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8" r:id="rId3"/>
    <p:sldId id="479" r:id="rId4"/>
    <p:sldId id="477" r:id="rId5"/>
    <p:sldId id="264" r:id="rId6"/>
    <p:sldId id="505" r:id="rId7"/>
    <p:sldId id="259" r:id="rId8"/>
    <p:sldId id="492" r:id="rId9"/>
    <p:sldId id="498" r:id="rId10"/>
    <p:sldId id="499" r:id="rId11"/>
    <p:sldId id="500" r:id="rId12"/>
    <p:sldId id="502" r:id="rId13"/>
    <p:sldId id="488" r:id="rId14"/>
    <p:sldId id="503" r:id="rId15"/>
    <p:sldId id="507" r:id="rId16"/>
    <p:sldId id="483" r:id="rId17"/>
    <p:sldId id="508" r:id="rId18"/>
    <p:sldId id="481" r:id="rId19"/>
    <p:sldId id="504" r:id="rId20"/>
    <p:sldId id="506" r:id="rId21"/>
    <p:sldId id="509" r:id="rId22"/>
    <p:sldId id="265" r:id="rId23"/>
    <p:sldId id="485" r:id="rId24"/>
    <p:sldId id="482" r:id="rId25"/>
    <p:sldId id="486" r:id="rId26"/>
    <p:sldId id="489" r:id="rId27"/>
    <p:sldId id="478" r:id="rId28"/>
    <p:sldId id="493" r:id="rId29"/>
  </p:sldIdLst>
  <p:sldSz cx="20104100" cy="1256665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003A"/>
    <a:srgbClr val="F9B122"/>
    <a:srgbClr val="00943C"/>
    <a:srgbClr val="0266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p:cViewPr varScale="1">
        <p:scale>
          <a:sx n="56" d="100"/>
          <a:sy n="56" d="100"/>
        </p:scale>
        <p:origin x="1218" y="8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G:\My%20Drive\Janet\Tenders\David%20Pilsbury\Student%20Success%20Measures\Non-continuation%20by%20domicil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My%20Drive\Janet\Tenders\David%20Pilsbury\Student%20Success%20Measures\NCR,%20DO%20and%20GO%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My%20Drive\Janet\Tenders\David%20Pilsbury\Student%20Success%20Measures\NCR,%20DO%20and%20GO%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My%20Drive\Janet\Tenders\David%20Pilsbury\Student%20Success%20Measures\NCR,%20DO%20and%20GO%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My%20Drive\Janet\Presentations\2022\Wilton%20Park\Pareto%20analysi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G:\My%20Drive\Janet\Presentations\2022\Wilton%20Park\Pareto%20analysis.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GB" sz="2800"/>
              <a:t>Countries with the highest and lowest non-continuation rate</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0658622733512398E-2"/>
          <c:y val="0.10914456897566349"/>
          <c:w val="0.8540654656586778"/>
          <c:h val="0.79553353127061077"/>
        </c:manualLayout>
      </c:layout>
      <c:barChart>
        <c:barDir val="bar"/>
        <c:grouping val="clustered"/>
        <c:varyColors val="0"/>
        <c:ser>
          <c:idx val="0"/>
          <c:order val="0"/>
          <c:spPr>
            <a:solidFill>
              <a:schemeClr val="accent1"/>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E33E-4F92-8BA5-A8E9F2F12FBB}"/>
                </c:ext>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Sheet3!$A$3:$A$10</c:f>
              <c:strCache>
                <c:ptCount val="8"/>
                <c:pt idx="0">
                  <c:v>Bangladesh</c:v>
                </c:pt>
                <c:pt idx="1">
                  <c:v>India</c:v>
                </c:pt>
                <c:pt idx="2">
                  <c:v>Pakistan</c:v>
                </c:pt>
                <c:pt idx="3">
                  <c:v>Nepal</c:v>
                </c:pt>
                <c:pt idx="4">
                  <c:v>Nigeria</c:v>
                </c:pt>
                <c:pt idx="5">
                  <c:v>China</c:v>
                </c:pt>
                <c:pt idx="6">
                  <c:v>Malaysia</c:v>
                </c:pt>
                <c:pt idx="7">
                  <c:v>Singapore</c:v>
                </c:pt>
              </c:strCache>
            </c:strRef>
          </c:cat>
          <c:val>
            <c:numRef>
              <c:f>Sheet3!$K$3:$K$10</c:f>
              <c:numCache>
                <c:formatCode>0%</c:formatCode>
                <c:ptCount val="8"/>
                <c:pt idx="0">
                  <c:v>0.25449101796407186</c:v>
                </c:pt>
                <c:pt idx="1">
                  <c:v>0.23973832734735762</c:v>
                </c:pt>
                <c:pt idx="2">
                  <c:v>8.9534883720930228E-2</c:v>
                </c:pt>
                <c:pt idx="3">
                  <c:v>6.5217391304347824E-2</c:v>
                </c:pt>
                <c:pt idx="4">
                  <c:v>5.0416281221091583E-2</c:v>
                </c:pt>
                <c:pt idx="5">
                  <c:v>2.891661715191127E-2</c:v>
                </c:pt>
                <c:pt idx="6">
                  <c:v>2.4380652772316162E-2</c:v>
                </c:pt>
                <c:pt idx="7">
                  <c:v>2.0170674941815361E-2</c:v>
                </c:pt>
              </c:numCache>
            </c:numRef>
          </c:val>
          <c:extLst>
            <c:ext xmlns:c16="http://schemas.microsoft.com/office/drawing/2014/chart" uri="{C3380CC4-5D6E-409C-BE32-E72D297353CC}">
              <c16:uniqueId val="{00000000-685A-4B43-8962-68CD49C0C7DD}"/>
            </c:ext>
          </c:extLst>
        </c:ser>
        <c:dLbls>
          <c:showLegendKey val="0"/>
          <c:showVal val="0"/>
          <c:showCatName val="0"/>
          <c:showSerName val="0"/>
          <c:showPercent val="0"/>
          <c:showBubbleSize val="0"/>
        </c:dLbls>
        <c:gapWidth val="182"/>
        <c:axId val="279308399"/>
        <c:axId val="279310319"/>
      </c:barChart>
      <c:catAx>
        <c:axId val="2793083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crossAx val="279310319"/>
        <c:crosses val="autoZero"/>
        <c:auto val="1"/>
        <c:lblAlgn val="ctr"/>
        <c:lblOffset val="100"/>
        <c:noMultiLvlLbl val="0"/>
      </c:catAx>
      <c:valAx>
        <c:axId val="279310319"/>
        <c:scaling>
          <c:orientation val="minMax"/>
          <c:max val="0.25"/>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crossAx val="2793083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dirty="0"/>
              <a:t>EU students have the</a:t>
            </a:r>
            <a:r>
              <a:rPr lang="en-US" sz="2800" baseline="0" dirty="0"/>
              <a:t> highest proportion of first-degree students gaining a first or upper second class degree</a:t>
            </a:r>
            <a:endParaRPr lang="en-US" sz="2800" dirty="0"/>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7570872791314"/>
          <c:y val="0.17214944893146844"/>
          <c:w val="0.84902730805323656"/>
          <c:h val="0.69428137259503442"/>
        </c:manualLayout>
      </c:layout>
      <c:lineChart>
        <c:grouping val="standard"/>
        <c:varyColors val="0"/>
        <c:ser>
          <c:idx val="0"/>
          <c:order val="0"/>
          <c:tx>
            <c:strRef>
              <c:f>'DO - UK EU Non EU'!$A$11</c:f>
              <c:strCache>
                <c:ptCount val="1"/>
                <c:pt idx="0">
                  <c:v>UK</c:v>
                </c:pt>
              </c:strCache>
            </c:strRef>
          </c:tx>
          <c:spPr>
            <a:ln w="28575" cap="rnd">
              <a:solidFill>
                <a:srgbClr val="D95F02"/>
              </a:solidFill>
              <a:round/>
            </a:ln>
            <a:effectLst/>
          </c:spPr>
          <c:marker>
            <c:symbol val="circle"/>
            <c:size val="5"/>
            <c:spPr>
              <a:solidFill>
                <a:srgbClr val="D95F02"/>
              </a:solidFill>
              <a:ln w="9525">
                <a:solidFill>
                  <a:srgbClr val="D95F02"/>
                </a:solidFill>
              </a:ln>
              <a:effectLst/>
            </c:spPr>
          </c:marker>
          <c:dPt>
            <c:idx val="3"/>
            <c:marker>
              <c:symbol val="circle"/>
              <c:size val="5"/>
              <c:spPr>
                <a:solidFill>
                  <a:srgbClr val="D95F02"/>
                </a:solidFill>
                <a:ln w="9525">
                  <a:solidFill>
                    <a:srgbClr val="D95F02"/>
                  </a:solidFill>
                </a:ln>
                <a:effectLst/>
              </c:spPr>
            </c:marker>
            <c:bubble3D val="0"/>
            <c:spPr>
              <a:ln w="47625" cap="rnd">
                <a:solidFill>
                  <a:srgbClr val="D95F02"/>
                </a:solidFill>
                <a:round/>
              </a:ln>
              <a:effectLst/>
            </c:spPr>
            <c:extLst>
              <c:ext xmlns:c16="http://schemas.microsoft.com/office/drawing/2014/chart" uri="{C3380CC4-5D6E-409C-BE32-E72D297353CC}">
                <c16:uniqueId val="{00000003-5807-41F5-A9F1-2AB43823D3F2}"/>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 - UK EU Non EU'!$B$10:$F$10</c:f>
              <c:strCache>
                <c:ptCount val="5"/>
                <c:pt idx="0">
                  <c:v>2017/18</c:v>
                </c:pt>
                <c:pt idx="1">
                  <c:v>2018/19</c:v>
                </c:pt>
                <c:pt idx="2">
                  <c:v>2019/20</c:v>
                </c:pt>
                <c:pt idx="3">
                  <c:v>2020/21</c:v>
                </c:pt>
                <c:pt idx="4">
                  <c:v>2021/22</c:v>
                </c:pt>
              </c:strCache>
            </c:strRef>
          </c:cat>
          <c:val>
            <c:numRef>
              <c:f>'DO - UK EU Non EU'!$B$11:$F$11</c:f>
              <c:numCache>
                <c:formatCode>0%</c:formatCode>
                <c:ptCount val="5"/>
                <c:pt idx="0">
                  <c:v>0.79273558631033991</c:v>
                </c:pt>
                <c:pt idx="1">
                  <c:v>0.79284841236463044</c:v>
                </c:pt>
                <c:pt idx="2">
                  <c:v>0.84164090759618548</c:v>
                </c:pt>
                <c:pt idx="3">
                  <c:v>0.84728925302438707</c:v>
                </c:pt>
                <c:pt idx="4">
                  <c:v>0.80742982080708148</c:v>
                </c:pt>
              </c:numCache>
            </c:numRef>
          </c:val>
          <c:smooth val="0"/>
          <c:extLst>
            <c:ext xmlns:c16="http://schemas.microsoft.com/office/drawing/2014/chart" uri="{C3380CC4-5D6E-409C-BE32-E72D297353CC}">
              <c16:uniqueId val="{00000000-5807-41F5-A9F1-2AB43823D3F2}"/>
            </c:ext>
          </c:extLst>
        </c:ser>
        <c:ser>
          <c:idx val="1"/>
          <c:order val="1"/>
          <c:tx>
            <c:strRef>
              <c:f>'DO - UK EU Non EU'!$A$12</c:f>
              <c:strCache>
                <c:ptCount val="1"/>
                <c:pt idx="0">
                  <c:v>EU</c:v>
                </c:pt>
              </c:strCache>
            </c:strRef>
          </c:tx>
          <c:spPr>
            <a:ln w="47625" cap="rnd">
              <a:solidFill>
                <a:srgbClr val="1B9E77"/>
              </a:solidFill>
              <a:round/>
            </a:ln>
            <a:effectLst/>
          </c:spPr>
          <c:marker>
            <c:symbol val="circle"/>
            <c:size val="5"/>
            <c:spPr>
              <a:solidFill>
                <a:srgbClr val="1B9E77"/>
              </a:solidFill>
              <a:ln w="9525">
                <a:solidFill>
                  <a:srgbClr val="1B9E77"/>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 - UK EU Non EU'!$B$10:$F$10</c:f>
              <c:strCache>
                <c:ptCount val="5"/>
                <c:pt idx="0">
                  <c:v>2017/18</c:v>
                </c:pt>
                <c:pt idx="1">
                  <c:v>2018/19</c:v>
                </c:pt>
                <c:pt idx="2">
                  <c:v>2019/20</c:v>
                </c:pt>
                <c:pt idx="3">
                  <c:v>2020/21</c:v>
                </c:pt>
                <c:pt idx="4">
                  <c:v>2021/22</c:v>
                </c:pt>
              </c:strCache>
            </c:strRef>
          </c:cat>
          <c:val>
            <c:numRef>
              <c:f>'DO - UK EU Non EU'!$B$12:$F$12</c:f>
              <c:numCache>
                <c:formatCode>0%</c:formatCode>
                <c:ptCount val="5"/>
                <c:pt idx="0">
                  <c:v>0.8200138664201525</c:v>
                </c:pt>
                <c:pt idx="1">
                  <c:v>0.82467229457430113</c:v>
                </c:pt>
                <c:pt idx="2">
                  <c:v>0.87039143808199548</c:v>
                </c:pt>
                <c:pt idx="3">
                  <c:v>0.86466771450449365</c:v>
                </c:pt>
                <c:pt idx="4">
                  <c:v>0.84311118497590165</c:v>
                </c:pt>
              </c:numCache>
            </c:numRef>
          </c:val>
          <c:smooth val="0"/>
          <c:extLst>
            <c:ext xmlns:c16="http://schemas.microsoft.com/office/drawing/2014/chart" uri="{C3380CC4-5D6E-409C-BE32-E72D297353CC}">
              <c16:uniqueId val="{00000001-5807-41F5-A9F1-2AB43823D3F2}"/>
            </c:ext>
          </c:extLst>
        </c:ser>
        <c:ser>
          <c:idx val="2"/>
          <c:order val="2"/>
          <c:tx>
            <c:strRef>
              <c:f>'DO - UK EU Non EU'!$A$13</c:f>
              <c:strCache>
                <c:ptCount val="1"/>
                <c:pt idx="0">
                  <c:v>Non EU</c:v>
                </c:pt>
              </c:strCache>
            </c:strRef>
          </c:tx>
          <c:spPr>
            <a:ln w="47625" cap="rnd">
              <a:solidFill>
                <a:srgbClr val="7570B3"/>
              </a:solidFill>
              <a:round/>
            </a:ln>
            <a:effectLst/>
          </c:spPr>
          <c:marker>
            <c:symbol val="circle"/>
            <c:size val="5"/>
            <c:spPr>
              <a:solidFill>
                <a:srgbClr val="7570B3"/>
              </a:solidFill>
              <a:ln w="9525">
                <a:solidFill>
                  <a:srgbClr val="7570B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 - UK EU Non EU'!$B$10:$F$10</c:f>
              <c:strCache>
                <c:ptCount val="5"/>
                <c:pt idx="0">
                  <c:v>2017/18</c:v>
                </c:pt>
                <c:pt idx="1">
                  <c:v>2018/19</c:v>
                </c:pt>
                <c:pt idx="2">
                  <c:v>2019/20</c:v>
                </c:pt>
                <c:pt idx="3">
                  <c:v>2020/21</c:v>
                </c:pt>
                <c:pt idx="4">
                  <c:v>2021/22</c:v>
                </c:pt>
              </c:strCache>
            </c:strRef>
          </c:cat>
          <c:val>
            <c:numRef>
              <c:f>'DO - UK EU Non EU'!$B$13:$F$13</c:f>
              <c:numCache>
                <c:formatCode>0%</c:formatCode>
                <c:ptCount val="5"/>
                <c:pt idx="0">
                  <c:v>0.66797732834166446</c:v>
                </c:pt>
                <c:pt idx="1">
                  <c:v>0.67677330198213803</c:v>
                </c:pt>
                <c:pt idx="2">
                  <c:v>0.75795092447890244</c:v>
                </c:pt>
                <c:pt idx="3">
                  <c:v>0.78059651007779696</c:v>
                </c:pt>
                <c:pt idx="4">
                  <c:v>0.72611737560939305</c:v>
                </c:pt>
              </c:numCache>
            </c:numRef>
          </c:val>
          <c:smooth val="0"/>
          <c:extLst>
            <c:ext xmlns:c16="http://schemas.microsoft.com/office/drawing/2014/chart" uri="{C3380CC4-5D6E-409C-BE32-E72D297353CC}">
              <c16:uniqueId val="{00000002-5807-41F5-A9F1-2AB43823D3F2}"/>
            </c:ext>
          </c:extLst>
        </c:ser>
        <c:dLbls>
          <c:showLegendKey val="0"/>
          <c:showVal val="0"/>
          <c:showCatName val="0"/>
          <c:showSerName val="0"/>
          <c:showPercent val="0"/>
          <c:showBubbleSize val="0"/>
        </c:dLbls>
        <c:marker val="1"/>
        <c:smooth val="0"/>
        <c:axId val="231351855"/>
        <c:axId val="231350895"/>
      </c:lineChart>
      <c:catAx>
        <c:axId val="231351855"/>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Academic year of qualification</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31350895"/>
        <c:crosses val="autoZero"/>
        <c:auto val="1"/>
        <c:lblAlgn val="ctr"/>
        <c:lblOffset val="100"/>
        <c:noMultiLvlLbl val="0"/>
      </c:catAx>
      <c:valAx>
        <c:axId val="231350895"/>
        <c:scaling>
          <c:orientation val="minMax"/>
          <c:min val="0.60000000000000009"/>
        </c:scaling>
        <c:delete val="0"/>
        <c:axPos val="l"/>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a:t>% first or upper second class degree</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31351855"/>
        <c:crosses val="autoZero"/>
        <c:crossBetween val="between"/>
      </c:valAx>
      <c:spPr>
        <a:noFill/>
        <a:ln>
          <a:noFill/>
        </a:ln>
        <a:effectLst/>
      </c:spPr>
    </c:plotArea>
    <c:legend>
      <c:legendPos val="tr"/>
      <c:layout>
        <c:manualLayout>
          <c:xMode val="edge"/>
          <c:yMode val="edge"/>
          <c:x val="0.78950299285930348"/>
          <c:y val="0.61045498547918686"/>
          <c:w val="0.1293269656776023"/>
          <c:h val="0.19848541439580458"/>
        </c:manualLayout>
      </c:layout>
      <c:overlay val="1"/>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220808937344368E-2"/>
          <c:y val="5.6945879664737048E-2"/>
          <c:w val="0.92142876371222826"/>
          <c:h val="0.79312079497001642"/>
        </c:manualLayout>
      </c:layout>
      <c:lineChart>
        <c:grouping val="standard"/>
        <c:varyColors val="0"/>
        <c:ser>
          <c:idx val="0"/>
          <c:order val="0"/>
          <c:tx>
            <c:strRef>
              <c:f>'DO - Suppressed table'!$A$67</c:f>
              <c:strCache>
                <c:ptCount val="1"/>
                <c:pt idx="0">
                  <c:v>Finland</c:v>
                </c:pt>
              </c:strCache>
            </c:strRef>
          </c:tx>
          <c:spPr>
            <a:ln w="285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2891-46CF-B27C-30761FC4414A}"/>
                </c:ext>
              </c:extLst>
            </c:dLbl>
            <c:dLbl>
              <c:idx val="1"/>
              <c:delete val="1"/>
              <c:extLst>
                <c:ext xmlns:c15="http://schemas.microsoft.com/office/drawing/2012/chart" uri="{CE6537A1-D6FC-4f65-9D91-7224C49458BB}"/>
                <c:ext xmlns:c16="http://schemas.microsoft.com/office/drawing/2014/chart" uri="{C3380CC4-5D6E-409C-BE32-E72D297353CC}">
                  <c16:uniqueId val="{00000001-2891-46CF-B27C-30761FC4414A}"/>
                </c:ext>
              </c:extLst>
            </c:dLbl>
            <c:dLbl>
              <c:idx val="2"/>
              <c:delete val="1"/>
              <c:extLst>
                <c:ext xmlns:c15="http://schemas.microsoft.com/office/drawing/2012/chart" uri="{CE6537A1-D6FC-4f65-9D91-7224C49458BB}"/>
                <c:ext xmlns:c16="http://schemas.microsoft.com/office/drawing/2014/chart" uri="{C3380CC4-5D6E-409C-BE32-E72D297353CC}">
                  <c16:uniqueId val="{00000002-2891-46CF-B27C-30761FC4414A}"/>
                </c:ext>
              </c:extLst>
            </c:dLbl>
            <c:dLbl>
              <c:idx val="3"/>
              <c:delete val="1"/>
              <c:extLst>
                <c:ext xmlns:c15="http://schemas.microsoft.com/office/drawing/2012/chart" uri="{CE6537A1-D6FC-4f65-9D91-7224C49458BB}"/>
                <c:ext xmlns:c16="http://schemas.microsoft.com/office/drawing/2014/chart" uri="{C3380CC4-5D6E-409C-BE32-E72D297353CC}">
                  <c16:uniqueId val="{00000003-2891-46CF-B27C-30761FC4414A}"/>
                </c:ext>
              </c:extLst>
            </c:dLbl>
            <c:dLbl>
              <c:idx val="4"/>
              <c:layout>
                <c:manualLayout>
                  <c:x val="-4.6153846153846281E-2"/>
                  <c:y val="-6.7321168207799195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2891-46CF-B27C-30761FC441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'DO - Suppressed table'!$B$66:$F$66</c:f>
              <c:strCache>
                <c:ptCount val="5"/>
                <c:pt idx="0">
                  <c:v>2017/18</c:v>
                </c:pt>
                <c:pt idx="1">
                  <c:v>2018/19</c:v>
                </c:pt>
                <c:pt idx="2">
                  <c:v>2019/20</c:v>
                </c:pt>
                <c:pt idx="3">
                  <c:v>2020/21</c:v>
                </c:pt>
                <c:pt idx="4">
                  <c:v>2021/22</c:v>
                </c:pt>
              </c:strCache>
            </c:strRef>
          </c:cat>
          <c:val>
            <c:numRef>
              <c:f>'DO - Suppressed table'!$B$67:$F$67</c:f>
              <c:numCache>
                <c:formatCode>0%</c:formatCode>
                <c:ptCount val="5"/>
                <c:pt idx="0">
                  <c:v>0.90566037735849059</c:v>
                </c:pt>
                <c:pt idx="1">
                  <c:v>0.8822055137844611</c:v>
                </c:pt>
                <c:pt idx="2">
                  <c:v>0.93946731234866832</c:v>
                </c:pt>
                <c:pt idx="3">
                  <c:v>0.955026455026455</c:v>
                </c:pt>
                <c:pt idx="4">
                  <c:v>0.93154761904761907</c:v>
                </c:pt>
              </c:numCache>
            </c:numRef>
          </c:val>
          <c:smooth val="0"/>
          <c:extLst>
            <c:ext xmlns:c16="http://schemas.microsoft.com/office/drawing/2014/chart" uri="{C3380CC4-5D6E-409C-BE32-E72D297353CC}">
              <c16:uniqueId val="{00000005-2891-46CF-B27C-30761FC4414A}"/>
            </c:ext>
          </c:extLst>
        </c:ser>
        <c:ser>
          <c:idx val="1"/>
          <c:order val="1"/>
          <c:tx>
            <c:strRef>
              <c:f>'DO - Suppressed table'!$A$68</c:f>
              <c:strCache>
                <c:ptCount val="1"/>
                <c:pt idx="0">
                  <c:v>Germany</c:v>
                </c:pt>
              </c:strCache>
            </c:strRef>
          </c:tx>
          <c:spPr>
            <a:ln w="28575"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2891-46CF-B27C-30761FC4414A}"/>
                </c:ext>
              </c:extLst>
            </c:dLbl>
            <c:dLbl>
              <c:idx val="1"/>
              <c:delete val="1"/>
              <c:extLst>
                <c:ext xmlns:c15="http://schemas.microsoft.com/office/drawing/2012/chart" uri="{CE6537A1-D6FC-4f65-9D91-7224C49458BB}"/>
                <c:ext xmlns:c16="http://schemas.microsoft.com/office/drawing/2014/chart" uri="{C3380CC4-5D6E-409C-BE32-E72D297353CC}">
                  <c16:uniqueId val="{00000007-2891-46CF-B27C-30761FC4414A}"/>
                </c:ext>
              </c:extLst>
            </c:dLbl>
            <c:dLbl>
              <c:idx val="2"/>
              <c:delete val="1"/>
              <c:extLst>
                <c:ext xmlns:c15="http://schemas.microsoft.com/office/drawing/2012/chart" uri="{CE6537A1-D6FC-4f65-9D91-7224C49458BB}"/>
                <c:ext xmlns:c16="http://schemas.microsoft.com/office/drawing/2014/chart" uri="{C3380CC4-5D6E-409C-BE32-E72D297353CC}">
                  <c16:uniqueId val="{00000008-2891-46CF-B27C-30761FC4414A}"/>
                </c:ext>
              </c:extLst>
            </c:dLbl>
            <c:dLbl>
              <c:idx val="3"/>
              <c:delete val="1"/>
              <c:extLst>
                <c:ext xmlns:c15="http://schemas.microsoft.com/office/drawing/2012/chart" uri="{CE6537A1-D6FC-4f65-9D91-7224C49458BB}"/>
                <c:ext xmlns:c16="http://schemas.microsoft.com/office/drawing/2014/chart" uri="{C3380CC4-5D6E-409C-BE32-E72D297353CC}">
                  <c16:uniqueId val="{00000009-2891-46CF-B27C-30761FC4414A}"/>
                </c:ext>
              </c:extLst>
            </c:dLbl>
            <c:dLbl>
              <c:idx val="4"/>
              <c:layout>
                <c:manualLayout>
                  <c:x val="-2.7350427350427475E-2"/>
                  <c:y val="-3.7400649004332882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2891-46CF-B27C-30761FC441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'DO - Suppressed table'!$B$66:$F$66</c:f>
              <c:strCache>
                <c:ptCount val="5"/>
                <c:pt idx="0">
                  <c:v>2017/18</c:v>
                </c:pt>
                <c:pt idx="1">
                  <c:v>2018/19</c:v>
                </c:pt>
                <c:pt idx="2">
                  <c:v>2019/20</c:v>
                </c:pt>
                <c:pt idx="3">
                  <c:v>2020/21</c:v>
                </c:pt>
                <c:pt idx="4">
                  <c:v>2021/22</c:v>
                </c:pt>
              </c:strCache>
            </c:strRef>
          </c:cat>
          <c:val>
            <c:numRef>
              <c:f>'DO - Suppressed table'!$B$68:$F$68</c:f>
              <c:numCache>
                <c:formatCode>0%</c:formatCode>
                <c:ptCount val="5"/>
                <c:pt idx="0">
                  <c:v>0.90567200986436502</c:v>
                </c:pt>
                <c:pt idx="1">
                  <c:v>0.91161473087818701</c:v>
                </c:pt>
                <c:pt idx="2">
                  <c:v>0.9456886898096305</c:v>
                </c:pt>
                <c:pt idx="3">
                  <c:v>0.92506142506142508</c:v>
                </c:pt>
                <c:pt idx="4">
                  <c:v>0.92876344086021501</c:v>
                </c:pt>
              </c:numCache>
            </c:numRef>
          </c:val>
          <c:smooth val="0"/>
          <c:extLst>
            <c:ext xmlns:c16="http://schemas.microsoft.com/office/drawing/2014/chart" uri="{C3380CC4-5D6E-409C-BE32-E72D297353CC}">
              <c16:uniqueId val="{0000000B-2891-46CF-B27C-30761FC4414A}"/>
            </c:ext>
          </c:extLst>
        </c:ser>
        <c:ser>
          <c:idx val="2"/>
          <c:order val="2"/>
          <c:tx>
            <c:strRef>
              <c:f>'DO - Suppressed table'!$A$69</c:f>
              <c:strCache>
                <c:ptCount val="1"/>
                <c:pt idx="0">
                  <c:v>Sweden</c:v>
                </c:pt>
              </c:strCache>
            </c:strRef>
          </c:tx>
          <c:spPr>
            <a:ln w="28575" cap="rnd">
              <a:solidFill>
                <a:schemeClr val="accent3"/>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C-2891-46CF-B27C-30761FC4414A}"/>
                </c:ext>
              </c:extLst>
            </c:dLbl>
            <c:dLbl>
              <c:idx val="1"/>
              <c:delete val="1"/>
              <c:extLst>
                <c:ext xmlns:c15="http://schemas.microsoft.com/office/drawing/2012/chart" uri="{CE6537A1-D6FC-4f65-9D91-7224C49458BB}"/>
                <c:ext xmlns:c16="http://schemas.microsoft.com/office/drawing/2014/chart" uri="{C3380CC4-5D6E-409C-BE32-E72D297353CC}">
                  <c16:uniqueId val="{0000000D-2891-46CF-B27C-30761FC4414A}"/>
                </c:ext>
              </c:extLst>
            </c:dLbl>
            <c:dLbl>
              <c:idx val="2"/>
              <c:delete val="1"/>
              <c:extLst>
                <c:ext xmlns:c15="http://schemas.microsoft.com/office/drawing/2012/chart" uri="{CE6537A1-D6FC-4f65-9D91-7224C49458BB}"/>
                <c:ext xmlns:c16="http://schemas.microsoft.com/office/drawing/2014/chart" uri="{C3380CC4-5D6E-409C-BE32-E72D297353CC}">
                  <c16:uniqueId val="{0000000E-2891-46CF-B27C-30761FC4414A}"/>
                </c:ext>
              </c:extLst>
            </c:dLbl>
            <c:dLbl>
              <c:idx val="3"/>
              <c:delete val="1"/>
              <c:extLst>
                <c:ext xmlns:c15="http://schemas.microsoft.com/office/drawing/2012/chart" uri="{CE6537A1-D6FC-4f65-9D91-7224C49458BB}"/>
                <c:ext xmlns:c16="http://schemas.microsoft.com/office/drawing/2014/chart" uri="{C3380CC4-5D6E-409C-BE32-E72D297353CC}">
                  <c16:uniqueId val="{0000000F-2891-46CF-B27C-30761FC4414A}"/>
                </c:ext>
              </c:extLst>
            </c:dLbl>
            <c:dLbl>
              <c:idx val="4"/>
              <c:layout>
                <c:manualLayout>
                  <c:x val="-1.2535467724819686E-16"/>
                  <c:y val="-1.4960259601733151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2891-46CF-B27C-30761FC441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 - Suppressed table'!$B$66:$F$66</c:f>
              <c:strCache>
                <c:ptCount val="5"/>
                <c:pt idx="0">
                  <c:v>2017/18</c:v>
                </c:pt>
                <c:pt idx="1">
                  <c:v>2018/19</c:v>
                </c:pt>
                <c:pt idx="2">
                  <c:v>2019/20</c:v>
                </c:pt>
                <c:pt idx="3">
                  <c:v>2020/21</c:v>
                </c:pt>
                <c:pt idx="4">
                  <c:v>2021/22</c:v>
                </c:pt>
              </c:strCache>
            </c:strRef>
          </c:cat>
          <c:val>
            <c:numRef>
              <c:f>'DO - Suppressed table'!$B$69:$F$69</c:f>
              <c:numCache>
                <c:formatCode>0%</c:formatCode>
                <c:ptCount val="5"/>
                <c:pt idx="0">
                  <c:v>0.88824662813102118</c:v>
                </c:pt>
                <c:pt idx="1">
                  <c:v>0.876</c:v>
                </c:pt>
                <c:pt idx="2">
                  <c:v>0.91404612159329135</c:v>
                </c:pt>
                <c:pt idx="3">
                  <c:v>0.93306288032454365</c:v>
                </c:pt>
                <c:pt idx="4">
                  <c:v>0.91973969631236441</c:v>
                </c:pt>
              </c:numCache>
            </c:numRef>
          </c:val>
          <c:smooth val="0"/>
          <c:extLst>
            <c:ext xmlns:c16="http://schemas.microsoft.com/office/drawing/2014/chart" uri="{C3380CC4-5D6E-409C-BE32-E72D297353CC}">
              <c16:uniqueId val="{00000011-2891-46CF-B27C-30761FC4414A}"/>
            </c:ext>
          </c:extLst>
        </c:ser>
        <c:ser>
          <c:idx val="3"/>
          <c:order val="3"/>
          <c:tx>
            <c:strRef>
              <c:f>'DO - Suppressed table'!$A$70</c:f>
              <c:strCache>
                <c:ptCount val="1"/>
                <c:pt idx="0">
                  <c:v>Italy</c:v>
                </c:pt>
              </c:strCache>
            </c:strRef>
          </c:tx>
          <c:spPr>
            <a:ln w="28575" cap="rnd">
              <a:solidFill>
                <a:schemeClr val="accent4"/>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2-2891-46CF-B27C-30761FC4414A}"/>
                </c:ext>
              </c:extLst>
            </c:dLbl>
            <c:dLbl>
              <c:idx val="1"/>
              <c:delete val="1"/>
              <c:extLst>
                <c:ext xmlns:c15="http://schemas.microsoft.com/office/drawing/2012/chart" uri="{CE6537A1-D6FC-4f65-9D91-7224C49458BB}"/>
                <c:ext xmlns:c16="http://schemas.microsoft.com/office/drawing/2014/chart" uri="{C3380CC4-5D6E-409C-BE32-E72D297353CC}">
                  <c16:uniqueId val="{00000013-2891-46CF-B27C-30761FC4414A}"/>
                </c:ext>
              </c:extLst>
            </c:dLbl>
            <c:dLbl>
              <c:idx val="2"/>
              <c:delete val="1"/>
              <c:extLst>
                <c:ext xmlns:c15="http://schemas.microsoft.com/office/drawing/2012/chart" uri="{CE6537A1-D6FC-4f65-9D91-7224C49458BB}"/>
                <c:ext xmlns:c16="http://schemas.microsoft.com/office/drawing/2014/chart" uri="{C3380CC4-5D6E-409C-BE32-E72D297353CC}">
                  <c16:uniqueId val="{00000014-2891-46CF-B27C-30761FC4414A}"/>
                </c:ext>
              </c:extLst>
            </c:dLbl>
            <c:dLbl>
              <c:idx val="3"/>
              <c:delete val="1"/>
              <c:extLst>
                <c:ext xmlns:c15="http://schemas.microsoft.com/office/drawing/2012/chart" uri="{CE6537A1-D6FC-4f65-9D91-7224C49458BB}"/>
                <c:ext xmlns:c16="http://schemas.microsoft.com/office/drawing/2014/chart" uri="{C3380CC4-5D6E-409C-BE32-E72D297353CC}">
                  <c16:uniqueId val="{00000015-2891-46CF-B27C-30761FC4414A}"/>
                </c:ext>
              </c:extLst>
            </c:dLbl>
            <c:dLbl>
              <c:idx val="4"/>
              <c:layout>
                <c:manualLayout>
                  <c:x val="5.1282051282050024E-3"/>
                  <c:y val="-7.4801298008665756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6-2891-46CF-B27C-30761FC441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 - Suppressed table'!$B$66:$F$66</c:f>
              <c:strCache>
                <c:ptCount val="5"/>
                <c:pt idx="0">
                  <c:v>2017/18</c:v>
                </c:pt>
                <c:pt idx="1">
                  <c:v>2018/19</c:v>
                </c:pt>
                <c:pt idx="2">
                  <c:v>2019/20</c:v>
                </c:pt>
                <c:pt idx="3">
                  <c:v>2020/21</c:v>
                </c:pt>
                <c:pt idx="4">
                  <c:v>2021/22</c:v>
                </c:pt>
              </c:strCache>
            </c:strRef>
          </c:cat>
          <c:val>
            <c:numRef>
              <c:f>'DO - Suppressed table'!$B$70:$F$70</c:f>
              <c:numCache>
                <c:formatCode>0%</c:formatCode>
                <c:ptCount val="5"/>
                <c:pt idx="0">
                  <c:v>0.89685863874345551</c:v>
                </c:pt>
                <c:pt idx="1">
                  <c:v>0.88032166508987697</c:v>
                </c:pt>
                <c:pt idx="2">
                  <c:v>0.93630268199233713</c:v>
                </c:pt>
                <c:pt idx="3">
                  <c:v>0.92248803827751191</c:v>
                </c:pt>
                <c:pt idx="4">
                  <c:v>0.90877540902330189</c:v>
                </c:pt>
              </c:numCache>
            </c:numRef>
          </c:val>
          <c:smooth val="0"/>
          <c:extLst>
            <c:ext xmlns:c16="http://schemas.microsoft.com/office/drawing/2014/chart" uri="{C3380CC4-5D6E-409C-BE32-E72D297353CC}">
              <c16:uniqueId val="{00000017-2891-46CF-B27C-30761FC4414A}"/>
            </c:ext>
          </c:extLst>
        </c:ser>
        <c:ser>
          <c:idx val="4"/>
          <c:order val="4"/>
          <c:tx>
            <c:strRef>
              <c:f>'DO - Suppressed table'!$A$71</c:f>
              <c:strCache>
                <c:ptCount val="1"/>
                <c:pt idx="0">
                  <c:v>England</c:v>
                </c:pt>
              </c:strCache>
            </c:strRef>
          </c:tx>
          <c:spPr>
            <a:ln w="28575" cap="rnd">
              <a:solidFill>
                <a:schemeClr val="accent5"/>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8-2891-46CF-B27C-30761FC4414A}"/>
                </c:ext>
              </c:extLst>
            </c:dLbl>
            <c:dLbl>
              <c:idx val="1"/>
              <c:delete val="1"/>
              <c:extLst>
                <c:ext xmlns:c15="http://schemas.microsoft.com/office/drawing/2012/chart" uri="{CE6537A1-D6FC-4f65-9D91-7224C49458BB}"/>
                <c:ext xmlns:c16="http://schemas.microsoft.com/office/drawing/2014/chart" uri="{C3380CC4-5D6E-409C-BE32-E72D297353CC}">
                  <c16:uniqueId val="{00000019-2891-46CF-B27C-30761FC4414A}"/>
                </c:ext>
              </c:extLst>
            </c:dLbl>
            <c:dLbl>
              <c:idx val="2"/>
              <c:delete val="1"/>
              <c:extLst>
                <c:ext xmlns:c15="http://schemas.microsoft.com/office/drawing/2012/chart" uri="{CE6537A1-D6FC-4f65-9D91-7224C49458BB}"/>
                <c:ext xmlns:c16="http://schemas.microsoft.com/office/drawing/2014/chart" uri="{C3380CC4-5D6E-409C-BE32-E72D297353CC}">
                  <c16:uniqueId val="{0000001A-2891-46CF-B27C-30761FC4414A}"/>
                </c:ext>
              </c:extLst>
            </c:dLbl>
            <c:dLbl>
              <c:idx val="3"/>
              <c:delete val="1"/>
              <c:extLst>
                <c:ext xmlns:c15="http://schemas.microsoft.com/office/drawing/2012/chart" uri="{CE6537A1-D6FC-4f65-9D91-7224C49458BB}"/>
                <c:ext xmlns:c16="http://schemas.microsoft.com/office/drawing/2014/chart" uri="{C3380CC4-5D6E-409C-BE32-E72D297353CC}">
                  <c16:uniqueId val="{0000001B-2891-46CF-B27C-30761FC441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 - Suppressed table'!$B$66:$F$66</c:f>
              <c:strCache>
                <c:ptCount val="5"/>
                <c:pt idx="0">
                  <c:v>2017/18</c:v>
                </c:pt>
                <c:pt idx="1">
                  <c:v>2018/19</c:v>
                </c:pt>
                <c:pt idx="2">
                  <c:v>2019/20</c:v>
                </c:pt>
                <c:pt idx="3">
                  <c:v>2020/21</c:v>
                </c:pt>
                <c:pt idx="4">
                  <c:v>2021/22</c:v>
                </c:pt>
              </c:strCache>
            </c:strRef>
          </c:cat>
          <c:val>
            <c:numRef>
              <c:f>'DO - Suppressed table'!$B$71:$F$71</c:f>
              <c:numCache>
                <c:formatCode>0%</c:formatCode>
                <c:ptCount val="5"/>
                <c:pt idx="0">
                  <c:v>0.79320117701719062</c:v>
                </c:pt>
                <c:pt idx="1">
                  <c:v>0.79288033368380917</c:v>
                </c:pt>
                <c:pt idx="2">
                  <c:v>0.84175700299576883</c:v>
                </c:pt>
                <c:pt idx="3">
                  <c:v>0.84647323154776877</c:v>
                </c:pt>
                <c:pt idx="4">
                  <c:v>0.80669014633234115</c:v>
                </c:pt>
              </c:numCache>
            </c:numRef>
          </c:val>
          <c:smooth val="0"/>
          <c:extLst>
            <c:ext xmlns:c16="http://schemas.microsoft.com/office/drawing/2014/chart" uri="{C3380CC4-5D6E-409C-BE32-E72D297353CC}">
              <c16:uniqueId val="{0000001C-2891-46CF-B27C-30761FC4414A}"/>
            </c:ext>
          </c:extLst>
        </c:ser>
        <c:ser>
          <c:idx val="5"/>
          <c:order val="5"/>
          <c:tx>
            <c:strRef>
              <c:f>'DO - Suppressed table'!$A$72</c:f>
              <c:strCache>
                <c:ptCount val="1"/>
                <c:pt idx="0">
                  <c:v>Bangladesh</c:v>
                </c:pt>
              </c:strCache>
            </c:strRef>
          </c:tx>
          <c:spPr>
            <a:ln w="28575" cap="rnd">
              <a:solidFill>
                <a:schemeClr val="accent6"/>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D-2891-46CF-B27C-30761FC4414A}"/>
                </c:ext>
              </c:extLst>
            </c:dLbl>
            <c:dLbl>
              <c:idx val="1"/>
              <c:delete val="1"/>
              <c:extLst>
                <c:ext xmlns:c15="http://schemas.microsoft.com/office/drawing/2012/chart" uri="{CE6537A1-D6FC-4f65-9D91-7224C49458BB}"/>
                <c:ext xmlns:c16="http://schemas.microsoft.com/office/drawing/2014/chart" uri="{C3380CC4-5D6E-409C-BE32-E72D297353CC}">
                  <c16:uniqueId val="{0000001E-2891-46CF-B27C-30761FC4414A}"/>
                </c:ext>
              </c:extLst>
            </c:dLbl>
            <c:dLbl>
              <c:idx val="2"/>
              <c:delete val="1"/>
              <c:extLst>
                <c:ext xmlns:c15="http://schemas.microsoft.com/office/drawing/2012/chart" uri="{CE6537A1-D6FC-4f65-9D91-7224C49458BB}"/>
                <c:ext xmlns:c16="http://schemas.microsoft.com/office/drawing/2014/chart" uri="{C3380CC4-5D6E-409C-BE32-E72D297353CC}">
                  <c16:uniqueId val="{0000001F-2891-46CF-B27C-30761FC4414A}"/>
                </c:ext>
              </c:extLst>
            </c:dLbl>
            <c:dLbl>
              <c:idx val="3"/>
              <c:delete val="1"/>
              <c:extLst>
                <c:ext xmlns:c15="http://schemas.microsoft.com/office/drawing/2012/chart" uri="{CE6537A1-D6FC-4f65-9D91-7224C49458BB}"/>
                <c:ext xmlns:c16="http://schemas.microsoft.com/office/drawing/2014/chart" uri="{C3380CC4-5D6E-409C-BE32-E72D297353CC}">
                  <c16:uniqueId val="{00000020-2891-46CF-B27C-30761FC4414A}"/>
                </c:ext>
              </c:extLst>
            </c:dLbl>
            <c:dLbl>
              <c:idx val="4"/>
              <c:layout>
                <c:manualLayout>
                  <c:x val="-8.5470085470085479E-3"/>
                  <c:y val="-7.0418781777917567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1-2891-46CF-B27C-30761FC441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 - Suppressed table'!$B$66:$F$66</c:f>
              <c:strCache>
                <c:ptCount val="5"/>
                <c:pt idx="0">
                  <c:v>2017/18</c:v>
                </c:pt>
                <c:pt idx="1">
                  <c:v>2018/19</c:v>
                </c:pt>
                <c:pt idx="2">
                  <c:v>2019/20</c:v>
                </c:pt>
                <c:pt idx="3">
                  <c:v>2020/21</c:v>
                </c:pt>
                <c:pt idx="4">
                  <c:v>2021/22</c:v>
                </c:pt>
              </c:strCache>
            </c:strRef>
          </c:cat>
          <c:val>
            <c:numRef>
              <c:f>'DO - Suppressed table'!$B$72:$F$72</c:f>
              <c:numCache>
                <c:formatCode>0%</c:formatCode>
                <c:ptCount val="5"/>
                <c:pt idx="0">
                  <c:v>0.61660079051383399</c:v>
                </c:pt>
                <c:pt idx="1">
                  <c:v>0.5444444444444444</c:v>
                </c:pt>
                <c:pt idx="2">
                  <c:v>0.71122994652406413</c:v>
                </c:pt>
                <c:pt idx="3">
                  <c:v>0.72199170124481327</c:v>
                </c:pt>
                <c:pt idx="4">
                  <c:v>0.64948453608247425</c:v>
                </c:pt>
              </c:numCache>
            </c:numRef>
          </c:val>
          <c:smooth val="0"/>
          <c:extLst>
            <c:ext xmlns:c16="http://schemas.microsoft.com/office/drawing/2014/chart" uri="{C3380CC4-5D6E-409C-BE32-E72D297353CC}">
              <c16:uniqueId val="{00000022-2891-46CF-B27C-30761FC4414A}"/>
            </c:ext>
          </c:extLst>
        </c:ser>
        <c:ser>
          <c:idx val="6"/>
          <c:order val="6"/>
          <c:tx>
            <c:strRef>
              <c:f>'DO - Suppressed table'!$A$73</c:f>
              <c:strCache>
                <c:ptCount val="1"/>
                <c:pt idx="0">
                  <c:v>Kuwait</c:v>
                </c:pt>
              </c:strCache>
            </c:strRef>
          </c:tx>
          <c:spPr>
            <a:ln w="28575" cap="rnd">
              <a:solidFill>
                <a:schemeClr val="accent1">
                  <a:lumMod val="60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3-2891-46CF-B27C-30761FC4414A}"/>
                </c:ext>
              </c:extLst>
            </c:dLbl>
            <c:dLbl>
              <c:idx val="1"/>
              <c:delete val="1"/>
              <c:extLst>
                <c:ext xmlns:c15="http://schemas.microsoft.com/office/drawing/2012/chart" uri="{CE6537A1-D6FC-4f65-9D91-7224C49458BB}"/>
                <c:ext xmlns:c16="http://schemas.microsoft.com/office/drawing/2014/chart" uri="{C3380CC4-5D6E-409C-BE32-E72D297353CC}">
                  <c16:uniqueId val="{00000024-2891-46CF-B27C-30761FC4414A}"/>
                </c:ext>
              </c:extLst>
            </c:dLbl>
            <c:dLbl>
              <c:idx val="2"/>
              <c:delete val="1"/>
              <c:extLst>
                <c:ext xmlns:c15="http://schemas.microsoft.com/office/drawing/2012/chart" uri="{CE6537A1-D6FC-4f65-9D91-7224C49458BB}"/>
                <c:ext xmlns:c16="http://schemas.microsoft.com/office/drawing/2014/chart" uri="{C3380CC4-5D6E-409C-BE32-E72D297353CC}">
                  <c16:uniqueId val="{00000025-2891-46CF-B27C-30761FC4414A}"/>
                </c:ext>
              </c:extLst>
            </c:dLbl>
            <c:dLbl>
              <c:idx val="3"/>
              <c:delete val="1"/>
              <c:extLst>
                <c:ext xmlns:c15="http://schemas.microsoft.com/office/drawing/2012/chart" uri="{CE6537A1-D6FC-4f65-9D91-7224C49458BB}"/>
                <c:ext xmlns:c16="http://schemas.microsoft.com/office/drawing/2014/chart" uri="{C3380CC4-5D6E-409C-BE32-E72D297353CC}">
                  <c16:uniqueId val="{00000026-2891-46CF-B27C-30761FC4414A}"/>
                </c:ext>
              </c:extLst>
            </c:dLbl>
            <c:dLbl>
              <c:idx val="4"/>
              <c:layout>
                <c:manualLayout>
                  <c:x val="-1.538461538461551E-2"/>
                  <c:y val="-4.4630384857999819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7-2891-46CF-B27C-30761FC441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 - Suppressed table'!$B$66:$F$66</c:f>
              <c:strCache>
                <c:ptCount val="5"/>
                <c:pt idx="0">
                  <c:v>2017/18</c:v>
                </c:pt>
                <c:pt idx="1">
                  <c:v>2018/19</c:v>
                </c:pt>
                <c:pt idx="2">
                  <c:v>2019/20</c:v>
                </c:pt>
                <c:pt idx="3">
                  <c:v>2020/21</c:v>
                </c:pt>
                <c:pt idx="4">
                  <c:v>2021/22</c:v>
                </c:pt>
              </c:strCache>
            </c:strRef>
          </c:cat>
          <c:val>
            <c:numRef>
              <c:f>'DO - Suppressed table'!$B$73:$F$73</c:f>
              <c:numCache>
                <c:formatCode>0%</c:formatCode>
                <c:ptCount val="5"/>
                <c:pt idx="0">
                  <c:v>0.42526690391459077</c:v>
                </c:pt>
                <c:pt idx="1">
                  <c:v>0.48</c:v>
                </c:pt>
                <c:pt idx="2">
                  <c:v>0.64461738002594038</c:v>
                </c:pt>
                <c:pt idx="3">
                  <c:v>0.72795497185741087</c:v>
                </c:pt>
                <c:pt idx="4">
                  <c:v>0.64725457570715472</c:v>
                </c:pt>
              </c:numCache>
            </c:numRef>
          </c:val>
          <c:smooth val="0"/>
          <c:extLst>
            <c:ext xmlns:c16="http://schemas.microsoft.com/office/drawing/2014/chart" uri="{C3380CC4-5D6E-409C-BE32-E72D297353CC}">
              <c16:uniqueId val="{00000028-2891-46CF-B27C-30761FC4414A}"/>
            </c:ext>
          </c:extLst>
        </c:ser>
        <c:ser>
          <c:idx val="7"/>
          <c:order val="7"/>
          <c:tx>
            <c:strRef>
              <c:f>'DO - Suppressed table'!$A$74</c:f>
              <c:strCache>
                <c:ptCount val="1"/>
                <c:pt idx="0">
                  <c:v>India</c:v>
                </c:pt>
              </c:strCache>
            </c:strRef>
          </c:tx>
          <c:spPr>
            <a:ln w="28575" cap="rnd">
              <a:solidFill>
                <a:schemeClr val="accent2">
                  <a:lumMod val="60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9-2891-46CF-B27C-30761FC4414A}"/>
                </c:ext>
              </c:extLst>
            </c:dLbl>
            <c:dLbl>
              <c:idx val="1"/>
              <c:delete val="1"/>
              <c:extLst>
                <c:ext xmlns:c15="http://schemas.microsoft.com/office/drawing/2012/chart" uri="{CE6537A1-D6FC-4f65-9D91-7224C49458BB}"/>
                <c:ext xmlns:c16="http://schemas.microsoft.com/office/drawing/2014/chart" uri="{C3380CC4-5D6E-409C-BE32-E72D297353CC}">
                  <c16:uniqueId val="{0000002A-2891-46CF-B27C-30761FC4414A}"/>
                </c:ext>
              </c:extLst>
            </c:dLbl>
            <c:dLbl>
              <c:idx val="2"/>
              <c:delete val="1"/>
              <c:extLst>
                <c:ext xmlns:c15="http://schemas.microsoft.com/office/drawing/2012/chart" uri="{CE6537A1-D6FC-4f65-9D91-7224C49458BB}"/>
                <c:ext xmlns:c16="http://schemas.microsoft.com/office/drawing/2014/chart" uri="{C3380CC4-5D6E-409C-BE32-E72D297353CC}">
                  <c16:uniqueId val="{0000002B-2891-46CF-B27C-30761FC4414A}"/>
                </c:ext>
              </c:extLst>
            </c:dLbl>
            <c:dLbl>
              <c:idx val="3"/>
              <c:delete val="1"/>
              <c:extLst>
                <c:ext xmlns:c15="http://schemas.microsoft.com/office/drawing/2012/chart" uri="{CE6537A1-D6FC-4f65-9D91-7224C49458BB}"/>
                <c:ext xmlns:c16="http://schemas.microsoft.com/office/drawing/2014/chart" uri="{C3380CC4-5D6E-409C-BE32-E72D297353CC}">
                  <c16:uniqueId val="{0000002C-2891-46CF-B27C-30761FC4414A}"/>
                </c:ext>
              </c:extLst>
            </c:dLbl>
            <c:dLbl>
              <c:idx val="4"/>
              <c:layout>
                <c:manualLayout>
                  <c:x val="-5.128205128205254E-3"/>
                  <c:y val="-2.6746017382422754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D-2891-46CF-B27C-30761FC441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'DO - Suppressed table'!$B$66:$F$66</c:f>
              <c:strCache>
                <c:ptCount val="5"/>
                <c:pt idx="0">
                  <c:v>2017/18</c:v>
                </c:pt>
                <c:pt idx="1">
                  <c:v>2018/19</c:v>
                </c:pt>
                <c:pt idx="2">
                  <c:v>2019/20</c:v>
                </c:pt>
                <c:pt idx="3">
                  <c:v>2020/21</c:v>
                </c:pt>
                <c:pt idx="4">
                  <c:v>2021/22</c:v>
                </c:pt>
              </c:strCache>
            </c:strRef>
          </c:cat>
          <c:val>
            <c:numRef>
              <c:f>'DO - Suppressed table'!$B$74:$F$74</c:f>
              <c:numCache>
                <c:formatCode>0%</c:formatCode>
                <c:ptCount val="5"/>
                <c:pt idx="0">
                  <c:v>0.6421188630490956</c:v>
                </c:pt>
                <c:pt idx="1">
                  <c:v>0.66244725738396626</c:v>
                </c:pt>
                <c:pt idx="2">
                  <c:v>0.70761802575107291</c:v>
                </c:pt>
                <c:pt idx="3">
                  <c:v>0.72698286169788762</c:v>
                </c:pt>
                <c:pt idx="4">
                  <c:v>0.62112763320941755</c:v>
                </c:pt>
              </c:numCache>
            </c:numRef>
          </c:val>
          <c:smooth val="0"/>
          <c:extLst>
            <c:ext xmlns:c16="http://schemas.microsoft.com/office/drawing/2014/chart" uri="{C3380CC4-5D6E-409C-BE32-E72D297353CC}">
              <c16:uniqueId val="{0000002E-2891-46CF-B27C-30761FC4414A}"/>
            </c:ext>
          </c:extLst>
        </c:ser>
        <c:ser>
          <c:idx val="8"/>
          <c:order val="8"/>
          <c:tx>
            <c:strRef>
              <c:f>'DO - Suppressed table'!$A$75</c:f>
              <c:strCache>
                <c:ptCount val="1"/>
                <c:pt idx="0">
                  <c:v>Nigeria</c:v>
                </c:pt>
              </c:strCache>
            </c:strRef>
          </c:tx>
          <c:spPr>
            <a:ln w="28575" cap="rnd">
              <a:solidFill>
                <a:schemeClr val="accent3">
                  <a:lumMod val="60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F-2891-46CF-B27C-30761FC4414A}"/>
                </c:ext>
              </c:extLst>
            </c:dLbl>
            <c:dLbl>
              <c:idx val="1"/>
              <c:delete val="1"/>
              <c:extLst>
                <c:ext xmlns:c15="http://schemas.microsoft.com/office/drawing/2012/chart" uri="{CE6537A1-D6FC-4f65-9D91-7224C49458BB}"/>
                <c:ext xmlns:c16="http://schemas.microsoft.com/office/drawing/2014/chart" uri="{C3380CC4-5D6E-409C-BE32-E72D297353CC}">
                  <c16:uniqueId val="{00000030-2891-46CF-B27C-30761FC4414A}"/>
                </c:ext>
              </c:extLst>
            </c:dLbl>
            <c:dLbl>
              <c:idx val="2"/>
              <c:delete val="1"/>
              <c:extLst>
                <c:ext xmlns:c15="http://schemas.microsoft.com/office/drawing/2012/chart" uri="{CE6537A1-D6FC-4f65-9D91-7224C49458BB}"/>
                <c:ext xmlns:c16="http://schemas.microsoft.com/office/drawing/2014/chart" uri="{C3380CC4-5D6E-409C-BE32-E72D297353CC}">
                  <c16:uniqueId val="{00000031-2891-46CF-B27C-30761FC4414A}"/>
                </c:ext>
              </c:extLst>
            </c:dLbl>
            <c:dLbl>
              <c:idx val="3"/>
              <c:delete val="1"/>
              <c:extLst>
                <c:ext xmlns:c15="http://schemas.microsoft.com/office/drawing/2012/chart" uri="{CE6537A1-D6FC-4f65-9D91-7224C49458BB}"/>
                <c:ext xmlns:c16="http://schemas.microsoft.com/office/drawing/2014/chart" uri="{C3380CC4-5D6E-409C-BE32-E72D297353CC}">
                  <c16:uniqueId val="{00000032-2891-46CF-B27C-30761FC4414A}"/>
                </c:ext>
              </c:extLst>
            </c:dLbl>
            <c:dLbl>
              <c:idx val="4"/>
              <c:layout>
                <c:manualLayout>
                  <c:x val="0"/>
                  <c:y val="3.3472788643499868E-2"/>
                </c:manualLayout>
              </c:layout>
              <c:tx>
                <c:rich>
                  <a:bodyPr/>
                  <a:lstStyle/>
                  <a:p>
                    <a:fld id="{BF55079D-61C2-45CC-9986-50261F4EDF36}" type="SERIESNAME">
                      <a:rPr lang="en-US"/>
                      <a:pPr/>
                      <a:t>[SERIES NAME]</a:t>
                    </a:fld>
                    <a:r>
                      <a:rPr lang="en-US" baseline="0"/>
                      <a:t>,</a:t>
                    </a:r>
                    <a:fld id="{64CFBB77-650C-461E-AD26-CF1E047A24CF}" type="VALUE">
                      <a:rPr lang="en-US" baseline="0"/>
                      <a:pPr/>
                      <a:t>[VALUE]</a:t>
                    </a:fld>
                    <a:endParaRPr lang="en-US" baseline="0"/>
                  </a:p>
                </c:rich>
              </c:tx>
              <c:showLegendKey val="0"/>
              <c:showVal val="1"/>
              <c:showCatName val="1"/>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33-2891-46CF-B27C-30761FC441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 - Suppressed table'!$B$66:$F$66</c:f>
              <c:strCache>
                <c:ptCount val="5"/>
                <c:pt idx="0">
                  <c:v>2017/18</c:v>
                </c:pt>
                <c:pt idx="1">
                  <c:v>2018/19</c:v>
                </c:pt>
                <c:pt idx="2">
                  <c:v>2019/20</c:v>
                </c:pt>
                <c:pt idx="3">
                  <c:v>2020/21</c:v>
                </c:pt>
                <c:pt idx="4">
                  <c:v>2021/22</c:v>
                </c:pt>
              </c:strCache>
            </c:strRef>
          </c:cat>
          <c:val>
            <c:numRef>
              <c:f>'DO - Suppressed table'!$B$75:$F$75</c:f>
              <c:numCache>
                <c:formatCode>0%</c:formatCode>
                <c:ptCount val="5"/>
                <c:pt idx="0">
                  <c:v>0.58238063214525893</c:v>
                </c:pt>
                <c:pt idx="1">
                  <c:v>0.60182876142975894</c:v>
                </c:pt>
                <c:pt idx="2">
                  <c:v>0.66383380547686499</c:v>
                </c:pt>
                <c:pt idx="3">
                  <c:v>0.70396475770925115</c:v>
                </c:pt>
                <c:pt idx="4">
                  <c:v>0.62057448229792922</c:v>
                </c:pt>
              </c:numCache>
            </c:numRef>
          </c:val>
          <c:smooth val="0"/>
          <c:extLst>
            <c:ext xmlns:c16="http://schemas.microsoft.com/office/drawing/2014/chart" uri="{C3380CC4-5D6E-409C-BE32-E72D297353CC}">
              <c16:uniqueId val="{00000034-2891-46CF-B27C-30761FC4414A}"/>
            </c:ext>
          </c:extLst>
        </c:ser>
        <c:ser>
          <c:idx val="9"/>
          <c:order val="9"/>
          <c:tx>
            <c:strRef>
              <c:f>'DO - Suppressed table'!$A$76</c:f>
              <c:strCache>
                <c:ptCount val="1"/>
                <c:pt idx="0">
                  <c:v>Pakistan</c:v>
                </c:pt>
              </c:strCache>
            </c:strRef>
          </c:tx>
          <c:spPr>
            <a:ln w="28575" cap="rnd">
              <a:solidFill>
                <a:schemeClr val="accent4">
                  <a:lumMod val="60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35-2891-46CF-B27C-30761FC4414A}"/>
                </c:ext>
              </c:extLst>
            </c:dLbl>
            <c:dLbl>
              <c:idx val="1"/>
              <c:delete val="1"/>
              <c:extLst>
                <c:ext xmlns:c15="http://schemas.microsoft.com/office/drawing/2012/chart" uri="{CE6537A1-D6FC-4f65-9D91-7224C49458BB}"/>
                <c:ext xmlns:c16="http://schemas.microsoft.com/office/drawing/2014/chart" uri="{C3380CC4-5D6E-409C-BE32-E72D297353CC}">
                  <c16:uniqueId val="{00000036-2891-46CF-B27C-30761FC4414A}"/>
                </c:ext>
              </c:extLst>
            </c:dLbl>
            <c:dLbl>
              <c:idx val="2"/>
              <c:delete val="1"/>
              <c:extLst>
                <c:ext xmlns:c15="http://schemas.microsoft.com/office/drawing/2012/chart" uri="{CE6537A1-D6FC-4f65-9D91-7224C49458BB}"/>
                <c:ext xmlns:c16="http://schemas.microsoft.com/office/drawing/2014/chart" uri="{C3380CC4-5D6E-409C-BE32-E72D297353CC}">
                  <c16:uniqueId val="{00000037-2891-46CF-B27C-30761FC4414A}"/>
                </c:ext>
              </c:extLst>
            </c:dLbl>
            <c:dLbl>
              <c:idx val="3"/>
              <c:delete val="1"/>
              <c:extLst>
                <c:ext xmlns:c15="http://schemas.microsoft.com/office/drawing/2012/chart" uri="{CE6537A1-D6FC-4f65-9D91-7224C49458BB}"/>
                <c:ext xmlns:c16="http://schemas.microsoft.com/office/drawing/2014/chart" uri="{C3380CC4-5D6E-409C-BE32-E72D297353CC}">
                  <c16:uniqueId val="{00000038-2891-46CF-B27C-30761FC4414A}"/>
                </c:ext>
              </c:extLst>
            </c:dLbl>
            <c:dLbl>
              <c:idx val="4"/>
              <c:layout>
                <c:manualLayout>
                  <c:x val="-1.2535467724819686E-16"/>
                  <c:y val="5.2068782334333125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39-2891-46CF-B27C-30761FC441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 - Suppressed table'!$B$66:$F$66</c:f>
              <c:strCache>
                <c:ptCount val="5"/>
                <c:pt idx="0">
                  <c:v>2017/18</c:v>
                </c:pt>
                <c:pt idx="1">
                  <c:v>2018/19</c:v>
                </c:pt>
                <c:pt idx="2">
                  <c:v>2019/20</c:v>
                </c:pt>
                <c:pt idx="3">
                  <c:v>2020/21</c:v>
                </c:pt>
                <c:pt idx="4">
                  <c:v>2021/22</c:v>
                </c:pt>
              </c:strCache>
            </c:strRef>
          </c:cat>
          <c:val>
            <c:numRef>
              <c:f>'DO - Suppressed table'!$B$76:$F$76</c:f>
              <c:numCache>
                <c:formatCode>0%</c:formatCode>
                <c:ptCount val="5"/>
                <c:pt idx="0">
                  <c:v>0.62058823529411766</c:v>
                </c:pt>
                <c:pt idx="1">
                  <c:v>0.63884892086330936</c:v>
                </c:pt>
                <c:pt idx="2">
                  <c:v>0.72578241430700452</c:v>
                </c:pt>
                <c:pt idx="3">
                  <c:v>0.74002280501710371</c:v>
                </c:pt>
                <c:pt idx="4">
                  <c:v>0.60160160160160159</c:v>
                </c:pt>
              </c:numCache>
            </c:numRef>
          </c:val>
          <c:smooth val="0"/>
          <c:extLst>
            <c:ext xmlns:c16="http://schemas.microsoft.com/office/drawing/2014/chart" uri="{C3380CC4-5D6E-409C-BE32-E72D297353CC}">
              <c16:uniqueId val="{0000003A-2891-46CF-B27C-30761FC4414A}"/>
            </c:ext>
          </c:extLst>
        </c:ser>
        <c:ser>
          <c:idx val="10"/>
          <c:order val="10"/>
          <c:tx>
            <c:strRef>
              <c:f>'DO - Suppressed table'!$A$77</c:f>
              <c:strCache>
                <c:ptCount val="1"/>
                <c:pt idx="0">
                  <c:v>Qatar</c:v>
                </c:pt>
              </c:strCache>
            </c:strRef>
          </c:tx>
          <c:spPr>
            <a:ln w="28575" cap="rnd">
              <a:solidFill>
                <a:schemeClr val="accent5">
                  <a:lumMod val="60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3B-2891-46CF-B27C-30761FC4414A}"/>
                </c:ext>
              </c:extLst>
            </c:dLbl>
            <c:dLbl>
              <c:idx val="1"/>
              <c:delete val="1"/>
              <c:extLst>
                <c:ext xmlns:c15="http://schemas.microsoft.com/office/drawing/2012/chart" uri="{CE6537A1-D6FC-4f65-9D91-7224C49458BB}"/>
                <c:ext xmlns:c16="http://schemas.microsoft.com/office/drawing/2014/chart" uri="{C3380CC4-5D6E-409C-BE32-E72D297353CC}">
                  <c16:uniqueId val="{0000003C-2891-46CF-B27C-30761FC4414A}"/>
                </c:ext>
              </c:extLst>
            </c:dLbl>
            <c:dLbl>
              <c:idx val="2"/>
              <c:delete val="1"/>
              <c:extLst>
                <c:ext xmlns:c15="http://schemas.microsoft.com/office/drawing/2012/chart" uri="{CE6537A1-D6FC-4f65-9D91-7224C49458BB}"/>
                <c:ext xmlns:c16="http://schemas.microsoft.com/office/drawing/2014/chart" uri="{C3380CC4-5D6E-409C-BE32-E72D297353CC}">
                  <c16:uniqueId val="{0000003D-2891-46CF-B27C-30761FC4414A}"/>
                </c:ext>
              </c:extLst>
            </c:dLbl>
            <c:dLbl>
              <c:idx val="3"/>
              <c:delete val="1"/>
              <c:extLst>
                <c:ext xmlns:c15="http://schemas.microsoft.com/office/drawing/2012/chart" uri="{CE6537A1-D6FC-4f65-9D91-7224C49458BB}"/>
                <c:ext xmlns:c16="http://schemas.microsoft.com/office/drawing/2014/chart" uri="{C3380CC4-5D6E-409C-BE32-E72D297353CC}">
                  <c16:uniqueId val="{0000003E-2891-46CF-B27C-30761FC4414A}"/>
                </c:ext>
              </c:extLst>
            </c:dLbl>
            <c:dLbl>
              <c:idx val="4"/>
              <c:layout>
                <c:manualLayout>
                  <c:x val="-1.2535467724819686E-16"/>
                  <c:y val="6.6945577286999736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3F-2891-46CF-B27C-30761FC4414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 - Suppressed table'!$B$66:$F$66</c:f>
              <c:strCache>
                <c:ptCount val="5"/>
                <c:pt idx="0">
                  <c:v>2017/18</c:v>
                </c:pt>
                <c:pt idx="1">
                  <c:v>2018/19</c:v>
                </c:pt>
                <c:pt idx="2">
                  <c:v>2019/20</c:v>
                </c:pt>
                <c:pt idx="3">
                  <c:v>2020/21</c:v>
                </c:pt>
                <c:pt idx="4">
                  <c:v>2021/22</c:v>
                </c:pt>
              </c:strCache>
            </c:strRef>
          </c:cat>
          <c:val>
            <c:numRef>
              <c:f>'DO - Suppressed table'!$B$77:$F$77</c:f>
              <c:numCache>
                <c:formatCode>0%</c:formatCode>
                <c:ptCount val="5"/>
                <c:pt idx="0">
                  <c:v>0.46781115879828328</c:v>
                </c:pt>
                <c:pt idx="1">
                  <c:v>0.46396396396396394</c:v>
                </c:pt>
                <c:pt idx="2">
                  <c:v>0.62745098039215685</c:v>
                </c:pt>
                <c:pt idx="3">
                  <c:v>0.68247694334650855</c:v>
                </c:pt>
                <c:pt idx="4">
                  <c:v>0.57807308970099669</c:v>
                </c:pt>
              </c:numCache>
            </c:numRef>
          </c:val>
          <c:smooth val="0"/>
          <c:extLst>
            <c:ext xmlns:c16="http://schemas.microsoft.com/office/drawing/2014/chart" uri="{C3380CC4-5D6E-409C-BE32-E72D297353CC}">
              <c16:uniqueId val="{00000040-2891-46CF-B27C-30761FC4414A}"/>
            </c:ext>
          </c:extLst>
        </c:ser>
        <c:dLbls>
          <c:showLegendKey val="0"/>
          <c:showVal val="0"/>
          <c:showCatName val="0"/>
          <c:showSerName val="0"/>
          <c:showPercent val="0"/>
          <c:showBubbleSize val="0"/>
        </c:dLbls>
        <c:smooth val="0"/>
        <c:axId val="436047055"/>
        <c:axId val="436042735"/>
      </c:lineChart>
      <c:catAx>
        <c:axId val="436047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36042735"/>
        <c:crosses val="autoZero"/>
        <c:auto val="1"/>
        <c:lblAlgn val="ctr"/>
        <c:lblOffset val="100"/>
        <c:noMultiLvlLbl val="0"/>
      </c:catAx>
      <c:valAx>
        <c:axId val="436042735"/>
        <c:scaling>
          <c:orientation val="minMax"/>
          <c:max val="1"/>
          <c:min val="0.4"/>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36047055"/>
        <c:crosses val="autoZero"/>
        <c:crossBetween val="between"/>
      </c:valAx>
      <c:spPr>
        <a:noFill/>
        <a:ln>
          <a:noFill/>
        </a:ln>
        <a:effectLst/>
      </c:spPr>
    </c:plotArea>
    <c:legend>
      <c:legendPos val="b"/>
      <c:layout>
        <c:manualLayout>
          <c:xMode val="edge"/>
          <c:yMode val="edge"/>
          <c:x val="1.4503667810754427E-2"/>
          <c:y val="0.88806247919372583"/>
          <c:w val="0.95731745070327745"/>
          <c:h val="8.816337889835868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dirty="0"/>
              <a:t>UK students have the</a:t>
            </a:r>
            <a:r>
              <a:rPr lang="en-US" sz="2800" baseline="0" dirty="0"/>
              <a:t> highest proportion of students in employment or further study</a:t>
            </a:r>
            <a:endParaRPr lang="en-US" sz="2800" dirty="0"/>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'GO - UK EU Non EU'!$A$12</c:f>
              <c:strCache>
                <c:ptCount val="1"/>
                <c:pt idx="0">
                  <c:v>UK</c:v>
                </c:pt>
              </c:strCache>
            </c:strRef>
          </c:tx>
          <c:spPr>
            <a:ln w="47625" cap="rnd">
              <a:solidFill>
                <a:srgbClr val="D95F02"/>
              </a:solidFill>
              <a:round/>
            </a:ln>
            <a:effectLst/>
          </c:spPr>
          <c:marker>
            <c:symbol val="circle"/>
            <c:size val="5"/>
            <c:spPr>
              <a:solidFill>
                <a:srgbClr val="D95F02"/>
              </a:solidFill>
              <a:ln w="9525">
                <a:solidFill>
                  <a:srgbClr val="D95F0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'GO - UK EU Non EU'!$B$11:$D$11</c:f>
              <c:strCache>
                <c:ptCount val="3"/>
                <c:pt idx="0">
                  <c:v>2017/18</c:v>
                </c:pt>
                <c:pt idx="1">
                  <c:v>2018/19</c:v>
                </c:pt>
                <c:pt idx="2">
                  <c:v>2019/20</c:v>
                </c:pt>
              </c:strCache>
            </c:strRef>
          </c:cat>
          <c:val>
            <c:numRef>
              <c:f>'GO - UK EU Non EU'!$B$12:$D$12</c:f>
              <c:numCache>
                <c:formatCode>0%</c:formatCode>
                <c:ptCount val="3"/>
                <c:pt idx="0">
                  <c:v>0.94825160771704176</c:v>
                </c:pt>
                <c:pt idx="1">
                  <c:v>0.92213235294117646</c:v>
                </c:pt>
                <c:pt idx="2">
                  <c:v>0.9406702208682407</c:v>
                </c:pt>
              </c:numCache>
            </c:numRef>
          </c:val>
          <c:smooth val="0"/>
          <c:extLst>
            <c:ext xmlns:c16="http://schemas.microsoft.com/office/drawing/2014/chart" uri="{C3380CC4-5D6E-409C-BE32-E72D297353CC}">
              <c16:uniqueId val="{00000000-8258-4D9B-92A2-9AA186BD9C9F}"/>
            </c:ext>
          </c:extLst>
        </c:ser>
        <c:ser>
          <c:idx val="1"/>
          <c:order val="1"/>
          <c:tx>
            <c:strRef>
              <c:f>'GO - UK EU Non EU'!$A$13</c:f>
              <c:strCache>
                <c:ptCount val="1"/>
                <c:pt idx="0">
                  <c:v>EU</c:v>
                </c:pt>
              </c:strCache>
            </c:strRef>
          </c:tx>
          <c:spPr>
            <a:ln w="28575" cap="rnd">
              <a:solidFill>
                <a:srgbClr val="1B9E77"/>
              </a:solidFill>
              <a:round/>
            </a:ln>
            <a:effectLst/>
          </c:spPr>
          <c:marker>
            <c:symbol val="circle"/>
            <c:size val="5"/>
            <c:spPr>
              <a:solidFill>
                <a:srgbClr val="1B9E77"/>
              </a:solidFill>
              <a:ln w="9525">
                <a:solidFill>
                  <a:srgbClr val="1B9E77"/>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'GO - UK EU Non EU'!$B$11:$D$11</c:f>
              <c:strCache>
                <c:ptCount val="3"/>
                <c:pt idx="0">
                  <c:v>2017/18</c:v>
                </c:pt>
                <c:pt idx="1">
                  <c:v>2018/19</c:v>
                </c:pt>
                <c:pt idx="2">
                  <c:v>2019/20</c:v>
                </c:pt>
              </c:strCache>
            </c:strRef>
          </c:cat>
          <c:val>
            <c:numRef>
              <c:f>'GO - UK EU Non EU'!$B$13:$D$13</c:f>
              <c:numCache>
                <c:formatCode>0%</c:formatCode>
                <c:ptCount val="3"/>
                <c:pt idx="0">
                  <c:v>0.92758476349937213</c:v>
                </c:pt>
                <c:pt idx="1">
                  <c:v>0.9009181331293038</c:v>
                </c:pt>
                <c:pt idx="2">
                  <c:v>0.9186351706036745</c:v>
                </c:pt>
              </c:numCache>
            </c:numRef>
          </c:val>
          <c:smooth val="0"/>
          <c:extLst>
            <c:ext xmlns:c16="http://schemas.microsoft.com/office/drawing/2014/chart" uri="{C3380CC4-5D6E-409C-BE32-E72D297353CC}">
              <c16:uniqueId val="{00000001-8258-4D9B-92A2-9AA186BD9C9F}"/>
            </c:ext>
          </c:extLst>
        </c:ser>
        <c:ser>
          <c:idx val="2"/>
          <c:order val="2"/>
          <c:tx>
            <c:strRef>
              <c:f>'GO - UK EU Non EU'!$A$14</c:f>
              <c:strCache>
                <c:ptCount val="1"/>
                <c:pt idx="0">
                  <c:v>Non EU</c:v>
                </c:pt>
              </c:strCache>
            </c:strRef>
          </c:tx>
          <c:spPr>
            <a:ln w="28575" cap="rnd">
              <a:solidFill>
                <a:srgbClr val="7570B3"/>
              </a:solidFill>
              <a:round/>
            </a:ln>
            <a:effectLst/>
          </c:spPr>
          <c:marker>
            <c:symbol val="circle"/>
            <c:size val="5"/>
            <c:spPr>
              <a:solidFill>
                <a:srgbClr val="7570B3"/>
              </a:solidFill>
              <a:ln w="9525">
                <a:solidFill>
                  <a:srgbClr val="7570B3"/>
                </a:solidFill>
              </a:ln>
              <a:effectLst/>
            </c:spPr>
          </c:marker>
          <c:dPt>
            <c:idx val="1"/>
            <c:marker>
              <c:symbol val="circle"/>
              <c:size val="5"/>
              <c:spPr>
                <a:solidFill>
                  <a:srgbClr val="7570B3"/>
                </a:solidFill>
                <a:ln w="38100">
                  <a:solidFill>
                    <a:srgbClr val="7570B3"/>
                  </a:solidFill>
                </a:ln>
                <a:effectLst/>
              </c:spPr>
            </c:marker>
            <c:bubble3D val="0"/>
            <c:spPr>
              <a:ln w="38100" cap="rnd">
                <a:solidFill>
                  <a:srgbClr val="7570B3"/>
                </a:solidFill>
                <a:round/>
              </a:ln>
              <a:effectLst/>
            </c:spPr>
            <c:extLst>
              <c:ext xmlns:c16="http://schemas.microsoft.com/office/drawing/2014/chart" uri="{C3380CC4-5D6E-409C-BE32-E72D297353CC}">
                <c16:uniqueId val="{00000003-8258-4D9B-92A2-9AA186BD9C9F}"/>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'GO - UK EU Non EU'!$B$11:$D$11</c:f>
              <c:strCache>
                <c:ptCount val="3"/>
                <c:pt idx="0">
                  <c:v>2017/18</c:v>
                </c:pt>
                <c:pt idx="1">
                  <c:v>2018/19</c:v>
                </c:pt>
                <c:pt idx="2">
                  <c:v>2019/20</c:v>
                </c:pt>
              </c:strCache>
            </c:strRef>
          </c:cat>
          <c:val>
            <c:numRef>
              <c:f>'GO - UK EU Non EU'!$B$14:$D$14</c:f>
              <c:numCache>
                <c:formatCode>0%</c:formatCode>
                <c:ptCount val="3"/>
                <c:pt idx="0">
                  <c:v>0.89461756373937673</c:v>
                </c:pt>
                <c:pt idx="1">
                  <c:v>0.88711358110455019</c:v>
                </c:pt>
                <c:pt idx="2">
                  <c:v>0.88839427662957071</c:v>
                </c:pt>
              </c:numCache>
            </c:numRef>
          </c:val>
          <c:smooth val="0"/>
          <c:extLst>
            <c:ext xmlns:c16="http://schemas.microsoft.com/office/drawing/2014/chart" uri="{C3380CC4-5D6E-409C-BE32-E72D297353CC}">
              <c16:uniqueId val="{00000002-8258-4D9B-92A2-9AA186BD9C9F}"/>
            </c:ext>
          </c:extLst>
        </c:ser>
        <c:dLbls>
          <c:showLegendKey val="0"/>
          <c:showVal val="0"/>
          <c:showCatName val="0"/>
          <c:showSerName val="0"/>
          <c:showPercent val="0"/>
          <c:showBubbleSize val="0"/>
        </c:dLbls>
        <c:marker val="1"/>
        <c:smooth val="0"/>
        <c:axId val="231351855"/>
        <c:axId val="231350895"/>
      </c:lineChart>
      <c:catAx>
        <c:axId val="231351855"/>
        <c:scaling>
          <c:orientation val="minMax"/>
        </c:scaling>
        <c:delete val="0"/>
        <c:axPos val="b"/>
        <c:title>
          <c:tx>
            <c:rich>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r>
                  <a:rPr lang="en-US" sz="2800"/>
                  <a:t>Academic year of qualification</a:t>
                </a:r>
              </a:p>
            </c:rich>
          </c:tx>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31350895"/>
        <c:crosses val="autoZero"/>
        <c:auto val="1"/>
        <c:lblAlgn val="ctr"/>
        <c:lblOffset val="100"/>
        <c:noMultiLvlLbl val="0"/>
      </c:catAx>
      <c:valAx>
        <c:axId val="231350895"/>
        <c:scaling>
          <c:orientation val="minMax"/>
          <c:max val="1"/>
        </c:scaling>
        <c:delete val="0"/>
        <c:axPos val="l"/>
        <c:title>
          <c:tx>
            <c:rich>
              <a:bodyPr rot="-54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r>
                  <a:rPr lang="en-US" sz="2800"/>
                  <a:t>% in employment or further study</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31351855"/>
        <c:crosses val="autoZero"/>
        <c:crossBetween val="between"/>
      </c:valAx>
      <c:spPr>
        <a:noFill/>
        <a:ln>
          <a:noFill/>
        </a:ln>
        <a:effectLst/>
      </c:spPr>
    </c:plotArea>
    <c:legend>
      <c:legendPos val="tr"/>
      <c:layout>
        <c:manualLayout>
          <c:xMode val="edge"/>
          <c:yMode val="edge"/>
          <c:x val="0.86192366579177604"/>
          <c:y val="0.62224877457618977"/>
          <c:w val="0.1293269656776023"/>
          <c:h val="0.19848541439580458"/>
        </c:manualLayout>
      </c:layout>
      <c:overlay val="1"/>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GB" sz="2800"/>
              <a:t>Shifts in the proportions of international fulltime entrants in UK HE</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584840877744776"/>
          <c:y val="0.25016987542468855"/>
          <c:w val="0.84536224850948316"/>
          <c:h val="0.48893892510321829"/>
        </c:manualLayout>
      </c:layout>
      <c:barChart>
        <c:barDir val="bar"/>
        <c:grouping val="percentStacked"/>
        <c:varyColors val="0"/>
        <c:ser>
          <c:idx val="0"/>
          <c:order val="0"/>
          <c:tx>
            <c:strRef>
              <c:f>'Level of study'!$B$12</c:f>
              <c:strCache>
                <c:ptCount val="1"/>
                <c:pt idx="0">
                  <c:v>Doctorate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'Level of study'!$A$13:$A$17</c:f>
              <c:strCache>
                <c:ptCount val="5"/>
                <c:pt idx="0">
                  <c:v>2017/18</c:v>
                </c:pt>
                <c:pt idx="1">
                  <c:v>2018/19</c:v>
                </c:pt>
                <c:pt idx="2">
                  <c:v>2019/20</c:v>
                </c:pt>
                <c:pt idx="3">
                  <c:v>2020/21</c:v>
                </c:pt>
                <c:pt idx="4">
                  <c:v>2021/22</c:v>
                </c:pt>
              </c:strCache>
            </c:strRef>
          </c:cat>
          <c:val>
            <c:numRef>
              <c:f>'Level of study'!$I$13:$I$17</c:f>
              <c:numCache>
                <c:formatCode>0%</c:formatCode>
                <c:ptCount val="5"/>
                <c:pt idx="0">
                  <c:v>5.3287125100971396E-2</c:v>
                </c:pt>
                <c:pt idx="1">
                  <c:v>5.148163924676271E-2</c:v>
                </c:pt>
                <c:pt idx="2">
                  <c:v>4.0950954129961359E-2</c:v>
                </c:pt>
                <c:pt idx="3">
                  <c:v>4.1585839805077317E-2</c:v>
                </c:pt>
                <c:pt idx="4">
                  <c:v>3.2935066450758256E-2</c:v>
                </c:pt>
              </c:numCache>
            </c:numRef>
          </c:val>
          <c:extLst>
            <c:ext xmlns:c16="http://schemas.microsoft.com/office/drawing/2014/chart" uri="{C3380CC4-5D6E-409C-BE32-E72D297353CC}">
              <c16:uniqueId val="{00000000-48AD-42C9-9D5F-D3CF379E558B}"/>
            </c:ext>
          </c:extLst>
        </c:ser>
        <c:ser>
          <c:idx val="1"/>
          <c:order val="1"/>
          <c:tx>
            <c:strRef>
              <c:f>'Level of study'!$C$12</c:f>
              <c:strCache>
                <c:ptCount val="1"/>
                <c:pt idx="0">
                  <c:v>First degree</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'Level of study'!$A$13:$A$17</c:f>
              <c:strCache>
                <c:ptCount val="5"/>
                <c:pt idx="0">
                  <c:v>2017/18</c:v>
                </c:pt>
                <c:pt idx="1">
                  <c:v>2018/19</c:v>
                </c:pt>
                <c:pt idx="2">
                  <c:v>2019/20</c:v>
                </c:pt>
                <c:pt idx="3">
                  <c:v>2020/21</c:v>
                </c:pt>
                <c:pt idx="4">
                  <c:v>2021/22</c:v>
                </c:pt>
              </c:strCache>
            </c:strRef>
          </c:cat>
          <c:val>
            <c:numRef>
              <c:f>'Level of study'!$J$13:$J$17</c:f>
              <c:numCache>
                <c:formatCode>0%</c:formatCode>
                <c:ptCount val="5"/>
                <c:pt idx="0">
                  <c:v>0.38556079596286402</c:v>
                </c:pt>
                <c:pt idx="1">
                  <c:v>0.3822886443824724</c:v>
                </c:pt>
                <c:pt idx="2">
                  <c:v>0.36712601143299628</c:v>
                </c:pt>
                <c:pt idx="3">
                  <c:v>0.35789798699164005</c:v>
                </c:pt>
                <c:pt idx="4">
                  <c:v>0.26350679096095986</c:v>
                </c:pt>
              </c:numCache>
            </c:numRef>
          </c:val>
          <c:extLst>
            <c:ext xmlns:c16="http://schemas.microsoft.com/office/drawing/2014/chart" uri="{C3380CC4-5D6E-409C-BE32-E72D297353CC}">
              <c16:uniqueId val="{00000001-48AD-42C9-9D5F-D3CF379E558B}"/>
            </c:ext>
          </c:extLst>
        </c:ser>
        <c:ser>
          <c:idx val="2"/>
          <c:order val="2"/>
          <c:tx>
            <c:strRef>
              <c:f>'Level of study'!$D$12</c:f>
              <c:strCache>
                <c:ptCount val="1"/>
                <c:pt idx="0">
                  <c:v>Masters</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'Level of study'!$A$13:$A$17</c:f>
              <c:strCache>
                <c:ptCount val="5"/>
                <c:pt idx="0">
                  <c:v>2017/18</c:v>
                </c:pt>
                <c:pt idx="1">
                  <c:v>2018/19</c:v>
                </c:pt>
                <c:pt idx="2">
                  <c:v>2019/20</c:v>
                </c:pt>
                <c:pt idx="3">
                  <c:v>2020/21</c:v>
                </c:pt>
                <c:pt idx="4">
                  <c:v>2021/22</c:v>
                </c:pt>
              </c:strCache>
            </c:strRef>
          </c:cat>
          <c:val>
            <c:numRef>
              <c:f>'Level of study'!$K$13:$K$17</c:f>
              <c:numCache>
                <c:formatCode>0%</c:formatCode>
                <c:ptCount val="5"/>
                <c:pt idx="0">
                  <c:v>0.52075027577281185</c:v>
                </c:pt>
                <c:pt idx="1">
                  <c:v>0.5287647782162439</c:v>
                </c:pt>
                <c:pt idx="2">
                  <c:v>0.55855610173703341</c:v>
                </c:pt>
                <c:pt idx="3">
                  <c:v>0.57526127492766266</c:v>
                </c:pt>
                <c:pt idx="4">
                  <c:v>0.68076502253926319</c:v>
                </c:pt>
              </c:numCache>
            </c:numRef>
          </c:val>
          <c:extLst>
            <c:ext xmlns:c16="http://schemas.microsoft.com/office/drawing/2014/chart" uri="{C3380CC4-5D6E-409C-BE32-E72D297353CC}">
              <c16:uniqueId val="{00000002-48AD-42C9-9D5F-D3CF379E558B}"/>
            </c:ext>
          </c:extLst>
        </c:ser>
        <c:ser>
          <c:idx val="3"/>
          <c:order val="3"/>
          <c:tx>
            <c:strRef>
              <c:f>'Level of study'!$E$12</c:f>
              <c:strCache>
                <c:ptCount val="1"/>
                <c:pt idx="0">
                  <c:v>Other postgraduate</c:v>
                </c:pt>
              </c:strCache>
            </c:strRef>
          </c:tx>
          <c:spPr>
            <a:solidFill>
              <a:schemeClr val="accent4"/>
            </a:solidFill>
            <a:ln>
              <a:noFill/>
            </a:ln>
            <a:effectLst/>
          </c:spPr>
          <c:invertIfNegative val="0"/>
          <c:cat>
            <c:strRef>
              <c:f>'Level of study'!$A$13:$A$17</c:f>
              <c:strCache>
                <c:ptCount val="5"/>
                <c:pt idx="0">
                  <c:v>2017/18</c:v>
                </c:pt>
                <c:pt idx="1">
                  <c:v>2018/19</c:v>
                </c:pt>
                <c:pt idx="2">
                  <c:v>2019/20</c:v>
                </c:pt>
                <c:pt idx="3">
                  <c:v>2020/21</c:v>
                </c:pt>
                <c:pt idx="4">
                  <c:v>2021/22</c:v>
                </c:pt>
              </c:strCache>
            </c:strRef>
          </c:cat>
          <c:val>
            <c:numRef>
              <c:f>'Level of study'!$L$13:$L$17</c:f>
              <c:numCache>
                <c:formatCode>0%</c:formatCode>
                <c:ptCount val="5"/>
                <c:pt idx="0">
                  <c:v>1.1747487644509174E-2</c:v>
                </c:pt>
                <c:pt idx="1">
                  <c:v>1.1605571317200121E-2</c:v>
                </c:pt>
                <c:pt idx="2">
                  <c:v>1.0273121427190841E-2</c:v>
                </c:pt>
                <c:pt idx="3">
                  <c:v>9.2461454816389274E-3</c:v>
                </c:pt>
                <c:pt idx="4">
                  <c:v>8.3067092651761838E-3</c:v>
                </c:pt>
              </c:numCache>
            </c:numRef>
          </c:val>
          <c:extLst>
            <c:ext xmlns:c16="http://schemas.microsoft.com/office/drawing/2014/chart" uri="{C3380CC4-5D6E-409C-BE32-E72D297353CC}">
              <c16:uniqueId val="{00000003-48AD-42C9-9D5F-D3CF379E558B}"/>
            </c:ext>
          </c:extLst>
        </c:ser>
        <c:ser>
          <c:idx val="4"/>
          <c:order val="4"/>
          <c:tx>
            <c:strRef>
              <c:f>'Level of study'!$F$12</c:f>
              <c:strCache>
                <c:ptCount val="1"/>
                <c:pt idx="0">
                  <c:v>Other undergraduate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'Level of study'!$A$13:$A$17</c:f>
              <c:strCache>
                <c:ptCount val="5"/>
                <c:pt idx="0">
                  <c:v>2017/18</c:v>
                </c:pt>
                <c:pt idx="1">
                  <c:v>2018/19</c:v>
                </c:pt>
                <c:pt idx="2">
                  <c:v>2019/20</c:v>
                </c:pt>
                <c:pt idx="3">
                  <c:v>2020/21</c:v>
                </c:pt>
                <c:pt idx="4">
                  <c:v>2021/22</c:v>
                </c:pt>
              </c:strCache>
            </c:strRef>
          </c:cat>
          <c:val>
            <c:numRef>
              <c:f>'Level of study'!$M$13:$M$17</c:f>
              <c:numCache>
                <c:formatCode>0%</c:formatCode>
                <c:ptCount val="5"/>
                <c:pt idx="0">
                  <c:v>2.8654315518843433E-2</c:v>
                </c:pt>
                <c:pt idx="1">
                  <c:v>2.5859366837320884E-2</c:v>
                </c:pt>
                <c:pt idx="2">
                  <c:v>2.3093811272818097E-2</c:v>
                </c:pt>
                <c:pt idx="3">
                  <c:v>1.6008752793980976E-2</c:v>
                </c:pt>
                <c:pt idx="4">
                  <c:v>1.4486410783842519E-2</c:v>
                </c:pt>
              </c:numCache>
            </c:numRef>
          </c:val>
          <c:extLst>
            <c:ext xmlns:c16="http://schemas.microsoft.com/office/drawing/2014/chart" uri="{C3380CC4-5D6E-409C-BE32-E72D297353CC}">
              <c16:uniqueId val="{00000004-48AD-42C9-9D5F-D3CF379E558B}"/>
            </c:ext>
          </c:extLst>
        </c:ser>
        <c:dLbls>
          <c:showLegendKey val="0"/>
          <c:showVal val="0"/>
          <c:showCatName val="0"/>
          <c:showSerName val="0"/>
          <c:showPercent val="0"/>
          <c:showBubbleSize val="0"/>
        </c:dLbls>
        <c:gapWidth val="150"/>
        <c:overlap val="100"/>
        <c:axId val="1977840799"/>
        <c:axId val="1977848479"/>
      </c:barChart>
      <c:catAx>
        <c:axId val="19778407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77848479"/>
        <c:crosses val="autoZero"/>
        <c:auto val="1"/>
        <c:lblAlgn val="ctr"/>
        <c:lblOffset val="100"/>
        <c:noMultiLvlLbl val="0"/>
      </c:catAx>
      <c:valAx>
        <c:axId val="197784847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778407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Main</a:t>
            </a:r>
            <a:r>
              <a:rPr lang="en-GB" baseline="0"/>
              <a:t> domiciles of fulltime entrants to master's programmes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Sheet5!$E$12</c:f>
              <c:strCache>
                <c:ptCount val="1"/>
                <c:pt idx="0">
                  <c:v>2020/21</c:v>
                </c:pt>
              </c:strCache>
            </c:strRef>
          </c:tx>
          <c:spPr>
            <a:solidFill>
              <a:schemeClr val="accent1">
                <a:lumMod val="40000"/>
                <a:lumOff val="60000"/>
              </a:schemeClr>
            </a:solidFill>
            <a:ln>
              <a:noFill/>
            </a:ln>
            <a:effectLst/>
          </c:spPr>
          <c:invertIfNegative val="0"/>
          <c:cat>
            <c:strRef>
              <c:f>Sheet5!$A$13:$A$20</c:f>
              <c:strCache>
                <c:ptCount val="8"/>
                <c:pt idx="0">
                  <c:v>India</c:v>
                </c:pt>
                <c:pt idx="1">
                  <c:v>England</c:v>
                </c:pt>
                <c:pt idx="2">
                  <c:v>China</c:v>
                </c:pt>
                <c:pt idx="3">
                  <c:v>Nigeria</c:v>
                </c:pt>
                <c:pt idx="4">
                  <c:v>Pakistan</c:v>
                </c:pt>
                <c:pt idx="5">
                  <c:v>Scotland</c:v>
                </c:pt>
                <c:pt idx="6">
                  <c:v>United States</c:v>
                </c:pt>
                <c:pt idx="7">
                  <c:v>Bangladesh</c:v>
                </c:pt>
              </c:strCache>
            </c:strRef>
          </c:cat>
          <c:val>
            <c:numRef>
              <c:f>Sheet5!$E$13:$E$20</c:f>
              <c:numCache>
                <c:formatCode>#,##0</c:formatCode>
                <c:ptCount val="8"/>
                <c:pt idx="0">
                  <c:v>55007.000000000371</c:v>
                </c:pt>
                <c:pt idx="1">
                  <c:v>91240.000000000524</c:v>
                </c:pt>
                <c:pt idx="2">
                  <c:v>72328.000000000509</c:v>
                </c:pt>
                <c:pt idx="3">
                  <c:v>12272</c:v>
                </c:pt>
                <c:pt idx="4">
                  <c:v>5920.9999999999936</c:v>
                </c:pt>
                <c:pt idx="5">
                  <c:v>9040.9999999999945</c:v>
                </c:pt>
                <c:pt idx="6">
                  <c:v>6615.9999999999955</c:v>
                </c:pt>
                <c:pt idx="7">
                  <c:v>3416.9999999999932</c:v>
                </c:pt>
              </c:numCache>
            </c:numRef>
          </c:val>
          <c:extLst>
            <c:ext xmlns:c16="http://schemas.microsoft.com/office/drawing/2014/chart" uri="{C3380CC4-5D6E-409C-BE32-E72D297353CC}">
              <c16:uniqueId val="{00000000-B544-43BE-B6EE-347E085EEB6D}"/>
            </c:ext>
          </c:extLst>
        </c:ser>
        <c:ser>
          <c:idx val="1"/>
          <c:order val="1"/>
          <c:tx>
            <c:strRef>
              <c:f>Sheet5!$F$12</c:f>
              <c:strCache>
                <c:ptCount val="1"/>
                <c:pt idx="0">
                  <c:v>2021/22</c:v>
                </c:pt>
              </c:strCache>
            </c:strRef>
          </c:tx>
          <c:spPr>
            <a:solidFill>
              <a:schemeClr val="accent1">
                <a:lumMod val="75000"/>
              </a:schemeClr>
            </a:solidFill>
            <a:ln>
              <a:noFill/>
            </a:ln>
            <a:effectLst/>
          </c:spPr>
          <c:invertIfNegative val="0"/>
          <c:cat>
            <c:strRef>
              <c:f>Sheet5!$A$13:$A$20</c:f>
              <c:strCache>
                <c:ptCount val="8"/>
                <c:pt idx="0">
                  <c:v>India</c:v>
                </c:pt>
                <c:pt idx="1">
                  <c:v>England</c:v>
                </c:pt>
                <c:pt idx="2">
                  <c:v>China</c:v>
                </c:pt>
                <c:pt idx="3">
                  <c:v>Nigeria</c:v>
                </c:pt>
                <c:pt idx="4">
                  <c:v>Pakistan</c:v>
                </c:pt>
                <c:pt idx="5">
                  <c:v>Scotland</c:v>
                </c:pt>
                <c:pt idx="6">
                  <c:v>United States</c:v>
                </c:pt>
                <c:pt idx="7">
                  <c:v>Bangladesh</c:v>
                </c:pt>
              </c:strCache>
            </c:strRef>
          </c:cat>
          <c:val>
            <c:numRef>
              <c:f>Sheet5!$F$13:$F$20</c:f>
              <c:numCache>
                <c:formatCode>#,##0</c:formatCode>
                <c:ptCount val="8"/>
                <c:pt idx="0">
                  <c:v>91464.000000000233</c:v>
                </c:pt>
                <c:pt idx="1">
                  <c:v>85703.000000000393</c:v>
                </c:pt>
                <c:pt idx="2">
                  <c:v>76714.000000000044</c:v>
                </c:pt>
                <c:pt idx="3">
                  <c:v>32758.000000000302</c:v>
                </c:pt>
                <c:pt idx="4">
                  <c:v>13374.999999999978</c:v>
                </c:pt>
                <c:pt idx="5">
                  <c:v>8383.0000000000036</c:v>
                </c:pt>
                <c:pt idx="6">
                  <c:v>8303.9999999999964</c:v>
                </c:pt>
                <c:pt idx="7">
                  <c:v>7929.9999999999918</c:v>
                </c:pt>
              </c:numCache>
            </c:numRef>
          </c:val>
          <c:extLst>
            <c:ext xmlns:c16="http://schemas.microsoft.com/office/drawing/2014/chart" uri="{C3380CC4-5D6E-409C-BE32-E72D297353CC}">
              <c16:uniqueId val="{00000001-B544-43BE-B6EE-347E085EEB6D}"/>
            </c:ext>
          </c:extLst>
        </c:ser>
        <c:dLbls>
          <c:showLegendKey val="0"/>
          <c:showVal val="0"/>
          <c:showCatName val="0"/>
          <c:showSerName val="0"/>
          <c:showPercent val="0"/>
          <c:showBubbleSize val="0"/>
        </c:dLbls>
        <c:gapWidth val="219"/>
        <c:overlap val="-27"/>
        <c:axId val="1977843199"/>
        <c:axId val="1977839359"/>
      </c:barChart>
      <c:catAx>
        <c:axId val="19778431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77839359"/>
        <c:crosses val="autoZero"/>
        <c:auto val="1"/>
        <c:lblAlgn val="ctr"/>
        <c:lblOffset val="100"/>
        <c:noMultiLvlLbl val="0"/>
      </c:catAx>
      <c:valAx>
        <c:axId val="1977839359"/>
        <c:scaling>
          <c:orientation val="minMax"/>
          <c:max val="9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778431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800" b="0" i="0" u="none" strike="noStrike" kern="1200" spc="0" baseline="0">
                <a:solidFill>
                  <a:sysClr val="windowText" lastClr="000000">
                    <a:lumMod val="65000"/>
                    <a:lumOff val="35000"/>
                  </a:sysClr>
                </a:solidFill>
                <a:latin typeface="+mn-lt"/>
                <a:ea typeface="+mn-ea"/>
                <a:cs typeface="+mn-cs"/>
              </a:defRPr>
            </a:pPr>
            <a:r>
              <a:rPr lang="en-GB" sz="2800" b="0" i="0" baseline="0">
                <a:effectLst/>
              </a:rPr>
              <a:t>Number of countries that contribute to more than half of the PGT students in each HEI 2020-21</a:t>
            </a:r>
            <a:endParaRPr lang="en-GB" sz="280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8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PGT!$E$138</c:f>
              <c:strCache>
                <c:ptCount val="1"/>
                <c:pt idx="0">
                  <c:v>2020/21</c:v>
                </c:pt>
              </c:strCache>
            </c:strRef>
          </c:tx>
          <c:spPr>
            <a:solidFill>
              <a:schemeClr val="accent1"/>
            </a:solidFill>
            <a:ln>
              <a:noFill/>
            </a:ln>
            <a:effectLst/>
          </c:spPr>
          <c:invertIfNegative val="0"/>
          <c:cat>
            <c:strRef>
              <c:f>PGT!$L$140:$L$147</c:f>
              <c:strCache>
                <c:ptCount val="8"/>
                <c:pt idx="0">
                  <c:v>1 country</c:v>
                </c:pt>
                <c:pt idx="1">
                  <c:v>2 countries</c:v>
                </c:pt>
                <c:pt idx="2">
                  <c:v>3 countries</c:v>
                </c:pt>
                <c:pt idx="3">
                  <c:v>4 countries</c:v>
                </c:pt>
                <c:pt idx="4">
                  <c:v>5 countries</c:v>
                </c:pt>
                <c:pt idx="5">
                  <c:v>6 countries</c:v>
                </c:pt>
                <c:pt idx="6">
                  <c:v>7 countries</c:v>
                </c:pt>
                <c:pt idx="7">
                  <c:v>8 countries</c:v>
                </c:pt>
              </c:strCache>
            </c:strRef>
          </c:cat>
          <c:val>
            <c:numRef>
              <c:f>PGT!$F$139:$F$145</c:f>
              <c:numCache>
                <c:formatCode>General</c:formatCode>
                <c:ptCount val="7"/>
                <c:pt idx="0">
                  <c:v>68</c:v>
                </c:pt>
                <c:pt idx="1">
                  <c:v>43</c:v>
                </c:pt>
                <c:pt idx="2">
                  <c:v>13</c:v>
                </c:pt>
                <c:pt idx="3">
                  <c:v>7</c:v>
                </c:pt>
                <c:pt idx="4">
                  <c:v>2</c:v>
                </c:pt>
                <c:pt idx="5">
                  <c:v>0</c:v>
                </c:pt>
                <c:pt idx="6">
                  <c:v>2</c:v>
                </c:pt>
              </c:numCache>
            </c:numRef>
          </c:val>
          <c:extLst>
            <c:ext xmlns:c16="http://schemas.microsoft.com/office/drawing/2014/chart" uri="{C3380CC4-5D6E-409C-BE32-E72D297353CC}">
              <c16:uniqueId val="{00000000-2852-42BD-A979-8957F581014B}"/>
            </c:ext>
          </c:extLst>
        </c:ser>
        <c:ser>
          <c:idx val="1"/>
          <c:order val="1"/>
          <c:tx>
            <c:strRef>
              <c:f>PGT!$L$139</c:f>
              <c:strCache>
                <c:ptCount val="1"/>
                <c:pt idx="0">
                  <c:v>2017/18</c:v>
                </c:pt>
              </c:strCache>
            </c:strRef>
          </c:tx>
          <c:spPr>
            <a:solidFill>
              <a:schemeClr val="accent2"/>
            </a:solidFill>
            <a:ln>
              <a:noFill/>
            </a:ln>
            <a:effectLst/>
          </c:spPr>
          <c:invertIfNegative val="0"/>
          <c:cat>
            <c:strRef>
              <c:f>PGT!$L$140:$L$147</c:f>
              <c:strCache>
                <c:ptCount val="8"/>
                <c:pt idx="0">
                  <c:v>1 country</c:v>
                </c:pt>
                <c:pt idx="1">
                  <c:v>2 countries</c:v>
                </c:pt>
                <c:pt idx="2">
                  <c:v>3 countries</c:v>
                </c:pt>
                <c:pt idx="3">
                  <c:v>4 countries</c:v>
                </c:pt>
                <c:pt idx="4">
                  <c:v>5 countries</c:v>
                </c:pt>
                <c:pt idx="5">
                  <c:v>6 countries</c:v>
                </c:pt>
                <c:pt idx="6">
                  <c:v>7 countries</c:v>
                </c:pt>
                <c:pt idx="7">
                  <c:v>8 countries</c:v>
                </c:pt>
              </c:strCache>
            </c:strRef>
          </c:cat>
          <c:val>
            <c:numRef>
              <c:f>PGT!$N$140:$N$147</c:f>
              <c:numCache>
                <c:formatCode>General</c:formatCode>
                <c:ptCount val="8"/>
                <c:pt idx="0">
                  <c:v>57</c:v>
                </c:pt>
                <c:pt idx="1">
                  <c:v>22</c:v>
                </c:pt>
                <c:pt idx="2">
                  <c:v>24</c:v>
                </c:pt>
                <c:pt idx="3">
                  <c:v>18</c:v>
                </c:pt>
                <c:pt idx="4">
                  <c:v>7</c:v>
                </c:pt>
                <c:pt idx="5">
                  <c:v>7</c:v>
                </c:pt>
                <c:pt idx="6">
                  <c:v>0</c:v>
                </c:pt>
                <c:pt idx="7">
                  <c:v>1</c:v>
                </c:pt>
              </c:numCache>
            </c:numRef>
          </c:val>
          <c:extLst>
            <c:ext xmlns:c16="http://schemas.microsoft.com/office/drawing/2014/chart" uri="{C3380CC4-5D6E-409C-BE32-E72D297353CC}">
              <c16:uniqueId val="{00000001-2852-42BD-A979-8957F581014B}"/>
            </c:ext>
          </c:extLst>
        </c:ser>
        <c:dLbls>
          <c:showLegendKey val="0"/>
          <c:showVal val="0"/>
          <c:showCatName val="0"/>
          <c:showSerName val="0"/>
          <c:showPercent val="0"/>
          <c:showBubbleSize val="0"/>
        </c:dLbls>
        <c:gapWidth val="219"/>
        <c:overlap val="-27"/>
        <c:axId val="1904101263"/>
        <c:axId val="1904101679"/>
      </c:barChart>
      <c:catAx>
        <c:axId val="19041012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04101679"/>
        <c:crosses val="autoZero"/>
        <c:auto val="1"/>
        <c:lblAlgn val="ctr"/>
        <c:lblOffset val="100"/>
        <c:noMultiLvlLbl val="0"/>
      </c:catAx>
      <c:valAx>
        <c:axId val="1904101679"/>
        <c:scaling>
          <c:orientation val="minMax"/>
          <c:max val="7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No of HEIs</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041012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GB" sz="2800" b="0" i="0" baseline="0">
                <a:effectLst/>
              </a:rPr>
              <a:t>Number of countries that contribute to at least half of the PGR students in each HEI</a:t>
            </a:r>
            <a:endParaRPr lang="en-GB" sz="2800">
              <a:effectLst/>
            </a:endParaRP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'PGR 2020-21'!$E$130</c:f>
              <c:strCache>
                <c:ptCount val="1"/>
                <c:pt idx="0">
                  <c:v>2020/21</c:v>
                </c:pt>
              </c:strCache>
            </c:strRef>
          </c:tx>
          <c:spPr>
            <a:solidFill>
              <a:schemeClr val="accent1"/>
            </a:solidFill>
            <a:ln>
              <a:noFill/>
            </a:ln>
            <a:effectLst/>
          </c:spPr>
          <c:invertIfNegative val="0"/>
          <c:cat>
            <c:strRef>
              <c:f>'PGR 2020-21'!$C$117:$C$124</c:f>
              <c:strCache>
                <c:ptCount val="8"/>
                <c:pt idx="0">
                  <c:v>1 country</c:v>
                </c:pt>
                <c:pt idx="1">
                  <c:v>2 countries</c:v>
                </c:pt>
                <c:pt idx="2">
                  <c:v>3 countries</c:v>
                </c:pt>
                <c:pt idx="3">
                  <c:v>4 countries</c:v>
                </c:pt>
                <c:pt idx="4">
                  <c:v>5 countries</c:v>
                </c:pt>
                <c:pt idx="5">
                  <c:v>6 countries</c:v>
                </c:pt>
                <c:pt idx="6">
                  <c:v>7 countries</c:v>
                </c:pt>
                <c:pt idx="7">
                  <c:v>8 contries</c:v>
                </c:pt>
              </c:strCache>
            </c:strRef>
          </c:cat>
          <c:val>
            <c:numRef>
              <c:f>'PGR 2020-21'!$E$131:$E$136</c:f>
              <c:numCache>
                <c:formatCode>General</c:formatCode>
                <c:ptCount val="6"/>
                <c:pt idx="0">
                  <c:v>37</c:v>
                </c:pt>
                <c:pt idx="1">
                  <c:v>38</c:v>
                </c:pt>
                <c:pt idx="2">
                  <c:v>18</c:v>
                </c:pt>
                <c:pt idx="3">
                  <c:v>12</c:v>
                </c:pt>
                <c:pt idx="4">
                  <c:v>4</c:v>
                </c:pt>
                <c:pt idx="5">
                  <c:v>4</c:v>
                </c:pt>
              </c:numCache>
            </c:numRef>
          </c:val>
          <c:extLst>
            <c:ext xmlns:c16="http://schemas.microsoft.com/office/drawing/2014/chart" uri="{C3380CC4-5D6E-409C-BE32-E72D297353CC}">
              <c16:uniqueId val="{00000000-51C7-4339-B5F0-4ED0381E4DED}"/>
            </c:ext>
          </c:extLst>
        </c:ser>
        <c:ser>
          <c:idx val="1"/>
          <c:order val="1"/>
          <c:tx>
            <c:strRef>
              <c:f>'PGR 2020-21'!$H$130</c:f>
              <c:strCache>
                <c:ptCount val="1"/>
                <c:pt idx="0">
                  <c:v>2017/18</c:v>
                </c:pt>
              </c:strCache>
            </c:strRef>
          </c:tx>
          <c:spPr>
            <a:solidFill>
              <a:schemeClr val="accent2"/>
            </a:solidFill>
            <a:ln>
              <a:noFill/>
            </a:ln>
            <a:effectLst/>
          </c:spPr>
          <c:invertIfNegative val="0"/>
          <c:cat>
            <c:strRef>
              <c:f>'PGR 2020-21'!$C$117:$C$124</c:f>
              <c:strCache>
                <c:ptCount val="8"/>
                <c:pt idx="0">
                  <c:v>1 country</c:v>
                </c:pt>
                <c:pt idx="1">
                  <c:v>2 countries</c:v>
                </c:pt>
                <c:pt idx="2">
                  <c:v>3 countries</c:v>
                </c:pt>
                <c:pt idx="3">
                  <c:v>4 countries</c:v>
                </c:pt>
                <c:pt idx="4">
                  <c:v>5 countries</c:v>
                </c:pt>
                <c:pt idx="5">
                  <c:v>6 countries</c:v>
                </c:pt>
                <c:pt idx="6">
                  <c:v>7 countries</c:v>
                </c:pt>
                <c:pt idx="7">
                  <c:v>8 contries</c:v>
                </c:pt>
              </c:strCache>
            </c:strRef>
          </c:cat>
          <c:val>
            <c:numRef>
              <c:f>'PGR 2020-21'!$H$131:$H$138</c:f>
              <c:numCache>
                <c:formatCode>General</c:formatCode>
                <c:ptCount val="8"/>
                <c:pt idx="0">
                  <c:v>26</c:v>
                </c:pt>
                <c:pt idx="1">
                  <c:v>22</c:v>
                </c:pt>
                <c:pt idx="2">
                  <c:v>21</c:v>
                </c:pt>
                <c:pt idx="3">
                  <c:v>15</c:v>
                </c:pt>
                <c:pt idx="4">
                  <c:v>8</c:v>
                </c:pt>
                <c:pt idx="5">
                  <c:v>12</c:v>
                </c:pt>
                <c:pt idx="6">
                  <c:v>3</c:v>
                </c:pt>
                <c:pt idx="7">
                  <c:v>1</c:v>
                </c:pt>
              </c:numCache>
            </c:numRef>
          </c:val>
          <c:extLst>
            <c:ext xmlns:c16="http://schemas.microsoft.com/office/drawing/2014/chart" uri="{C3380CC4-5D6E-409C-BE32-E72D297353CC}">
              <c16:uniqueId val="{00000001-51C7-4339-B5F0-4ED0381E4DED}"/>
            </c:ext>
          </c:extLst>
        </c:ser>
        <c:dLbls>
          <c:showLegendKey val="0"/>
          <c:showVal val="0"/>
          <c:showCatName val="0"/>
          <c:showSerName val="0"/>
          <c:showPercent val="0"/>
          <c:showBubbleSize val="0"/>
        </c:dLbls>
        <c:gapWidth val="219"/>
        <c:overlap val="-27"/>
        <c:axId val="564415919"/>
        <c:axId val="564413839"/>
      </c:barChart>
      <c:catAx>
        <c:axId val="56441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64413839"/>
        <c:crosses val="autoZero"/>
        <c:auto val="1"/>
        <c:lblAlgn val="ctr"/>
        <c:lblOffset val="100"/>
        <c:noMultiLvlLbl val="0"/>
      </c:catAx>
      <c:valAx>
        <c:axId val="5644138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Number of HEIs</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644159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752" cy="340914"/>
          </a:xfrm>
          <a:prstGeom prst="rect">
            <a:avLst/>
          </a:prstGeom>
        </p:spPr>
        <p:txBody>
          <a:bodyPr vert="horz" lIns="46808" tIns="23404" rIns="46808" bIns="23404" rtlCol="0"/>
          <a:lstStyle>
            <a:lvl1pPr algn="l">
              <a:defRPr sz="600"/>
            </a:lvl1pPr>
          </a:lstStyle>
          <a:p>
            <a:endParaRPr lang="en-GB"/>
          </a:p>
        </p:txBody>
      </p:sp>
      <p:sp>
        <p:nvSpPr>
          <p:cNvPr id="3" name="Date Placeholder 2"/>
          <p:cNvSpPr>
            <a:spLocks noGrp="1"/>
          </p:cNvSpPr>
          <p:nvPr>
            <p:ph type="dt" idx="1"/>
          </p:nvPr>
        </p:nvSpPr>
        <p:spPr>
          <a:xfrm>
            <a:off x="5622535" y="0"/>
            <a:ext cx="4301752" cy="340914"/>
          </a:xfrm>
          <a:prstGeom prst="rect">
            <a:avLst/>
          </a:prstGeom>
        </p:spPr>
        <p:txBody>
          <a:bodyPr vert="horz" lIns="46808" tIns="23404" rIns="46808" bIns="23404" rtlCol="0"/>
          <a:lstStyle>
            <a:lvl1pPr algn="r">
              <a:defRPr sz="600"/>
            </a:lvl1pPr>
          </a:lstStyle>
          <a:p>
            <a:fld id="{B3373E58-6F22-42E6-8FBD-E398FD32F26E}" type="datetimeFigureOut">
              <a:rPr lang="en-GB" smtClean="0"/>
              <a:t>24/05/2023</a:t>
            </a:fld>
            <a:endParaRPr lang="en-GB"/>
          </a:p>
        </p:txBody>
      </p:sp>
      <p:sp>
        <p:nvSpPr>
          <p:cNvPr id="4" name="Slide Image Placeholder 3"/>
          <p:cNvSpPr>
            <a:spLocks noGrp="1" noRot="1" noChangeAspect="1"/>
          </p:cNvSpPr>
          <p:nvPr>
            <p:ph type="sldImg" idx="2"/>
          </p:nvPr>
        </p:nvSpPr>
        <p:spPr>
          <a:xfrm>
            <a:off x="3130550" y="850900"/>
            <a:ext cx="3665538" cy="2292350"/>
          </a:xfrm>
          <a:prstGeom prst="rect">
            <a:avLst/>
          </a:prstGeom>
          <a:noFill/>
          <a:ln w="12700">
            <a:solidFill>
              <a:prstClr val="black"/>
            </a:solidFill>
          </a:ln>
        </p:spPr>
        <p:txBody>
          <a:bodyPr vert="horz" lIns="46808" tIns="23404" rIns="46808" bIns="23404" rtlCol="0" anchor="ctr"/>
          <a:lstStyle/>
          <a:p>
            <a:endParaRPr lang="en-GB"/>
          </a:p>
        </p:txBody>
      </p:sp>
      <p:sp>
        <p:nvSpPr>
          <p:cNvPr id="5" name="Notes Placeholder 4"/>
          <p:cNvSpPr>
            <a:spLocks noGrp="1"/>
          </p:cNvSpPr>
          <p:nvPr>
            <p:ph type="body" sz="quarter" idx="3"/>
          </p:nvPr>
        </p:nvSpPr>
        <p:spPr>
          <a:xfrm>
            <a:off x="992351" y="3271746"/>
            <a:ext cx="7941937" cy="2676649"/>
          </a:xfrm>
          <a:prstGeom prst="rect">
            <a:avLst/>
          </a:prstGeom>
        </p:spPr>
        <p:txBody>
          <a:bodyPr vert="horz" lIns="46808" tIns="23404" rIns="46808" bIns="234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761"/>
            <a:ext cx="4301752" cy="340914"/>
          </a:xfrm>
          <a:prstGeom prst="rect">
            <a:avLst/>
          </a:prstGeom>
        </p:spPr>
        <p:txBody>
          <a:bodyPr vert="horz" lIns="46808" tIns="23404" rIns="46808" bIns="23404" rtlCol="0" anchor="b"/>
          <a:lstStyle>
            <a:lvl1pPr algn="l">
              <a:defRPr sz="600"/>
            </a:lvl1pPr>
          </a:lstStyle>
          <a:p>
            <a:endParaRPr lang="en-GB"/>
          </a:p>
        </p:txBody>
      </p:sp>
      <p:sp>
        <p:nvSpPr>
          <p:cNvPr id="7" name="Slide Number Placeholder 6"/>
          <p:cNvSpPr>
            <a:spLocks noGrp="1"/>
          </p:cNvSpPr>
          <p:nvPr>
            <p:ph type="sldNum" sz="quarter" idx="5"/>
          </p:nvPr>
        </p:nvSpPr>
        <p:spPr>
          <a:xfrm>
            <a:off x="5622535" y="6456761"/>
            <a:ext cx="4301752" cy="340914"/>
          </a:xfrm>
          <a:prstGeom prst="rect">
            <a:avLst/>
          </a:prstGeom>
        </p:spPr>
        <p:txBody>
          <a:bodyPr vert="horz" lIns="46808" tIns="23404" rIns="46808" bIns="23404" rtlCol="0" anchor="b"/>
          <a:lstStyle>
            <a:lvl1pPr algn="r">
              <a:defRPr sz="600"/>
            </a:lvl1pPr>
          </a:lstStyle>
          <a:p>
            <a:fld id="{D8524D3C-94A1-41D6-AA2A-61AEBEF5B02B}" type="slidenum">
              <a:rPr lang="en-GB" smtClean="0"/>
              <a:t>‹#›</a:t>
            </a:fld>
            <a:endParaRPr lang="en-GB"/>
          </a:p>
        </p:txBody>
      </p:sp>
    </p:spTree>
    <p:extLst>
      <p:ext uri="{BB962C8B-B14F-4D97-AF65-F5344CB8AC3E}">
        <p14:creationId xmlns:p14="http://schemas.microsoft.com/office/powerpoint/2010/main" val="4129454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895661"/>
            <a:ext cx="17088486" cy="263899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7037324"/>
            <a:ext cx="14072870" cy="31416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800" b="1" i="0">
                <a:solidFill>
                  <a:schemeClr val="tx1"/>
                </a:solidFill>
                <a:latin typeface="MuseoSans-700"/>
                <a:cs typeface="MuseoSans-700"/>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800" b="1" i="0">
                <a:solidFill>
                  <a:schemeClr val="tx1"/>
                </a:solidFill>
                <a:latin typeface="MuseoSans-700"/>
                <a:cs typeface="MuseoSans-700"/>
              </a:defRPr>
            </a:lvl1pPr>
          </a:lstStyle>
          <a:p>
            <a:endParaRPr/>
          </a:p>
        </p:txBody>
      </p:sp>
      <p:sp>
        <p:nvSpPr>
          <p:cNvPr id="3" name="Holder 3"/>
          <p:cNvSpPr>
            <a:spLocks noGrp="1"/>
          </p:cNvSpPr>
          <p:nvPr>
            <p:ph sz="half" idx="2"/>
          </p:nvPr>
        </p:nvSpPr>
        <p:spPr>
          <a:xfrm>
            <a:off x="1005205" y="2890329"/>
            <a:ext cx="8745284" cy="829398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890329"/>
            <a:ext cx="8745284" cy="829398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5/24/2023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800" b="1" i="0">
                <a:solidFill>
                  <a:schemeClr val="tx1"/>
                </a:solidFill>
                <a:latin typeface="MuseoSans-700"/>
                <a:cs typeface="MuseoSans-700"/>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5/24/2023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5/24/2023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34388" y="2029811"/>
            <a:ext cx="18035322" cy="1365885"/>
          </a:xfrm>
          <a:prstGeom prst="rect">
            <a:avLst/>
          </a:prstGeom>
        </p:spPr>
        <p:txBody>
          <a:bodyPr wrap="square" lIns="0" tIns="0" rIns="0" bIns="0">
            <a:spAutoFit/>
          </a:bodyPr>
          <a:lstStyle>
            <a:lvl1pPr>
              <a:defRPr sz="8800" b="1" i="0">
                <a:solidFill>
                  <a:schemeClr val="tx1"/>
                </a:solidFill>
                <a:latin typeface="MuseoSans-700"/>
                <a:cs typeface="MuseoSans-700"/>
              </a:defRPr>
            </a:lvl1pPr>
          </a:lstStyle>
          <a:p>
            <a:endParaRPr/>
          </a:p>
        </p:txBody>
      </p:sp>
      <p:sp>
        <p:nvSpPr>
          <p:cNvPr id="3" name="Holder 3"/>
          <p:cNvSpPr>
            <a:spLocks noGrp="1"/>
          </p:cNvSpPr>
          <p:nvPr>
            <p:ph type="body" idx="1"/>
          </p:nvPr>
        </p:nvSpPr>
        <p:spPr>
          <a:xfrm>
            <a:off x="1034388" y="3780765"/>
            <a:ext cx="18035322" cy="588835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6835394" y="11686985"/>
            <a:ext cx="6433312" cy="62833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1686985"/>
            <a:ext cx="4623943" cy="62833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5/24/2023</a:t>
            </a:fld>
            <a:endParaRPr lang="en-US"/>
          </a:p>
        </p:txBody>
      </p:sp>
      <p:sp>
        <p:nvSpPr>
          <p:cNvPr id="6" name="Holder 6"/>
          <p:cNvSpPr>
            <a:spLocks noGrp="1"/>
          </p:cNvSpPr>
          <p:nvPr>
            <p:ph type="sldNum" sz="quarter" idx="7"/>
          </p:nvPr>
        </p:nvSpPr>
        <p:spPr>
          <a:xfrm>
            <a:off x="14474953" y="11686985"/>
            <a:ext cx="4623943" cy="62833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anet.Ilieva@educationinsight.uk" TargetMode="External"/><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mailto:Janet.Ilieva@educationinsight.uk" TargetMode="External"/><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s://www.educationinsight.uk/gei-p/ss_2020-21.html"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www.educationinsight.uk/gei/chart.html"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educationinsight.uk/gei/"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oecd.org/dac/financing-sustainable-development/development-finance-standards/daclist.htm" TargetMode="External"/><Relationship Id="rId4" Type="http://schemas.openxmlformats.org/officeDocument/2006/relationships/hyperlink" Target="https://www.educationinsight.uk/gei/indicators.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Janet.Ilieva@educationinsight.uk" TargetMode="External"/><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Janet.Ilieva@educationinsight.uk" TargetMode="External"/><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hesa.ac.uk/data-and-analysis/performance-indicators/non-continu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4835522"/>
          </a:xfrm>
          <a:custGeom>
            <a:avLst/>
            <a:gdLst/>
            <a:ahLst/>
            <a:cxnLst/>
            <a:rect l="l" t="t" r="r" b="b"/>
            <a:pathLst>
              <a:path w="20104100" h="4886960">
                <a:moveTo>
                  <a:pt x="0" y="4886412"/>
                </a:moveTo>
                <a:lnTo>
                  <a:pt x="20104099" y="4886412"/>
                </a:lnTo>
                <a:lnTo>
                  <a:pt x="20104099" y="0"/>
                </a:lnTo>
                <a:lnTo>
                  <a:pt x="0" y="0"/>
                </a:lnTo>
                <a:lnTo>
                  <a:pt x="0" y="4886412"/>
                </a:lnTo>
                <a:close/>
              </a:path>
            </a:pathLst>
          </a:custGeom>
          <a:solidFill>
            <a:srgbClr val="E4003A"/>
          </a:solidFill>
        </p:spPr>
        <p:txBody>
          <a:bodyPr wrap="square" lIns="0" tIns="0" rIns="0" bIns="0" rtlCol="0"/>
          <a:lstStyle/>
          <a:p>
            <a:endParaRPr/>
          </a:p>
        </p:txBody>
      </p:sp>
      <p:sp>
        <p:nvSpPr>
          <p:cNvPr id="4" name="object 4"/>
          <p:cNvSpPr/>
          <p:nvPr/>
        </p:nvSpPr>
        <p:spPr>
          <a:xfrm>
            <a:off x="11050274" y="4404752"/>
            <a:ext cx="9053830" cy="0"/>
          </a:xfrm>
          <a:custGeom>
            <a:avLst/>
            <a:gdLst/>
            <a:ahLst/>
            <a:cxnLst/>
            <a:rect l="l" t="t" r="r" b="b"/>
            <a:pathLst>
              <a:path w="9053830">
                <a:moveTo>
                  <a:pt x="0" y="0"/>
                </a:moveTo>
                <a:lnTo>
                  <a:pt x="9053825" y="0"/>
                </a:lnTo>
              </a:path>
            </a:pathLst>
          </a:custGeom>
          <a:ln w="55844">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527050" y="2092325"/>
            <a:ext cx="19431000" cy="1989647"/>
          </a:xfrm>
          <a:prstGeom prst="rect">
            <a:avLst/>
          </a:prstGeom>
        </p:spPr>
        <p:txBody>
          <a:bodyPr vert="horz" wrap="square" lIns="0" tIns="418465" rIns="0" bIns="0" rtlCol="0">
            <a:spAutoFit/>
          </a:bodyPr>
          <a:lstStyle/>
          <a:p>
            <a:pPr marL="12700" marR="5080">
              <a:lnSpc>
                <a:spcPct val="73400"/>
              </a:lnSpc>
              <a:spcBef>
                <a:spcPts val="3295"/>
              </a:spcBef>
            </a:pPr>
            <a:r>
              <a:rPr lang="en-GB" sz="6800" b="0" dirty="0">
                <a:solidFill>
                  <a:schemeClr val="bg1"/>
                </a:solidFill>
              </a:rPr>
              <a:t>CHES Research Seminar: How can we measure university Global Engagement?</a:t>
            </a:r>
            <a:endParaRPr sz="6800" b="0" dirty="0">
              <a:solidFill>
                <a:schemeClr val="bg1"/>
              </a:solidFill>
            </a:endParaRPr>
          </a:p>
        </p:txBody>
      </p:sp>
      <p:sp>
        <p:nvSpPr>
          <p:cNvPr id="6" name="object 6"/>
          <p:cNvSpPr txBox="1"/>
          <p:nvPr/>
        </p:nvSpPr>
        <p:spPr>
          <a:xfrm>
            <a:off x="1060450" y="5902325"/>
            <a:ext cx="7265062" cy="5007140"/>
          </a:xfrm>
          <a:prstGeom prst="rect">
            <a:avLst/>
          </a:prstGeom>
        </p:spPr>
        <p:txBody>
          <a:bodyPr vert="horz" wrap="square" lIns="0" tIns="69215" rIns="0" bIns="0" rtlCol="0">
            <a:spAutoFit/>
          </a:bodyPr>
          <a:lstStyle/>
          <a:p>
            <a:pPr marL="12700">
              <a:lnSpc>
                <a:spcPct val="100000"/>
              </a:lnSpc>
              <a:spcBef>
                <a:spcPts val="545"/>
              </a:spcBef>
            </a:pPr>
            <a:endParaRPr lang="en-GB" sz="5000" dirty="0">
              <a:latin typeface="MuseoSans-500"/>
              <a:cs typeface="MuseoSans-500"/>
            </a:endParaRPr>
          </a:p>
          <a:p>
            <a:pPr marL="12700">
              <a:lnSpc>
                <a:spcPct val="100000"/>
              </a:lnSpc>
              <a:spcBef>
                <a:spcPts val="545"/>
              </a:spcBef>
            </a:pPr>
            <a:endParaRPr lang="en-GB" sz="5000" dirty="0">
              <a:latin typeface="MuseoSans-500"/>
              <a:cs typeface="MuseoSans-500"/>
            </a:endParaRPr>
          </a:p>
          <a:p>
            <a:pPr marL="12700">
              <a:lnSpc>
                <a:spcPct val="100000"/>
              </a:lnSpc>
              <a:spcBef>
                <a:spcPts val="545"/>
              </a:spcBef>
            </a:pPr>
            <a:r>
              <a:rPr lang="en-GB" sz="5000" dirty="0">
                <a:latin typeface="MuseoSans-500"/>
                <a:cs typeface="MuseoSans-500"/>
              </a:rPr>
              <a:t>Janet Ilieva, PhD</a:t>
            </a:r>
          </a:p>
          <a:p>
            <a:pPr marL="12700">
              <a:lnSpc>
                <a:spcPct val="100000"/>
              </a:lnSpc>
              <a:spcBef>
                <a:spcPts val="545"/>
              </a:spcBef>
            </a:pPr>
            <a:endParaRPr lang="en-GB" sz="5000" dirty="0">
              <a:latin typeface="MuseoSans-500"/>
              <a:cs typeface="MuseoSans-500"/>
            </a:endParaRPr>
          </a:p>
          <a:p>
            <a:pPr marL="12700">
              <a:lnSpc>
                <a:spcPct val="100000"/>
              </a:lnSpc>
              <a:spcBef>
                <a:spcPts val="545"/>
              </a:spcBef>
            </a:pPr>
            <a:r>
              <a:rPr lang="en-GB" sz="5000" dirty="0">
                <a:latin typeface="MuseoSans-500"/>
                <a:cs typeface="MuseoSans-500"/>
              </a:rPr>
              <a:t>Director and Founder</a:t>
            </a:r>
          </a:p>
          <a:p>
            <a:pPr marL="12700">
              <a:lnSpc>
                <a:spcPct val="100000"/>
              </a:lnSpc>
              <a:spcBef>
                <a:spcPts val="545"/>
              </a:spcBef>
            </a:pPr>
            <a:r>
              <a:rPr lang="en-GB" sz="5000" dirty="0">
                <a:latin typeface="MuseoSans-500"/>
                <a:cs typeface="MuseoSans-500"/>
              </a:rPr>
              <a:t>Education Insight</a:t>
            </a:r>
            <a:endParaRPr lang="en-GB" sz="5050" spc="-5" dirty="0">
              <a:latin typeface="MuseoSans-500"/>
              <a:cs typeface="MuseoSans-500"/>
            </a:endParaRPr>
          </a:p>
        </p:txBody>
      </p:sp>
      <p:pic>
        <p:nvPicPr>
          <p:cNvPr id="8" name="Picture 7" descr="A picture containing text&#10;&#10;Description automatically generated">
            <a:extLst>
              <a:ext uri="{FF2B5EF4-FFF2-40B4-BE49-F238E27FC236}">
                <a16:creationId xmlns:a16="http://schemas.microsoft.com/office/drawing/2014/main" id="{EAFCB7AE-DAE9-4213-99B4-7DE27C686F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5783"/>
            <a:ext cx="4995220" cy="123314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833212" y="3100038"/>
            <a:ext cx="8271509" cy="152916"/>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1002992"/>
            <a:ext cx="20104100" cy="1563657"/>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41850" y="11234209"/>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42410" y="776667"/>
            <a:ext cx="18153640" cy="1058623"/>
          </a:xfrm>
          <a:prstGeom prst="rect">
            <a:avLst/>
          </a:prstGeom>
        </p:spPr>
        <p:txBody>
          <a:bodyPr vert="horz" wrap="square" lIns="0" tIns="12065" rIns="0" bIns="0" rtlCol="0">
            <a:spAutoFit/>
          </a:bodyPr>
          <a:lstStyle/>
          <a:p>
            <a:pPr marL="12700">
              <a:lnSpc>
                <a:spcPct val="100000"/>
              </a:lnSpc>
              <a:spcBef>
                <a:spcPts val="95"/>
              </a:spcBef>
            </a:pPr>
            <a:r>
              <a:rPr lang="en-GB" sz="6800" b="0" spc="15" dirty="0"/>
              <a:t>Non-continuation varies from country to country</a:t>
            </a:r>
            <a:endParaRPr sz="6800" b="0" spc="-5" dirty="0"/>
          </a:p>
        </p:txBody>
      </p:sp>
      <p:sp>
        <p:nvSpPr>
          <p:cNvPr id="6" name="object 6"/>
          <p:cNvSpPr txBox="1"/>
          <p:nvPr/>
        </p:nvSpPr>
        <p:spPr>
          <a:xfrm>
            <a:off x="450850" y="7071499"/>
            <a:ext cx="18427496" cy="3913123"/>
          </a:xfrm>
          <a:prstGeom prst="rect">
            <a:avLst/>
          </a:prstGeom>
        </p:spPr>
        <p:txBody>
          <a:bodyPr vert="horz" wrap="square" lIns="0" tIns="12700" rIns="0" bIns="0" rtlCol="0">
            <a:spAutoFit/>
          </a:bodyPr>
          <a:lstStyle/>
          <a:p>
            <a:pPr marL="584200" marR="5080" indent="-571500">
              <a:lnSpc>
                <a:spcPct val="108800"/>
              </a:lnSpc>
              <a:spcBef>
                <a:spcPts val="1200"/>
              </a:spcBef>
              <a:buFont typeface="Wingdings" panose="05000000000000000000" pitchFamily="2" charset="2"/>
              <a:buChar char="q"/>
            </a:pPr>
            <a:endParaRPr lang="en-GB" sz="3600" dirty="0">
              <a:effectLst/>
              <a:latin typeface="MuseoSans-500"/>
              <a:ea typeface="Calibri" panose="020F0502020204030204" pitchFamily="34" charset="0"/>
              <a:cs typeface="Times New Roman" panose="02020603050405020304" pitchFamily="18" charset="0"/>
            </a:endParaRPr>
          </a:p>
          <a:p>
            <a:pPr marL="584200" marR="5080" indent="-571500">
              <a:lnSpc>
                <a:spcPct val="108800"/>
              </a:lnSpc>
              <a:spcBef>
                <a:spcPts val="1200"/>
              </a:spcBef>
              <a:buFont typeface="Wingdings" panose="05000000000000000000" pitchFamily="2" charset="2"/>
              <a:buChar char="q"/>
            </a:pPr>
            <a:endParaRPr lang="en-GB" sz="3200" dirty="0">
              <a:effectLst/>
              <a:latin typeface="MuseoSans-500"/>
              <a:ea typeface="Calibri" panose="020F0502020204030204" pitchFamily="34" charset="0"/>
              <a:cs typeface="Times New Roman" panose="02020603050405020304" pitchFamily="18" charset="0"/>
            </a:endParaRPr>
          </a:p>
          <a:p>
            <a:pPr marL="698500" marR="5080" indent="-685800">
              <a:lnSpc>
                <a:spcPct val="108800"/>
              </a:lnSpc>
              <a:spcBef>
                <a:spcPts val="1200"/>
              </a:spcBef>
              <a:buFont typeface="Wingdings" panose="05000000000000000000" pitchFamily="2" charset="2"/>
              <a:buChar char="q"/>
            </a:pPr>
            <a:endParaRPr lang="en-GB" sz="3200" dirty="0">
              <a:effectLst/>
              <a:latin typeface="MuseoSans-500"/>
              <a:ea typeface="Calibri" panose="020F0502020204030204" pitchFamily="34" charset="0"/>
              <a:cs typeface="Times New Roman" panose="02020603050405020304" pitchFamily="18" charset="0"/>
            </a:endParaRPr>
          </a:p>
          <a:p>
            <a:pPr marR="5080">
              <a:lnSpc>
                <a:spcPct val="108800"/>
              </a:lnSpc>
              <a:spcBef>
                <a:spcPts val="1200"/>
              </a:spcBef>
            </a:pPr>
            <a:endParaRPr lang="en-GB" sz="3200" dirty="0">
              <a:latin typeface="MuseoSans-500"/>
              <a:ea typeface="Calibri" panose="020F0502020204030204" pitchFamily="34" charset="0"/>
              <a:cs typeface="Times New Roman" panose="02020603050405020304" pitchFamily="18" charset="0"/>
            </a:endParaRPr>
          </a:p>
          <a:p>
            <a:pPr marR="5080">
              <a:lnSpc>
                <a:spcPct val="108800"/>
              </a:lnSpc>
              <a:spcBef>
                <a:spcPts val="1200"/>
              </a:spcBef>
            </a:pPr>
            <a:endParaRPr lang="en-GB" sz="2800" dirty="0">
              <a:latin typeface="MuseoSans-500"/>
              <a:ea typeface="Calibri" panose="020F0502020204030204" pitchFamily="34" charset="0"/>
              <a:cs typeface="Times New Roman" panose="02020603050405020304" pitchFamily="18" charset="0"/>
            </a:endParaRPr>
          </a:p>
          <a:p>
            <a:pPr marR="5080">
              <a:lnSpc>
                <a:spcPct val="108800"/>
              </a:lnSpc>
              <a:spcBef>
                <a:spcPts val="1200"/>
              </a:spcBef>
            </a:pPr>
            <a:r>
              <a:rPr lang="en-GB" sz="2800" dirty="0">
                <a:latin typeface="MuseoSans-500"/>
                <a:ea typeface="Calibri" panose="020F0502020204030204" pitchFamily="34" charset="0"/>
                <a:cs typeface="Times New Roman" panose="02020603050405020304" pitchFamily="18" charset="0"/>
              </a:rPr>
              <a:t>Source: HESA Student Record: non-continuation rates for full-time first-degree entry cohorts, various years</a:t>
            </a:r>
          </a:p>
        </p:txBody>
      </p:sp>
      <p:sp>
        <p:nvSpPr>
          <p:cNvPr id="8" name="TextBox 7">
            <a:extLst>
              <a:ext uri="{FF2B5EF4-FFF2-40B4-BE49-F238E27FC236}">
                <a16:creationId xmlns:a16="http://schemas.microsoft.com/office/drawing/2014/main" id="{66F6F429-0D02-4480-B19B-08016CDD9634}"/>
              </a:ext>
            </a:extLst>
          </p:cNvPr>
          <p:cNvSpPr txBox="1"/>
          <p:nvPr/>
        </p:nvSpPr>
        <p:spPr>
          <a:xfrm>
            <a:off x="1152092" y="11002993"/>
            <a:ext cx="12420600" cy="861774"/>
          </a:xfrm>
          <a:prstGeom prst="rect">
            <a:avLst/>
          </a:prstGeom>
          <a:noFill/>
        </p:spPr>
        <p:txBody>
          <a:bodyPr wrap="square" rtlCol="0">
            <a:spAutoFit/>
          </a:bodyPr>
          <a:lstStyle/>
          <a:p>
            <a:r>
              <a:rPr lang="en-GB" sz="5000" dirty="0">
                <a:solidFill>
                  <a:schemeClr val="bg1"/>
                </a:solidFill>
              </a:rPr>
              <a:t>https://www.educationinsight.uk/gei/</a:t>
            </a:r>
          </a:p>
        </p:txBody>
      </p:sp>
      <p:graphicFrame>
        <p:nvGraphicFramePr>
          <p:cNvPr id="9" name="Chart 8">
            <a:extLst>
              <a:ext uri="{FF2B5EF4-FFF2-40B4-BE49-F238E27FC236}">
                <a16:creationId xmlns:a16="http://schemas.microsoft.com/office/drawing/2014/main" id="{FAE83842-C4F0-5D63-0E06-7F6E98084679}"/>
              </a:ext>
            </a:extLst>
          </p:cNvPr>
          <p:cNvGraphicFramePr>
            <a:graphicFrameLocks/>
          </p:cNvGraphicFramePr>
          <p:nvPr/>
        </p:nvGraphicFramePr>
        <p:xfrm>
          <a:off x="679450" y="3484171"/>
          <a:ext cx="18153640" cy="63043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1645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576050" y="1560508"/>
            <a:ext cx="8271509" cy="152916"/>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1387712"/>
            <a:ext cx="20104100" cy="1212715"/>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68966" y="11464925"/>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34388" y="542990"/>
            <a:ext cx="17933062" cy="904735"/>
          </a:xfrm>
          <a:prstGeom prst="rect">
            <a:avLst/>
          </a:prstGeom>
        </p:spPr>
        <p:txBody>
          <a:bodyPr vert="horz" wrap="square" lIns="0" tIns="12065" rIns="0" bIns="0" rtlCol="0">
            <a:spAutoFit/>
          </a:bodyPr>
          <a:lstStyle/>
          <a:p>
            <a:pPr marL="12700">
              <a:lnSpc>
                <a:spcPct val="100000"/>
              </a:lnSpc>
              <a:spcBef>
                <a:spcPts val="95"/>
              </a:spcBef>
            </a:pPr>
            <a:r>
              <a:rPr lang="en-GB" sz="5800" b="0" spc="15" dirty="0">
                <a:solidFill>
                  <a:schemeClr val="tx1">
                    <a:lumMod val="65000"/>
                    <a:lumOff val="35000"/>
                  </a:schemeClr>
                </a:solidFill>
                <a:latin typeface="+mj-lt"/>
              </a:rPr>
              <a:t>Degree outcomes</a:t>
            </a:r>
            <a:endParaRPr sz="5800" b="0" spc="-5" dirty="0">
              <a:solidFill>
                <a:schemeClr val="tx1">
                  <a:lumMod val="65000"/>
                  <a:lumOff val="35000"/>
                </a:schemeClr>
              </a:solidFill>
              <a:latin typeface="+mj-lt"/>
            </a:endParaRPr>
          </a:p>
        </p:txBody>
      </p:sp>
      <p:sp>
        <p:nvSpPr>
          <p:cNvPr id="6" name="object 6"/>
          <p:cNvSpPr txBox="1"/>
          <p:nvPr/>
        </p:nvSpPr>
        <p:spPr>
          <a:xfrm>
            <a:off x="1034388" y="3100038"/>
            <a:ext cx="16697435" cy="4775666"/>
          </a:xfrm>
          <a:prstGeom prst="rect">
            <a:avLst/>
          </a:prstGeom>
        </p:spPr>
        <p:txBody>
          <a:bodyPr vert="horz" wrap="square" lIns="0" tIns="12700" rIns="0" bIns="0" rtlCol="0">
            <a:spAutoFit/>
          </a:bodyPr>
          <a:lstStyle/>
          <a:p>
            <a:pPr marL="584200" marR="5080" indent="-571500">
              <a:lnSpc>
                <a:spcPct val="108800"/>
              </a:lnSpc>
              <a:spcBef>
                <a:spcPts val="1200"/>
              </a:spcBef>
              <a:buFont typeface="Arial" panose="020B0604020202020204" pitchFamily="34" charset="0"/>
              <a:buChar char="•"/>
            </a:pPr>
            <a:endParaRPr lang="en-GB" sz="4000" dirty="0">
              <a:solidFill>
                <a:schemeClr val="tx1">
                  <a:lumMod val="85000"/>
                  <a:lumOff val="15000"/>
                </a:schemeClr>
              </a:solidFill>
              <a:effectLst/>
              <a:ea typeface="Microsoft YaHei" panose="020B0503020204020204" pitchFamily="34" charset="-122"/>
              <a:cs typeface="Times New Roman" panose="02020603050405020304" pitchFamily="18" charset="0"/>
            </a:endParaRPr>
          </a:p>
          <a:p>
            <a:pPr marL="584200" marR="5080" indent="-571500">
              <a:lnSpc>
                <a:spcPct val="108800"/>
              </a:lnSpc>
              <a:spcBef>
                <a:spcPts val="1200"/>
              </a:spcBef>
              <a:buFont typeface="Arial" panose="020B0604020202020204" pitchFamily="34" charset="0"/>
              <a:buChar char="•"/>
            </a:pPr>
            <a:endParaRPr lang="en-GB" sz="4000" dirty="0">
              <a:solidFill>
                <a:schemeClr val="tx1">
                  <a:lumMod val="85000"/>
                  <a:lumOff val="15000"/>
                </a:schemeClr>
              </a:solidFill>
              <a:ea typeface="Microsoft YaHei" panose="020B0503020204020204" pitchFamily="34" charset="-122"/>
              <a:cs typeface="Times New Roman" panose="02020603050405020304" pitchFamily="18" charset="0"/>
            </a:endParaRPr>
          </a:p>
          <a:p>
            <a:pPr marL="584200" marR="5080" indent="-571500">
              <a:lnSpc>
                <a:spcPct val="108800"/>
              </a:lnSpc>
              <a:spcBef>
                <a:spcPts val="1200"/>
              </a:spcBef>
              <a:buFont typeface="Arial" panose="020B0604020202020204" pitchFamily="34" charset="0"/>
              <a:buChar char="•"/>
            </a:pPr>
            <a:endParaRPr lang="en-GB" sz="4000" dirty="0">
              <a:solidFill>
                <a:schemeClr val="tx1">
                  <a:lumMod val="85000"/>
                  <a:lumOff val="15000"/>
                </a:schemeClr>
              </a:solidFill>
              <a:effectLst/>
              <a:ea typeface="Microsoft YaHei" panose="020B0503020204020204" pitchFamily="34" charset="-122"/>
              <a:cs typeface="Times New Roman" panose="02020603050405020304" pitchFamily="18" charset="0"/>
            </a:endParaRPr>
          </a:p>
          <a:p>
            <a:pPr marL="584200" marR="5080" indent="-571500">
              <a:lnSpc>
                <a:spcPct val="108800"/>
              </a:lnSpc>
              <a:spcBef>
                <a:spcPts val="1200"/>
              </a:spcBef>
              <a:buFont typeface="Arial" panose="020B0604020202020204" pitchFamily="34" charset="0"/>
              <a:buChar char="•"/>
            </a:pPr>
            <a:endParaRPr lang="en-GB" sz="4000" dirty="0">
              <a:solidFill>
                <a:schemeClr val="tx1">
                  <a:lumMod val="85000"/>
                  <a:lumOff val="15000"/>
                </a:schemeClr>
              </a:solidFill>
              <a:ea typeface="Microsoft YaHei" panose="020B0503020204020204" pitchFamily="34" charset="-122"/>
              <a:cs typeface="Times New Roman" panose="02020603050405020304" pitchFamily="18" charset="0"/>
            </a:endParaRPr>
          </a:p>
          <a:p>
            <a:pPr marL="584200" marR="5080" indent="-571500">
              <a:lnSpc>
                <a:spcPct val="108800"/>
              </a:lnSpc>
              <a:spcBef>
                <a:spcPts val="1200"/>
              </a:spcBef>
              <a:buFont typeface="Arial" panose="020B0604020202020204" pitchFamily="34" charset="0"/>
              <a:buChar char="•"/>
            </a:pPr>
            <a:endParaRPr lang="en-GB" sz="4000" dirty="0">
              <a:solidFill>
                <a:schemeClr val="tx1">
                  <a:lumMod val="85000"/>
                  <a:lumOff val="15000"/>
                </a:schemeClr>
              </a:solidFill>
              <a:effectLst/>
              <a:ea typeface="Microsoft YaHei" panose="020B0503020204020204" pitchFamily="34" charset="-122"/>
              <a:cs typeface="Times New Roman" panose="02020603050405020304" pitchFamily="18" charset="0"/>
            </a:endParaRPr>
          </a:p>
          <a:p>
            <a:pPr marL="584200" marR="5080" indent="-571500">
              <a:lnSpc>
                <a:spcPct val="108800"/>
              </a:lnSpc>
              <a:spcBef>
                <a:spcPts val="1200"/>
              </a:spcBef>
              <a:buFont typeface="Arial" panose="020B0604020202020204" pitchFamily="34" charset="0"/>
              <a:buChar char="•"/>
            </a:pPr>
            <a:endParaRPr lang="en-GB" sz="4000" dirty="0">
              <a:solidFill>
                <a:schemeClr val="tx1">
                  <a:lumMod val="85000"/>
                  <a:lumOff val="15000"/>
                </a:schemeClr>
              </a:solidFill>
              <a:effectLst/>
              <a:ea typeface="Microsoft YaHei" panose="020B0503020204020204" pitchFamily="34" charset="-122"/>
              <a:cs typeface="Times New Roman" panose="02020603050405020304" pitchFamily="18" charset="0"/>
            </a:endParaRPr>
          </a:p>
        </p:txBody>
      </p:sp>
      <p:sp>
        <p:nvSpPr>
          <p:cNvPr id="8" name="TextBox 7">
            <a:extLst>
              <a:ext uri="{FF2B5EF4-FFF2-40B4-BE49-F238E27FC236}">
                <a16:creationId xmlns:a16="http://schemas.microsoft.com/office/drawing/2014/main" id="{66F6F429-0D02-4480-B19B-08016CDD9634}"/>
              </a:ext>
            </a:extLst>
          </p:cNvPr>
          <p:cNvSpPr txBox="1"/>
          <p:nvPr/>
        </p:nvSpPr>
        <p:spPr>
          <a:xfrm>
            <a:off x="1152092" y="11387712"/>
            <a:ext cx="12420600" cy="861774"/>
          </a:xfrm>
          <a:prstGeom prst="rect">
            <a:avLst/>
          </a:prstGeom>
          <a:noFill/>
        </p:spPr>
        <p:txBody>
          <a:bodyPr wrap="square" rtlCol="0">
            <a:spAutoFit/>
          </a:bodyPr>
          <a:lstStyle/>
          <a:p>
            <a:r>
              <a:rPr lang="en-GB" sz="5000" dirty="0">
                <a:solidFill>
                  <a:schemeClr val="bg1"/>
                </a:solidFill>
              </a:rPr>
              <a:t>https://www.educationinsight.uk/gei/</a:t>
            </a:r>
          </a:p>
        </p:txBody>
      </p:sp>
      <p:graphicFrame>
        <p:nvGraphicFramePr>
          <p:cNvPr id="7" name="Chart 6">
            <a:extLst>
              <a:ext uri="{FF2B5EF4-FFF2-40B4-BE49-F238E27FC236}">
                <a16:creationId xmlns:a16="http://schemas.microsoft.com/office/drawing/2014/main" id="{29233B13-04A5-D009-AB79-9D1682136A61}"/>
              </a:ext>
            </a:extLst>
          </p:cNvPr>
          <p:cNvGraphicFramePr>
            <a:graphicFrameLocks/>
          </p:cNvGraphicFramePr>
          <p:nvPr/>
        </p:nvGraphicFramePr>
        <p:xfrm>
          <a:off x="1670050" y="2078921"/>
          <a:ext cx="16306800" cy="807008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5B8D9926-0875-6A66-79D7-44E7A630B0A5}"/>
              </a:ext>
            </a:extLst>
          </p:cNvPr>
          <p:cNvSpPr txBox="1"/>
          <p:nvPr/>
        </p:nvSpPr>
        <p:spPr>
          <a:xfrm>
            <a:off x="1533092" y="10487729"/>
            <a:ext cx="16900958" cy="369332"/>
          </a:xfrm>
          <a:prstGeom prst="rect">
            <a:avLst/>
          </a:prstGeom>
          <a:noFill/>
        </p:spPr>
        <p:txBody>
          <a:bodyPr wrap="square" rtlCol="0">
            <a:spAutoFit/>
          </a:bodyPr>
          <a:lstStyle/>
          <a:p>
            <a:r>
              <a:rPr lang="en-GB" dirty="0">
                <a:latin typeface="MuseoSans-500"/>
                <a:ea typeface="Calibri" panose="020F0502020204030204" pitchFamily="34" charset="0"/>
                <a:cs typeface="Times New Roman" panose="02020603050405020304" pitchFamily="18" charset="0"/>
              </a:rPr>
              <a:t>Source: HESA Student Record: first-degree qualifiers from UK HEIs.</a:t>
            </a:r>
            <a:endParaRPr lang="en-GB" dirty="0"/>
          </a:p>
        </p:txBody>
      </p:sp>
    </p:spTree>
    <p:extLst>
      <p:ext uri="{BB962C8B-B14F-4D97-AF65-F5344CB8AC3E}">
        <p14:creationId xmlns:p14="http://schemas.microsoft.com/office/powerpoint/2010/main" val="1067473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576050" y="2576980"/>
            <a:ext cx="8271509" cy="152916"/>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1387712"/>
            <a:ext cx="20104100" cy="1212715"/>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68966" y="11464925"/>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34388" y="365501"/>
            <a:ext cx="17933062" cy="1797287"/>
          </a:xfrm>
          <a:prstGeom prst="rect">
            <a:avLst/>
          </a:prstGeom>
        </p:spPr>
        <p:txBody>
          <a:bodyPr vert="horz" wrap="square" lIns="0" tIns="12065" rIns="0" bIns="0" rtlCol="0">
            <a:spAutoFit/>
          </a:bodyPr>
          <a:lstStyle/>
          <a:p>
            <a:pPr algn="ctr" rtl="0">
              <a:defRPr sz="1400" b="0" i="0" u="none" strike="noStrike" kern="1200" spc="0" baseline="0">
                <a:solidFill>
                  <a:prstClr val="black">
                    <a:lumMod val="65000"/>
                    <a:lumOff val="35000"/>
                  </a:prstClr>
                </a:solidFill>
                <a:latin typeface="+mn-lt"/>
                <a:ea typeface="+mn-ea"/>
                <a:cs typeface="+mn-cs"/>
              </a:defRPr>
            </a:pPr>
            <a:r>
              <a:rPr lang="en-GB" sz="5800" dirty="0"/>
              <a:t>Domiciles</a:t>
            </a:r>
            <a:r>
              <a:rPr lang="en-GB" sz="5800" baseline="0" dirty="0"/>
              <a:t> with the </a:t>
            </a:r>
            <a:r>
              <a:rPr lang="en-GB" sz="5800" dirty="0"/>
              <a:t>highest/lowest proportion of students gaining a first or upper second class degree</a:t>
            </a:r>
          </a:p>
        </p:txBody>
      </p:sp>
      <p:sp>
        <p:nvSpPr>
          <p:cNvPr id="6" name="object 6"/>
          <p:cNvSpPr txBox="1"/>
          <p:nvPr/>
        </p:nvSpPr>
        <p:spPr>
          <a:xfrm>
            <a:off x="1034388" y="3100038"/>
            <a:ext cx="16697435" cy="4775666"/>
          </a:xfrm>
          <a:prstGeom prst="rect">
            <a:avLst/>
          </a:prstGeom>
        </p:spPr>
        <p:txBody>
          <a:bodyPr vert="horz" wrap="square" lIns="0" tIns="12700" rIns="0" bIns="0" rtlCol="0">
            <a:spAutoFit/>
          </a:bodyPr>
          <a:lstStyle/>
          <a:p>
            <a:pPr marL="584200" marR="5080" indent="-571500">
              <a:lnSpc>
                <a:spcPct val="108800"/>
              </a:lnSpc>
              <a:spcBef>
                <a:spcPts val="1200"/>
              </a:spcBef>
              <a:buFont typeface="Arial" panose="020B0604020202020204" pitchFamily="34" charset="0"/>
              <a:buChar char="•"/>
            </a:pPr>
            <a:endParaRPr lang="en-GB" sz="4000" dirty="0">
              <a:solidFill>
                <a:schemeClr val="tx1">
                  <a:lumMod val="85000"/>
                  <a:lumOff val="15000"/>
                </a:schemeClr>
              </a:solidFill>
              <a:effectLst/>
              <a:ea typeface="Microsoft YaHei" panose="020B0503020204020204" pitchFamily="34" charset="-122"/>
              <a:cs typeface="Times New Roman" panose="02020603050405020304" pitchFamily="18" charset="0"/>
            </a:endParaRPr>
          </a:p>
          <a:p>
            <a:pPr marL="584200" marR="5080" indent="-571500">
              <a:lnSpc>
                <a:spcPct val="108800"/>
              </a:lnSpc>
              <a:spcBef>
                <a:spcPts val="1200"/>
              </a:spcBef>
              <a:buFont typeface="Arial" panose="020B0604020202020204" pitchFamily="34" charset="0"/>
              <a:buChar char="•"/>
            </a:pPr>
            <a:endParaRPr lang="en-GB" sz="4000" dirty="0">
              <a:solidFill>
                <a:schemeClr val="tx1">
                  <a:lumMod val="85000"/>
                  <a:lumOff val="15000"/>
                </a:schemeClr>
              </a:solidFill>
              <a:ea typeface="Microsoft YaHei" panose="020B0503020204020204" pitchFamily="34" charset="-122"/>
              <a:cs typeface="Times New Roman" panose="02020603050405020304" pitchFamily="18" charset="0"/>
            </a:endParaRPr>
          </a:p>
          <a:p>
            <a:pPr marL="584200" marR="5080" indent="-571500">
              <a:lnSpc>
                <a:spcPct val="108800"/>
              </a:lnSpc>
              <a:spcBef>
                <a:spcPts val="1200"/>
              </a:spcBef>
              <a:buFont typeface="Arial" panose="020B0604020202020204" pitchFamily="34" charset="0"/>
              <a:buChar char="•"/>
            </a:pPr>
            <a:endParaRPr lang="en-GB" sz="4000" dirty="0">
              <a:solidFill>
                <a:schemeClr val="tx1">
                  <a:lumMod val="85000"/>
                  <a:lumOff val="15000"/>
                </a:schemeClr>
              </a:solidFill>
              <a:effectLst/>
              <a:ea typeface="Microsoft YaHei" panose="020B0503020204020204" pitchFamily="34" charset="-122"/>
              <a:cs typeface="Times New Roman" panose="02020603050405020304" pitchFamily="18" charset="0"/>
            </a:endParaRPr>
          </a:p>
          <a:p>
            <a:pPr marL="584200" marR="5080" indent="-571500">
              <a:lnSpc>
                <a:spcPct val="108800"/>
              </a:lnSpc>
              <a:spcBef>
                <a:spcPts val="1200"/>
              </a:spcBef>
              <a:buFont typeface="Arial" panose="020B0604020202020204" pitchFamily="34" charset="0"/>
              <a:buChar char="•"/>
            </a:pPr>
            <a:endParaRPr lang="en-GB" sz="4000" dirty="0">
              <a:solidFill>
                <a:schemeClr val="tx1">
                  <a:lumMod val="85000"/>
                  <a:lumOff val="15000"/>
                </a:schemeClr>
              </a:solidFill>
              <a:ea typeface="Microsoft YaHei" panose="020B0503020204020204" pitchFamily="34" charset="-122"/>
              <a:cs typeface="Times New Roman" panose="02020603050405020304" pitchFamily="18" charset="0"/>
            </a:endParaRPr>
          </a:p>
          <a:p>
            <a:pPr marL="584200" marR="5080" indent="-571500">
              <a:lnSpc>
                <a:spcPct val="108800"/>
              </a:lnSpc>
              <a:spcBef>
                <a:spcPts val="1200"/>
              </a:spcBef>
              <a:buFont typeface="Arial" panose="020B0604020202020204" pitchFamily="34" charset="0"/>
              <a:buChar char="•"/>
            </a:pPr>
            <a:endParaRPr lang="en-GB" sz="4000" dirty="0">
              <a:solidFill>
                <a:schemeClr val="tx1">
                  <a:lumMod val="85000"/>
                  <a:lumOff val="15000"/>
                </a:schemeClr>
              </a:solidFill>
              <a:effectLst/>
              <a:ea typeface="Microsoft YaHei" panose="020B0503020204020204" pitchFamily="34" charset="-122"/>
              <a:cs typeface="Times New Roman" panose="02020603050405020304" pitchFamily="18" charset="0"/>
            </a:endParaRPr>
          </a:p>
          <a:p>
            <a:pPr marL="584200" marR="5080" indent="-571500">
              <a:lnSpc>
                <a:spcPct val="108800"/>
              </a:lnSpc>
              <a:spcBef>
                <a:spcPts val="1200"/>
              </a:spcBef>
              <a:buFont typeface="Arial" panose="020B0604020202020204" pitchFamily="34" charset="0"/>
              <a:buChar char="•"/>
            </a:pPr>
            <a:endParaRPr lang="en-GB" sz="4000" dirty="0">
              <a:solidFill>
                <a:schemeClr val="tx1">
                  <a:lumMod val="85000"/>
                  <a:lumOff val="15000"/>
                </a:schemeClr>
              </a:solidFill>
              <a:effectLst/>
              <a:ea typeface="Microsoft YaHei" panose="020B0503020204020204" pitchFamily="34" charset="-122"/>
              <a:cs typeface="Times New Roman" panose="02020603050405020304" pitchFamily="18" charset="0"/>
            </a:endParaRPr>
          </a:p>
        </p:txBody>
      </p:sp>
      <p:sp>
        <p:nvSpPr>
          <p:cNvPr id="8" name="TextBox 7">
            <a:extLst>
              <a:ext uri="{FF2B5EF4-FFF2-40B4-BE49-F238E27FC236}">
                <a16:creationId xmlns:a16="http://schemas.microsoft.com/office/drawing/2014/main" id="{66F6F429-0D02-4480-B19B-08016CDD9634}"/>
              </a:ext>
            </a:extLst>
          </p:cNvPr>
          <p:cNvSpPr txBox="1"/>
          <p:nvPr/>
        </p:nvSpPr>
        <p:spPr>
          <a:xfrm>
            <a:off x="1152092" y="11387712"/>
            <a:ext cx="12420600" cy="861774"/>
          </a:xfrm>
          <a:prstGeom prst="rect">
            <a:avLst/>
          </a:prstGeom>
          <a:noFill/>
        </p:spPr>
        <p:txBody>
          <a:bodyPr wrap="square" rtlCol="0">
            <a:spAutoFit/>
          </a:bodyPr>
          <a:lstStyle/>
          <a:p>
            <a:r>
              <a:rPr lang="en-GB" sz="5000" dirty="0">
                <a:solidFill>
                  <a:schemeClr val="bg1"/>
                </a:solidFill>
              </a:rPr>
              <a:t>https://www.educationinsight.uk/gei/</a:t>
            </a:r>
          </a:p>
        </p:txBody>
      </p:sp>
      <p:sp>
        <p:nvSpPr>
          <p:cNvPr id="10" name="TextBox 9">
            <a:extLst>
              <a:ext uri="{FF2B5EF4-FFF2-40B4-BE49-F238E27FC236}">
                <a16:creationId xmlns:a16="http://schemas.microsoft.com/office/drawing/2014/main" id="{5B8D9926-0875-6A66-79D7-44E7A630B0A5}"/>
              </a:ext>
            </a:extLst>
          </p:cNvPr>
          <p:cNvSpPr txBox="1"/>
          <p:nvPr/>
        </p:nvSpPr>
        <p:spPr>
          <a:xfrm>
            <a:off x="1974850" y="10821476"/>
            <a:ext cx="16900958" cy="369332"/>
          </a:xfrm>
          <a:prstGeom prst="rect">
            <a:avLst/>
          </a:prstGeom>
          <a:noFill/>
        </p:spPr>
        <p:txBody>
          <a:bodyPr wrap="square" rtlCol="0">
            <a:spAutoFit/>
          </a:bodyPr>
          <a:lstStyle/>
          <a:p>
            <a:r>
              <a:rPr lang="en-GB" dirty="0">
                <a:latin typeface="MuseoSans-500"/>
                <a:ea typeface="Calibri" panose="020F0502020204030204" pitchFamily="34" charset="0"/>
                <a:cs typeface="Times New Roman" panose="02020603050405020304" pitchFamily="18" charset="0"/>
              </a:rPr>
              <a:t>Source: HESA Student Record: first-degree qualifiers from UK HEIs.</a:t>
            </a:r>
            <a:endParaRPr lang="en-GB" dirty="0"/>
          </a:p>
        </p:txBody>
      </p:sp>
      <p:graphicFrame>
        <p:nvGraphicFramePr>
          <p:cNvPr id="11" name="Chart 10">
            <a:extLst>
              <a:ext uri="{FF2B5EF4-FFF2-40B4-BE49-F238E27FC236}">
                <a16:creationId xmlns:a16="http://schemas.microsoft.com/office/drawing/2014/main" id="{BEE6E2B4-9E4D-138E-1709-F44D1729DA13}"/>
              </a:ext>
            </a:extLst>
          </p:cNvPr>
          <p:cNvGraphicFramePr>
            <a:graphicFrameLocks/>
          </p:cNvGraphicFramePr>
          <p:nvPr/>
        </p:nvGraphicFramePr>
        <p:xfrm>
          <a:off x="1974849" y="2871052"/>
          <a:ext cx="15756973" cy="78898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74563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080250" y="3012170"/>
            <a:ext cx="13024471" cy="240784"/>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0205622"/>
            <a:ext cx="20104100" cy="2359660"/>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41850" y="11234209"/>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62674" y="986596"/>
            <a:ext cx="18249034" cy="1858842"/>
          </a:xfrm>
          <a:prstGeom prst="rect">
            <a:avLst/>
          </a:prstGeom>
        </p:spPr>
        <p:txBody>
          <a:bodyPr vert="horz" wrap="square" lIns="0" tIns="12065" rIns="0" bIns="0" rtlCol="0">
            <a:spAutoFit/>
          </a:bodyPr>
          <a:lstStyle/>
          <a:p>
            <a:pPr marL="12700">
              <a:lnSpc>
                <a:spcPct val="100000"/>
              </a:lnSpc>
              <a:spcBef>
                <a:spcPts val="95"/>
              </a:spcBef>
            </a:pPr>
            <a:r>
              <a:rPr lang="en-GB" sz="6000" spc="15" dirty="0"/>
              <a:t>International students’ satisfaction with their academic course (NSS)</a:t>
            </a:r>
            <a:endParaRPr sz="6000" spc="-5" dirty="0"/>
          </a:p>
        </p:txBody>
      </p:sp>
      <p:sp>
        <p:nvSpPr>
          <p:cNvPr id="10" name="Text Placeholder 2">
            <a:extLst>
              <a:ext uri="{FF2B5EF4-FFF2-40B4-BE49-F238E27FC236}">
                <a16:creationId xmlns:a16="http://schemas.microsoft.com/office/drawing/2014/main" id="{9F47A7D0-5991-4B7C-80D6-FCA7E4FEEA30}"/>
              </a:ext>
            </a:extLst>
          </p:cNvPr>
          <p:cNvSpPr>
            <a:spLocks noGrp="1"/>
          </p:cNvSpPr>
          <p:nvPr>
            <p:ph type="body" idx="1"/>
          </p:nvPr>
        </p:nvSpPr>
        <p:spPr>
          <a:xfrm>
            <a:off x="1212850" y="3419686"/>
            <a:ext cx="18249034" cy="6744631"/>
          </a:xfrm>
        </p:spPr>
        <p:txBody>
          <a:bodyPr>
            <a:normAutofit fontScale="77500" lnSpcReduction="20000"/>
          </a:bodyPr>
          <a:lstStyle/>
          <a:p>
            <a:pPr>
              <a:spcBef>
                <a:spcPts val="3600"/>
              </a:spcBef>
            </a:pPr>
            <a:r>
              <a:rPr lang="en-GB" sz="4100" dirty="0">
                <a:latin typeface="MuseoSans-500"/>
              </a:rPr>
              <a:t>Impact of the pandemic on last year’s level of satisfaction with the academic course – the importance of this area will grow</a:t>
            </a:r>
          </a:p>
          <a:p>
            <a:pPr>
              <a:spcBef>
                <a:spcPts val="2968"/>
              </a:spcBef>
            </a:pPr>
            <a:endParaRPr lang="en-GB" sz="2800" b="1" dirty="0">
              <a:latin typeface="MuseoSans-500"/>
            </a:endParaRPr>
          </a:p>
          <a:p>
            <a:pPr>
              <a:spcBef>
                <a:spcPts val="2968"/>
              </a:spcBef>
            </a:pPr>
            <a:endParaRPr lang="en-GB" sz="2800" dirty="0">
              <a:solidFill>
                <a:schemeClr val="bg2">
                  <a:lumMod val="25000"/>
                </a:schemeClr>
              </a:solidFill>
              <a:latin typeface="MuseoSans-500"/>
            </a:endParaRPr>
          </a:p>
          <a:p>
            <a:pPr>
              <a:spcBef>
                <a:spcPts val="2968"/>
              </a:spcBef>
            </a:pPr>
            <a:endParaRPr lang="en-GB" sz="2800" dirty="0">
              <a:solidFill>
                <a:schemeClr val="bg2">
                  <a:lumMod val="25000"/>
                </a:schemeClr>
              </a:solidFill>
              <a:latin typeface="MuseoSans-500"/>
            </a:endParaRPr>
          </a:p>
          <a:p>
            <a:pPr>
              <a:spcBef>
                <a:spcPts val="2968"/>
              </a:spcBef>
            </a:pPr>
            <a:endParaRPr lang="en-GB" sz="2800" dirty="0">
              <a:solidFill>
                <a:schemeClr val="bg2">
                  <a:lumMod val="25000"/>
                </a:schemeClr>
              </a:solidFill>
              <a:latin typeface="MuseoSans-500"/>
            </a:endParaRPr>
          </a:p>
          <a:p>
            <a:pPr>
              <a:spcBef>
                <a:spcPts val="2968"/>
              </a:spcBef>
            </a:pPr>
            <a:endParaRPr lang="en-GB" sz="2800" dirty="0">
              <a:solidFill>
                <a:schemeClr val="bg2">
                  <a:lumMod val="25000"/>
                </a:schemeClr>
              </a:solidFill>
              <a:latin typeface="MuseoSans-500"/>
            </a:endParaRPr>
          </a:p>
          <a:p>
            <a:pPr>
              <a:spcBef>
                <a:spcPts val="2968"/>
              </a:spcBef>
            </a:pPr>
            <a:endParaRPr lang="en-GB" sz="2800" dirty="0">
              <a:solidFill>
                <a:schemeClr val="bg2">
                  <a:lumMod val="25000"/>
                </a:schemeClr>
              </a:solidFill>
              <a:latin typeface="MuseoSans-500"/>
            </a:endParaRPr>
          </a:p>
          <a:p>
            <a:pPr>
              <a:spcBef>
                <a:spcPts val="2968"/>
              </a:spcBef>
            </a:pPr>
            <a:endParaRPr lang="en-GB" sz="2800" dirty="0">
              <a:latin typeface="MuseoSans-500"/>
            </a:endParaRPr>
          </a:p>
          <a:p>
            <a:pPr>
              <a:spcBef>
                <a:spcPts val="2968"/>
              </a:spcBef>
            </a:pPr>
            <a:r>
              <a:rPr lang="en-GB" sz="2800" dirty="0">
                <a:latin typeface="MuseoSans-500"/>
              </a:rPr>
              <a:t>Data sources: 2019, 2020 and 2021 NSS results; Analyst: Office for Students, Information for Students Team</a:t>
            </a:r>
          </a:p>
          <a:p>
            <a:pPr>
              <a:spcBef>
                <a:spcPts val="1800"/>
              </a:spcBef>
            </a:pPr>
            <a:r>
              <a:rPr lang="en-GB" sz="2800" dirty="0">
                <a:latin typeface="MuseoSans-500"/>
              </a:rPr>
              <a:t>Response to FOI request</a:t>
            </a:r>
          </a:p>
          <a:p>
            <a:pPr>
              <a:spcBef>
                <a:spcPts val="2968"/>
              </a:spcBef>
            </a:pPr>
            <a:endParaRPr lang="en-GB" sz="2800" dirty="0">
              <a:solidFill>
                <a:schemeClr val="bg2">
                  <a:lumMod val="25000"/>
                </a:schemeClr>
              </a:solidFill>
              <a:latin typeface="MuseoSans-500"/>
            </a:endParaRPr>
          </a:p>
        </p:txBody>
      </p:sp>
      <p:sp>
        <p:nvSpPr>
          <p:cNvPr id="6" name="TextBox 5">
            <a:extLst>
              <a:ext uri="{FF2B5EF4-FFF2-40B4-BE49-F238E27FC236}">
                <a16:creationId xmlns:a16="http://schemas.microsoft.com/office/drawing/2014/main" id="{E30484AF-6B2B-44F3-9002-46DF8F32B775}"/>
              </a:ext>
            </a:extLst>
          </p:cNvPr>
          <p:cNvSpPr txBox="1"/>
          <p:nvPr/>
        </p:nvSpPr>
        <p:spPr>
          <a:xfrm>
            <a:off x="1152092" y="11002993"/>
            <a:ext cx="12420600" cy="861774"/>
          </a:xfrm>
          <a:prstGeom prst="rect">
            <a:avLst/>
          </a:prstGeom>
          <a:noFill/>
        </p:spPr>
        <p:txBody>
          <a:bodyPr wrap="square" rtlCol="0">
            <a:spAutoFit/>
          </a:bodyPr>
          <a:lstStyle/>
          <a:p>
            <a:r>
              <a:rPr lang="en-GB" sz="5000" dirty="0">
                <a:solidFill>
                  <a:schemeClr val="bg1"/>
                </a:solidFill>
              </a:rPr>
              <a:t>https://www.educationinsight.uk/gei/</a:t>
            </a:r>
          </a:p>
        </p:txBody>
      </p:sp>
      <p:graphicFrame>
        <p:nvGraphicFramePr>
          <p:cNvPr id="8" name="Table 7">
            <a:extLst>
              <a:ext uri="{FF2B5EF4-FFF2-40B4-BE49-F238E27FC236}">
                <a16:creationId xmlns:a16="http://schemas.microsoft.com/office/drawing/2014/main" id="{2706A2EA-B426-40A1-BCAA-6F02328C75B5}"/>
              </a:ext>
            </a:extLst>
          </p:cNvPr>
          <p:cNvGraphicFramePr>
            <a:graphicFrameLocks noGrp="1"/>
          </p:cNvGraphicFramePr>
          <p:nvPr>
            <p:extLst>
              <p:ext uri="{D42A27DB-BD31-4B8C-83A1-F6EECF244321}">
                <p14:modId xmlns:p14="http://schemas.microsoft.com/office/powerpoint/2010/main" val="1223132179"/>
              </p:ext>
            </p:extLst>
          </p:nvPr>
        </p:nvGraphicFramePr>
        <p:xfrm>
          <a:off x="1670050" y="5236555"/>
          <a:ext cx="13411201" cy="3208455"/>
        </p:xfrm>
        <a:graphic>
          <a:graphicData uri="http://schemas.openxmlformats.org/drawingml/2006/table">
            <a:tbl>
              <a:tblPr>
                <a:tableStyleId>{5C22544A-7EE6-4342-B048-85BDC9FD1C3A}</a:tableStyleId>
              </a:tblPr>
              <a:tblGrid>
                <a:gridCol w="4191813">
                  <a:extLst>
                    <a:ext uri="{9D8B030D-6E8A-4147-A177-3AD203B41FA5}">
                      <a16:colId xmlns:a16="http://schemas.microsoft.com/office/drawing/2014/main" val="783062505"/>
                    </a:ext>
                  </a:extLst>
                </a:gridCol>
                <a:gridCol w="2485856">
                  <a:extLst>
                    <a:ext uri="{9D8B030D-6E8A-4147-A177-3AD203B41FA5}">
                      <a16:colId xmlns:a16="http://schemas.microsoft.com/office/drawing/2014/main" val="3013131785"/>
                    </a:ext>
                  </a:extLst>
                </a:gridCol>
                <a:gridCol w="2485856">
                  <a:extLst>
                    <a:ext uri="{9D8B030D-6E8A-4147-A177-3AD203B41FA5}">
                      <a16:colId xmlns:a16="http://schemas.microsoft.com/office/drawing/2014/main" val="4233958452"/>
                    </a:ext>
                  </a:extLst>
                </a:gridCol>
                <a:gridCol w="2123838">
                  <a:extLst>
                    <a:ext uri="{9D8B030D-6E8A-4147-A177-3AD203B41FA5}">
                      <a16:colId xmlns:a16="http://schemas.microsoft.com/office/drawing/2014/main" val="4074291700"/>
                    </a:ext>
                  </a:extLst>
                </a:gridCol>
                <a:gridCol w="2123838">
                  <a:extLst>
                    <a:ext uri="{9D8B030D-6E8A-4147-A177-3AD203B41FA5}">
                      <a16:colId xmlns:a16="http://schemas.microsoft.com/office/drawing/2014/main" val="486630878"/>
                    </a:ext>
                  </a:extLst>
                </a:gridCol>
              </a:tblGrid>
              <a:tr h="1427770">
                <a:tc>
                  <a:txBody>
                    <a:bodyPr/>
                    <a:lstStyle/>
                    <a:p>
                      <a:pPr algn="l" fontAlgn="ctr"/>
                      <a:r>
                        <a:rPr lang="en-GB" sz="2800" b="1" i="0" u="none" strike="noStrike" dirty="0">
                          <a:solidFill>
                            <a:srgbClr val="000000"/>
                          </a:solidFill>
                          <a:effectLst/>
                          <a:latin typeface="Calibri" panose="020F0502020204030204" pitchFamily="34" charset="0"/>
                        </a:rPr>
                        <a:t>Region of domicile</a:t>
                      </a:r>
                    </a:p>
                  </a:txBody>
                  <a:tcPr marL="9525" marR="9525" marT="9525" marB="0" anchor="ctr"/>
                </a:tc>
                <a:tc>
                  <a:txBody>
                    <a:bodyPr/>
                    <a:lstStyle/>
                    <a:p>
                      <a:pPr algn="r" fontAlgn="ctr"/>
                      <a:r>
                        <a:rPr lang="en-GB" sz="2800" b="0" i="0" u="none" strike="noStrike">
                          <a:solidFill>
                            <a:srgbClr val="000000"/>
                          </a:solidFill>
                          <a:effectLst/>
                          <a:latin typeface="Calibri" panose="020F0502020204030204" pitchFamily="34" charset="0"/>
                        </a:rPr>
                        <a:t>Q27 Agreement Rate (2019)</a:t>
                      </a:r>
                    </a:p>
                  </a:txBody>
                  <a:tcPr marL="9525" marR="9525" marT="9525" marB="0" anchor="ctr"/>
                </a:tc>
                <a:tc>
                  <a:txBody>
                    <a:bodyPr/>
                    <a:lstStyle/>
                    <a:p>
                      <a:pPr algn="r" fontAlgn="ctr"/>
                      <a:r>
                        <a:rPr lang="en-GB" sz="2800" b="0" i="0" u="none" strike="noStrike">
                          <a:solidFill>
                            <a:srgbClr val="000000"/>
                          </a:solidFill>
                          <a:effectLst/>
                          <a:latin typeface="Calibri" panose="020F0502020204030204" pitchFamily="34" charset="0"/>
                        </a:rPr>
                        <a:t>Q27 Agreement Rate  (2020)</a:t>
                      </a:r>
                    </a:p>
                  </a:txBody>
                  <a:tcPr marL="9525" marR="9525" marT="9525" marB="0" anchor="ctr"/>
                </a:tc>
                <a:tc>
                  <a:txBody>
                    <a:bodyPr/>
                    <a:lstStyle/>
                    <a:p>
                      <a:pPr algn="r" fontAlgn="ctr"/>
                      <a:r>
                        <a:rPr lang="en-GB" sz="2800" b="0" i="0" u="none" strike="noStrike" dirty="0">
                          <a:solidFill>
                            <a:srgbClr val="000000"/>
                          </a:solidFill>
                          <a:effectLst/>
                          <a:latin typeface="Calibri" panose="020F0502020204030204" pitchFamily="34" charset="0"/>
                        </a:rPr>
                        <a:t>Q27 Agreement Rate (2021)</a:t>
                      </a:r>
                    </a:p>
                  </a:txBody>
                  <a:tcPr marL="9525" marR="9525" marT="9525" marB="0" anchor="ctr"/>
                </a:tc>
                <a:tc>
                  <a:txBody>
                    <a:bodyPr/>
                    <a:lstStyle/>
                    <a:p>
                      <a:pPr algn="r" fontAlgn="ctr"/>
                      <a:r>
                        <a:rPr lang="en-GB" sz="2800" b="0" i="0" u="none" strike="noStrike">
                          <a:solidFill>
                            <a:srgbClr val="000000"/>
                          </a:solidFill>
                          <a:effectLst/>
                          <a:latin typeface="Calibri" panose="020F0502020204030204" pitchFamily="34" charset="0"/>
                        </a:rPr>
                        <a:t>Q27 Agreement Rate (2022)</a:t>
                      </a:r>
                    </a:p>
                  </a:txBody>
                  <a:tcPr marL="9525" marR="9525" marT="9525" marB="0" anchor="ctr"/>
                </a:tc>
                <a:extLst>
                  <a:ext uri="{0D108BD9-81ED-4DB2-BD59-A6C34878D82A}">
                    <a16:rowId xmlns:a16="http://schemas.microsoft.com/office/drawing/2014/main" val="2201417558"/>
                  </a:ext>
                </a:extLst>
              </a:tr>
              <a:tr h="583831">
                <a:tc>
                  <a:txBody>
                    <a:bodyPr/>
                    <a:lstStyle/>
                    <a:p>
                      <a:pPr algn="l" fontAlgn="b"/>
                      <a:r>
                        <a:rPr lang="en-GB" sz="2800" b="1" i="0" u="none" strike="noStrike">
                          <a:solidFill>
                            <a:srgbClr val="000000"/>
                          </a:solidFill>
                          <a:effectLst/>
                          <a:latin typeface="Calibri" panose="020F0502020204030204" pitchFamily="34" charset="0"/>
                        </a:rPr>
                        <a:t>EU (excluding UK)</a:t>
                      </a:r>
                    </a:p>
                  </a:txBody>
                  <a:tcPr marL="9525" marR="9525" marT="9525" marB="0" anchor="b"/>
                </a:tc>
                <a:tc>
                  <a:txBody>
                    <a:bodyPr/>
                    <a:lstStyle/>
                    <a:p>
                      <a:pPr algn="r" fontAlgn="b"/>
                      <a:r>
                        <a:rPr lang="en-GB" sz="2800" b="0" i="0" u="none" strike="noStrike">
                          <a:solidFill>
                            <a:srgbClr val="000000"/>
                          </a:solidFill>
                          <a:effectLst/>
                          <a:latin typeface="Calibri" panose="020F0502020204030204" pitchFamily="34" charset="0"/>
                        </a:rPr>
                        <a:t>81.28%</a:t>
                      </a:r>
                    </a:p>
                  </a:txBody>
                  <a:tcPr marL="9525" marR="9525" marT="9525" marB="0" anchor="b"/>
                </a:tc>
                <a:tc>
                  <a:txBody>
                    <a:bodyPr/>
                    <a:lstStyle/>
                    <a:p>
                      <a:pPr algn="r" fontAlgn="b"/>
                      <a:r>
                        <a:rPr lang="en-GB" sz="2800" b="0" i="0" u="none" strike="noStrike">
                          <a:solidFill>
                            <a:srgbClr val="000000"/>
                          </a:solidFill>
                          <a:effectLst/>
                          <a:latin typeface="Calibri" panose="020F0502020204030204" pitchFamily="34" charset="0"/>
                        </a:rPr>
                        <a:t>80.33%</a:t>
                      </a:r>
                    </a:p>
                  </a:txBody>
                  <a:tcPr marL="9525" marR="9525" marT="9525" marB="0" anchor="b"/>
                </a:tc>
                <a:tc>
                  <a:txBody>
                    <a:bodyPr/>
                    <a:lstStyle/>
                    <a:p>
                      <a:pPr algn="r" fontAlgn="b"/>
                      <a:r>
                        <a:rPr lang="en-GB" sz="2800" b="0" i="0" u="none" strike="noStrike" dirty="0">
                          <a:solidFill>
                            <a:srgbClr val="000000"/>
                          </a:solidFill>
                          <a:effectLst/>
                          <a:latin typeface="Calibri" panose="020F0502020204030204" pitchFamily="34" charset="0"/>
                        </a:rPr>
                        <a:t>75.15%</a:t>
                      </a:r>
                    </a:p>
                  </a:txBody>
                  <a:tcPr marL="9525" marR="9525" marT="9525" marB="0" anchor="b"/>
                </a:tc>
                <a:tc>
                  <a:txBody>
                    <a:bodyPr/>
                    <a:lstStyle/>
                    <a:p>
                      <a:pPr algn="r" fontAlgn="b"/>
                      <a:r>
                        <a:rPr lang="en-GB" sz="2800" b="0" i="0" u="none" strike="noStrike">
                          <a:solidFill>
                            <a:srgbClr val="000000"/>
                          </a:solidFill>
                          <a:effectLst/>
                          <a:latin typeface="Calibri" panose="020F0502020204030204" pitchFamily="34" charset="0"/>
                        </a:rPr>
                        <a:t>77.04%</a:t>
                      </a:r>
                    </a:p>
                  </a:txBody>
                  <a:tcPr marL="9525" marR="9525" marT="9525" marB="0" anchor="b"/>
                </a:tc>
                <a:extLst>
                  <a:ext uri="{0D108BD9-81ED-4DB2-BD59-A6C34878D82A}">
                    <a16:rowId xmlns:a16="http://schemas.microsoft.com/office/drawing/2014/main" val="3476078408"/>
                  </a:ext>
                </a:extLst>
              </a:tr>
              <a:tr h="583831">
                <a:tc>
                  <a:txBody>
                    <a:bodyPr/>
                    <a:lstStyle/>
                    <a:p>
                      <a:pPr algn="l" fontAlgn="b"/>
                      <a:r>
                        <a:rPr lang="en-GB" sz="2800" b="1" i="0" u="none" strike="noStrike">
                          <a:solidFill>
                            <a:srgbClr val="000000"/>
                          </a:solidFill>
                          <a:effectLst/>
                          <a:latin typeface="Calibri" panose="020F0502020204030204" pitchFamily="34" charset="0"/>
                        </a:rPr>
                        <a:t>Rest of World</a:t>
                      </a:r>
                    </a:p>
                  </a:txBody>
                  <a:tcPr marL="9525" marR="9525" marT="9525" marB="0" anchor="b"/>
                </a:tc>
                <a:tc>
                  <a:txBody>
                    <a:bodyPr/>
                    <a:lstStyle/>
                    <a:p>
                      <a:pPr algn="r" fontAlgn="b"/>
                      <a:r>
                        <a:rPr lang="en-GB" sz="2800" b="0" i="0" u="none" strike="noStrike" dirty="0">
                          <a:solidFill>
                            <a:srgbClr val="000000"/>
                          </a:solidFill>
                          <a:effectLst/>
                          <a:latin typeface="Calibri" panose="020F0502020204030204" pitchFamily="34" charset="0"/>
                        </a:rPr>
                        <a:t>84.05%</a:t>
                      </a:r>
                    </a:p>
                  </a:txBody>
                  <a:tcPr marL="9525" marR="9525" marT="9525" marB="0" anchor="b"/>
                </a:tc>
                <a:tc>
                  <a:txBody>
                    <a:bodyPr/>
                    <a:lstStyle/>
                    <a:p>
                      <a:pPr algn="r" fontAlgn="b"/>
                      <a:r>
                        <a:rPr lang="en-GB" sz="2800" b="0" i="0" u="none" strike="noStrike">
                          <a:solidFill>
                            <a:srgbClr val="000000"/>
                          </a:solidFill>
                          <a:effectLst/>
                          <a:latin typeface="Calibri" panose="020F0502020204030204" pitchFamily="34" charset="0"/>
                        </a:rPr>
                        <a:t>83.74%</a:t>
                      </a:r>
                    </a:p>
                  </a:txBody>
                  <a:tcPr marL="9525" marR="9525" marT="9525" marB="0" anchor="b"/>
                </a:tc>
                <a:tc>
                  <a:txBody>
                    <a:bodyPr/>
                    <a:lstStyle/>
                    <a:p>
                      <a:pPr algn="r" fontAlgn="b"/>
                      <a:r>
                        <a:rPr lang="en-GB" sz="2800" b="0" i="0" u="none" strike="noStrike" dirty="0">
                          <a:solidFill>
                            <a:srgbClr val="000000"/>
                          </a:solidFill>
                          <a:effectLst/>
                          <a:latin typeface="Calibri" panose="020F0502020204030204" pitchFamily="34" charset="0"/>
                        </a:rPr>
                        <a:t>77.74%</a:t>
                      </a:r>
                    </a:p>
                  </a:txBody>
                  <a:tcPr marL="9525" marR="9525" marT="9525" marB="0" anchor="b"/>
                </a:tc>
                <a:tc>
                  <a:txBody>
                    <a:bodyPr/>
                    <a:lstStyle/>
                    <a:p>
                      <a:pPr algn="r" fontAlgn="b"/>
                      <a:r>
                        <a:rPr lang="en-GB" sz="2800" b="0" i="0" u="none" strike="noStrike">
                          <a:solidFill>
                            <a:srgbClr val="000000"/>
                          </a:solidFill>
                          <a:effectLst/>
                          <a:latin typeface="Calibri" panose="020F0502020204030204" pitchFamily="34" charset="0"/>
                        </a:rPr>
                        <a:t>80.06%</a:t>
                      </a:r>
                    </a:p>
                  </a:txBody>
                  <a:tcPr marL="9525" marR="9525" marT="9525" marB="0" anchor="b"/>
                </a:tc>
                <a:extLst>
                  <a:ext uri="{0D108BD9-81ED-4DB2-BD59-A6C34878D82A}">
                    <a16:rowId xmlns:a16="http://schemas.microsoft.com/office/drawing/2014/main" val="231826690"/>
                  </a:ext>
                </a:extLst>
              </a:tr>
              <a:tr h="613023">
                <a:tc>
                  <a:txBody>
                    <a:bodyPr/>
                    <a:lstStyle/>
                    <a:p>
                      <a:pPr algn="l" fontAlgn="b"/>
                      <a:r>
                        <a:rPr lang="en-GB" sz="2800" b="1" i="0" u="none" strike="noStrike">
                          <a:solidFill>
                            <a:srgbClr val="000000"/>
                          </a:solidFill>
                          <a:effectLst/>
                          <a:latin typeface="Calibri" panose="020F0502020204030204" pitchFamily="34" charset="0"/>
                        </a:rPr>
                        <a:t>UK</a:t>
                      </a:r>
                    </a:p>
                  </a:txBody>
                  <a:tcPr marL="9525" marR="9525" marT="9525" marB="0" anchor="b"/>
                </a:tc>
                <a:tc>
                  <a:txBody>
                    <a:bodyPr/>
                    <a:lstStyle/>
                    <a:p>
                      <a:pPr algn="r" fontAlgn="b"/>
                      <a:r>
                        <a:rPr lang="en-GB" sz="2800" b="0" i="0" u="none" strike="noStrike">
                          <a:solidFill>
                            <a:srgbClr val="000000"/>
                          </a:solidFill>
                          <a:effectLst/>
                          <a:latin typeface="Calibri" panose="020F0502020204030204" pitchFamily="34" charset="0"/>
                        </a:rPr>
                        <a:t>83.76%</a:t>
                      </a:r>
                    </a:p>
                  </a:txBody>
                  <a:tcPr marL="9525" marR="9525" marT="9525" marB="0" anchor="b"/>
                </a:tc>
                <a:tc>
                  <a:txBody>
                    <a:bodyPr/>
                    <a:lstStyle/>
                    <a:p>
                      <a:pPr algn="r" fontAlgn="b"/>
                      <a:r>
                        <a:rPr lang="en-GB" sz="2800" b="0" i="0" u="none" strike="noStrike" dirty="0">
                          <a:solidFill>
                            <a:srgbClr val="000000"/>
                          </a:solidFill>
                          <a:effectLst/>
                          <a:latin typeface="Calibri" panose="020F0502020204030204" pitchFamily="34" charset="0"/>
                        </a:rPr>
                        <a:t>82.68%</a:t>
                      </a:r>
                    </a:p>
                  </a:txBody>
                  <a:tcPr marL="9525" marR="9525" marT="9525" marB="0" anchor="b"/>
                </a:tc>
                <a:tc>
                  <a:txBody>
                    <a:bodyPr/>
                    <a:lstStyle/>
                    <a:p>
                      <a:pPr algn="r" fontAlgn="b"/>
                      <a:r>
                        <a:rPr lang="en-GB" sz="2800" b="0" i="0" u="none" strike="noStrike" dirty="0">
                          <a:solidFill>
                            <a:srgbClr val="000000"/>
                          </a:solidFill>
                          <a:effectLst/>
                          <a:latin typeface="Calibri" panose="020F0502020204030204" pitchFamily="34" charset="0"/>
                        </a:rPr>
                        <a:t>75.20%</a:t>
                      </a:r>
                    </a:p>
                  </a:txBody>
                  <a:tcPr marL="9525" marR="9525" marT="9525" marB="0" anchor="b"/>
                </a:tc>
                <a:tc>
                  <a:txBody>
                    <a:bodyPr/>
                    <a:lstStyle/>
                    <a:p>
                      <a:pPr algn="r" fontAlgn="b"/>
                      <a:r>
                        <a:rPr lang="en-GB" sz="2800" b="0" i="0" u="none" strike="noStrike" dirty="0">
                          <a:solidFill>
                            <a:srgbClr val="000000"/>
                          </a:solidFill>
                          <a:effectLst/>
                          <a:latin typeface="Calibri" panose="020F0502020204030204" pitchFamily="34" charset="0"/>
                        </a:rPr>
                        <a:t>75.80%</a:t>
                      </a:r>
                    </a:p>
                  </a:txBody>
                  <a:tcPr marL="9525" marR="9525" marT="9525" marB="0" anchor="b"/>
                </a:tc>
                <a:extLst>
                  <a:ext uri="{0D108BD9-81ED-4DB2-BD59-A6C34878D82A}">
                    <a16:rowId xmlns:a16="http://schemas.microsoft.com/office/drawing/2014/main" val="647941968"/>
                  </a:ext>
                </a:extLst>
              </a:tr>
            </a:tbl>
          </a:graphicData>
        </a:graphic>
      </p:graphicFrame>
    </p:spTree>
    <p:extLst>
      <p:ext uri="{BB962C8B-B14F-4D97-AF65-F5344CB8AC3E}">
        <p14:creationId xmlns:p14="http://schemas.microsoft.com/office/powerpoint/2010/main" val="1821450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058902" y="2047536"/>
            <a:ext cx="13024471" cy="240784"/>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0205622"/>
            <a:ext cx="20104100" cy="2359660"/>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41850" y="11234209"/>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62674" y="986596"/>
            <a:ext cx="18249034" cy="935513"/>
          </a:xfrm>
          <a:prstGeom prst="rect">
            <a:avLst/>
          </a:prstGeom>
        </p:spPr>
        <p:txBody>
          <a:bodyPr vert="horz" wrap="square" lIns="0" tIns="12065" rIns="0" bIns="0" rtlCol="0">
            <a:spAutoFit/>
          </a:bodyPr>
          <a:lstStyle/>
          <a:p>
            <a:pPr marL="12700">
              <a:lnSpc>
                <a:spcPct val="100000"/>
              </a:lnSpc>
              <a:spcBef>
                <a:spcPts val="95"/>
              </a:spcBef>
            </a:pPr>
            <a:r>
              <a:rPr lang="en-GB" sz="6000" spc="15" dirty="0"/>
              <a:t>Graduate Outcomes</a:t>
            </a:r>
            <a:endParaRPr sz="6000" spc="-5" dirty="0"/>
          </a:p>
        </p:txBody>
      </p:sp>
      <p:sp>
        <p:nvSpPr>
          <p:cNvPr id="10" name="Text Placeholder 2">
            <a:extLst>
              <a:ext uri="{FF2B5EF4-FFF2-40B4-BE49-F238E27FC236}">
                <a16:creationId xmlns:a16="http://schemas.microsoft.com/office/drawing/2014/main" id="{9F47A7D0-5991-4B7C-80D6-FCA7E4FEEA30}"/>
              </a:ext>
            </a:extLst>
          </p:cNvPr>
          <p:cNvSpPr>
            <a:spLocks noGrp="1"/>
          </p:cNvSpPr>
          <p:nvPr>
            <p:ph type="body" idx="1"/>
          </p:nvPr>
        </p:nvSpPr>
        <p:spPr>
          <a:xfrm>
            <a:off x="1212850" y="3419686"/>
            <a:ext cx="18249034" cy="6744631"/>
          </a:xfrm>
        </p:spPr>
        <p:txBody>
          <a:bodyPr>
            <a:normAutofit/>
          </a:bodyPr>
          <a:lstStyle/>
          <a:p>
            <a:pPr>
              <a:spcBef>
                <a:spcPts val="2968"/>
              </a:spcBef>
            </a:pPr>
            <a:endParaRPr lang="en-GB" sz="2800" b="1" dirty="0">
              <a:latin typeface="MuseoSans-500"/>
            </a:endParaRPr>
          </a:p>
          <a:p>
            <a:pPr>
              <a:spcBef>
                <a:spcPts val="2968"/>
              </a:spcBef>
            </a:pPr>
            <a:endParaRPr lang="en-GB" sz="2800" dirty="0">
              <a:solidFill>
                <a:schemeClr val="bg2">
                  <a:lumMod val="25000"/>
                </a:schemeClr>
              </a:solidFill>
              <a:latin typeface="MuseoSans-500"/>
            </a:endParaRPr>
          </a:p>
          <a:p>
            <a:pPr>
              <a:spcBef>
                <a:spcPts val="2968"/>
              </a:spcBef>
            </a:pPr>
            <a:endParaRPr lang="en-GB" sz="2800" dirty="0">
              <a:solidFill>
                <a:schemeClr val="bg2">
                  <a:lumMod val="25000"/>
                </a:schemeClr>
              </a:solidFill>
              <a:latin typeface="MuseoSans-500"/>
            </a:endParaRPr>
          </a:p>
          <a:p>
            <a:pPr>
              <a:spcBef>
                <a:spcPts val="2968"/>
              </a:spcBef>
            </a:pPr>
            <a:endParaRPr lang="en-GB" sz="2800" dirty="0">
              <a:solidFill>
                <a:schemeClr val="bg2">
                  <a:lumMod val="25000"/>
                </a:schemeClr>
              </a:solidFill>
              <a:latin typeface="MuseoSans-500"/>
            </a:endParaRPr>
          </a:p>
          <a:p>
            <a:pPr>
              <a:spcBef>
                <a:spcPts val="2968"/>
              </a:spcBef>
            </a:pPr>
            <a:endParaRPr lang="en-GB" sz="2800" dirty="0">
              <a:solidFill>
                <a:schemeClr val="bg2">
                  <a:lumMod val="25000"/>
                </a:schemeClr>
              </a:solidFill>
              <a:latin typeface="MuseoSans-500"/>
            </a:endParaRPr>
          </a:p>
          <a:p>
            <a:pPr>
              <a:spcBef>
                <a:spcPts val="2968"/>
              </a:spcBef>
            </a:pPr>
            <a:endParaRPr lang="en-GB" sz="2800" dirty="0">
              <a:solidFill>
                <a:schemeClr val="bg2">
                  <a:lumMod val="25000"/>
                </a:schemeClr>
              </a:solidFill>
              <a:latin typeface="MuseoSans-500"/>
            </a:endParaRPr>
          </a:p>
          <a:p>
            <a:pPr>
              <a:spcBef>
                <a:spcPts val="2968"/>
              </a:spcBef>
            </a:pPr>
            <a:endParaRPr lang="en-GB" sz="2800" dirty="0">
              <a:latin typeface="MuseoSans-500"/>
            </a:endParaRPr>
          </a:p>
          <a:p>
            <a:pPr>
              <a:spcBef>
                <a:spcPts val="2968"/>
              </a:spcBef>
            </a:pPr>
            <a:r>
              <a:rPr lang="en-GB" sz="2800" dirty="0">
                <a:latin typeface="MuseoSans-500"/>
              </a:rPr>
              <a:t>Source: HESA Graduate Outcomes data. Calculations are based on all first-degree qualifiers to UK institutions who have known outcomes on the Graduate Outcomes Survey</a:t>
            </a:r>
            <a:endParaRPr lang="en-GB" sz="2800" dirty="0">
              <a:solidFill>
                <a:schemeClr val="bg2">
                  <a:lumMod val="25000"/>
                </a:schemeClr>
              </a:solidFill>
              <a:latin typeface="MuseoSans-500"/>
            </a:endParaRPr>
          </a:p>
        </p:txBody>
      </p:sp>
      <p:sp>
        <p:nvSpPr>
          <p:cNvPr id="6" name="TextBox 5">
            <a:extLst>
              <a:ext uri="{FF2B5EF4-FFF2-40B4-BE49-F238E27FC236}">
                <a16:creationId xmlns:a16="http://schemas.microsoft.com/office/drawing/2014/main" id="{E30484AF-6B2B-44F3-9002-46DF8F32B775}"/>
              </a:ext>
            </a:extLst>
          </p:cNvPr>
          <p:cNvSpPr txBox="1"/>
          <p:nvPr/>
        </p:nvSpPr>
        <p:spPr>
          <a:xfrm>
            <a:off x="1152092" y="11002993"/>
            <a:ext cx="12420600" cy="861774"/>
          </a:xfrm>
          <a:prstGeom prst="rect">
            <a:avLst/>
          </a:prstGeom>
          <a:noFill/>
        </p:spPr>
        <p:txBody>
          <a:bodyPr wrap="square" rtlCol="0">
            <a:spAutoFit/>
          </a:bodyPr>
          <a:lstStyle/>
          <a:p>
            <a:r>
              <a:rPr lang="en-GB" sz="5000" dirty="0">
                <a:solidFill>
                  <a:schemeClr val="bg1"/>
                </a:solidFill>
              </a:rPr>
              <a:t>https://www.educationinsight.uk/gei/</a:t>
            </a:r>
          </a:p>
        </p:txBody>
      </p:sp>
      <p:graphicFrame>
        <p:nvGraphicFramePr>
          <p:cNvPr id="7" name="Chart 6">
            <a:extLst>
              <a:ext uri="{FF2B5EF4-FFF2-40B4-BE49-F238E27FC236}">
                <a16:creationId xmlns:a16="http://schemas.microsoft.com/office/drawing/2014/main" id="{6DD489E0-371F-405F-8944-7F83148E54A6}"/>
              </a:ext>
            </a:extLst>
          </p:cNvPr>
          <p:cNvGraphicFramePr>
            <a:graphicFrameLocks/>
          </p:cNvGraphicFramePr>
          <p:nvPr>
            <p:extLst>
              <p:ext uri="{D42A27DB-BD31-4B8C-83A1-F6EECF244321}">
                <p14:modId xmlns:p14="http://schemas.microsoft.com/office/powerpoint/2010/main" val="2441161670"/>
              </p:ext>
            </p:extLst>
          </p:nvPr>
        </p:nvGraphicFramePr>
        <p:xfrm>
          <a:off x="1517650" y="2413747"/>
          <a:ext cx="15849600" cy="64610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593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E4003A"/>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E3F4D6-F211-7240-9A60-0DFD352721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250" y="1203543"/>
            <a:ext cx="7336160" cy="1358900"/>
          </a:xfrm>
          <a:prstGeom prst="rect">
            <a:avLst/>
          </a:prstGeom>
        </p:spPr>
      </p:pic>
      <p:sp>
        <p:nvSpPr>
          <p:cNvPr id="10" name="object 4">
            <a:extLst>
              <a:ext uri="{FF2B5EF4-FFF2-40B4-BE49-F238E27FC236}">
                <a16:creationId xmlns:a16="http://schemas.microsoft.com/office/drawing/2014/main" id="{C6113C6F-394E-554A-9102-050CD6249DB8}"/>
              </a:ext>
            </a:extLst>
          </p:cNvPr>
          <p:cNvSpPr/>
          <p:nvPr/>
        </p:nvSpPr>
        <p:spPr>
          <a:xfrm>
            <a:off x="838302" y="11922125"/>
            <a:ext cx="18427496" cy="45719"/>
          </a:xfrm>
          <a:custGeom>
            <a:avLst/>
            <a:gdLst/>
            <a:ahLst/>
            <a:cxnLst/>
            <a:rect l="l" t="t" r="r" b="b"/>
            <a:pathLst>
              <a:path w="9053830">
                <a:moveTo>
                  <a:pt x="0" y="0"/>
                </a:moveTo>
                <a:lnTo>
                  <a:pt x="9053825" y="0"/>
                </a:lnTo>
              </a:path>
            </a:pathLst>
          </a:custGeom>
          <a:ln w="55844">
            <a:solidFill>
              <a:srgbClr val="FFFFFF"/>
            </a:solidFill>
          </a:ln>
        </p:spPr>
        <p:txBody>
          <a:bodyPr wrap="square" lIns="0" tIns="0" rIns="0" bIns="0" rtlCol="0"/>
          <a:lstStyle/>
          <a:p>
            <a:endParaRPr/>
          </a:p>
        </p:txBody>
      </p:sp>
      <p:sp>
        <p:nvSpPr>
          <p:cNvPr id="2" name="TextBox 1">
            <a:extLst>
              <a:ext uri="{FF2B5EF4-FFF2-40B4-BE49-F238E27FC236}">
                <a16:creationId xmlns:a16="http://schemas.microsoft.com/office/drawing/2014/main" id="{918F77D4-7F79-4987-A0DE-AD9993967A92}"/>
              </a:ext>
            </a:extLst>
          </p:cNvPr>
          <p:cNvSpPr txBox="1"/>
          <p:nvPr/>
        </p:nvSpPr>
        <p:spPr>
          <a:xfrm>
            <a:off x="1365250" y="4378325"/>
            <a:ext cx="17373600" cy="2185214"/>
          </a:xfrm>
          <a:prstGeom prst="rect">
            <a:avLst/>
          </a:prstGeom>
          <a:noFill/>
        </p:spPr>
        <p:txBody>
          <a:bodyPr wrap="square" rtlCol="0">
            <a:spAutoFit/>
          </a:bodyPr>
          <a:lstStyle/>
          <a:p>
            <a:endParaRPr lang="en-GB" sz="6800" dirty="0">
              <a:solidFill>
                <a:schemeClr val="bg1"/>
              </a:solidFill>
              <a:hlinkClick r:id="rId3">
                <a:extLst>
                  <a:ext uri="{A12FA001-AC4F-418D-AE19-62706E023703}">
                    <ahyp:hlinkClr xmlns:ahyp="http://schemas.microsoft.com/office/drawing/2018/hyperlinkcolor" val="tx"/>
                  </a:ext>
                </a:extLst>
              </a:hlinkClick>
            </a:endParaRPr>
          </a:p>
          <a:p>
            <a:r>
              <a:rPr lang="en-GB" sz="6800" dirty="0">
                <a:solidFill>
                  <a:schemeClr val="bg1"/>
                </a:solidFill>
              </a:rPr>
              <a:t>Other significant shifts at the sector level</a:t>
            </a:r>
          </a:p>
        </p:txBody>
      </p:sp>
    </p:spTree>
    <p:extLst>
      <p:ext uri="{BB962C8B-B14F-4D97-AF65-F5344CB8AC3E}">
        <p14:creationId xmlns:p14="http://schemas.microsoft.com/office/powerpoint/2010/main" val="136831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971821" y="1972606"/>
            <a:ext cx="13024471" cy="240784"/>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1464925"/>
            <a:ext cx="20104100" cy="1100356"/>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10779" y="11689930"/>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984250" y="682095"/>
            <a:ext cx="17983200" cy="904735"/>
          </a:xfrm>
          <a:prstGeom prst="rect">
            <a:avLst/>
          </a:prstGeom>
        </p:spPr>
        <p:txBody>
          <a:bodyPr vert="horz" wrap="square" lIns="0" tIns="12065" rIns="0" bIns="0" rtlCol="0">
            <a:spAutoFit/>
          </a:bodyPr>
          <a:lstStyle/>
          <a:p>
            <a:pPr algn="l" rtl="0"/>
            <a:r>
              <a:rPr lang="en-GB" sz="5800" dirty="0"/>
              <a:t>The pivot: percentages and numbers </a:t>
            </a:r>
          </a:p>
        </p:txBody>
      </p:sp>
      <p:sp>
        <p:nvSpPr>
          <p:cNvPr id="8" name="Rectangle 7">
            <a:extLst>
              <a:ext uri="{FF2B5EF4-FFF2-40B4-BE49-F238E27FC236}">
                <a16:creationId xmlns:a16="http://schemas.microsoft.com/office/drawing/2014/main" id="{AF823720-5DE1-47D2-BB8A-317738316298}"/>
              </a:ext>
            </a:extLst>
          </p:cNvPr>
          <p:cNvSpPr/>
          <p:nvPr/>
        </p:nvSpPr>
        <p:spPr>
          <a:xfrm>
            <a:off x="952021" y="2658406"/>
            <a:ext cx="6019800" cy="6697346"/>
          </a:xfrm>
          <a:prstGeom prst="rect">
            <a:avLst/>
          </a:prstGeom>
        </p:spPr>
        <p:txBody>
          <a:bodyPr wrap="square">
            <a:spAutoFit/>
          </a:bodyPr>
          <a:lstStyle/>
          <a:p>
            <a:pPr marL="457200" indent="-457200">
              <a:lnSpc>
                <a:spcPct val="107000"/>
              </a:lnSpc>
              <a:spcBef>
                <a:spcPts val="1200"/>
              </a:spcBef>
              <a:spcAft>
                <a:spcPts val="800"/>
              </a:spcAft>
              <a:buFont typeface="Arial" panose="020B0604020202020204" pitchFamily="34" charset="0"/>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Master’s entrants increased from 52% in 2017 to  68 per cent in 2021</a:t>
            </a:r>
          </a:p>
          <a:p>
            <a:pPr marL="457200" indent="-457200">
              <a:lnSpc>
                <a:spcPct val="107000"/>
              </a:lnSpc>
              <a:spcBef>
                <a:spcPts val="1200"/>
              </a:spcBef>
              <a:spcAft>
                <a:spcPts val="800"/>
              </a:spcAft>
              <a:buFont typeface="Arial" panose="020B0604020202020204" pitchFamily="34" charset="0"/>
              <a:buChar char="•"/>
            </a:pPr>
            <a:r>
              <a:rPr lang="en-GB" sz="2800" dirty="0">
                <a:latin typeface="Calibri" panose="020F0502020204030204" pitchFamily="34" charset="0"/>
                <a:ea typeface="Calibri" panose="020F0502020204030204" pitchFamily="34" charset="0"/>
                <a:cs typeface="Times New Roman" panose="02020603050405020304" pitchFamily="18" charset="0"/>
              </a:rPr>
              <a:t>F</a:t>
            </a:r>
            <a:r>
              <a:rPr lang="en-GB" sz="2800" dirty="0">
                <a:effectLst/>
                <a:latin typeface="Calibri" panose="020F0502020204030204" pitchFamily="34" charset="0"/>
                <a:ea typeface="Calibri" panose="020F0502020204030204" pitchFamily="34" charset="0"/>
                <a:cs typeface="Times New Roman" panose="02020603050405020304" pitchFamily="18" charset="0"/>
              </a:rPr>
              <a:t>irst-degree entrants, whose proportion dipped from 39 per cent in 2017 to 26 per cent in 2021. </a:t>
            </a:r>
          </a:p>
          <a:p>
            <a:pPr marL="457200" indent="-457200">
              <a:lnSpc>
                <a:spcPct val="107000"/>
              </a:lnSpc>
              <a:spcBef>
                <a:spcPts val="1200"/>
              </a:spcBef>
              <a:spcAft>
                <a:spcPts val="800"/>
              </a:spcAft>
              <a:buFont typeface="Arial" panose="020B0604020202020204" pitchFamily="34" charset="0"/>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In absolute terms, first-degree entrants dipped by over 16,300 students and PhD entrants by 1,100.</a:t>
            </a:r>
          </a:p>
          <a:p>
            <a:pPr marL="457200" indent="-457200">
              <a:lnSpc>
                <a:spcPct val="107000"/>
              </a:lnSpc>
              <a:spcBef>
                <a:spcPts val="1200"/>
              </a:spcBef>
              <a:spcAft>
                <a:spcPts val="800"/>
              </a:spcAft>
              <a:buFont typeface="Arial" panose="020B0604020202020204" pitchFamily="34" charset="0"/>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Over the past year, the intake of master’s students increased by almost 62,000 students. </a:t>
            </a:r>
          </a:p>
          <a:p>
            <a:pPr marL="914400" lvl="1" indent="-457200">
              <a:spcBef>
                <a:spcPts val="1800"/>
              </a:spcBef>
              <a:buFont typeface="Arial" panose="020B0604020202020204" pitchFamily="34" charset="0"/>
              <a:buChar char="•"/>
            </a:pPr>
            <a:endParaRPr lang="en-GB" sz="2800" dirty="0">
              <a:latin typeface="Museo Sans 700"/>
            </a:endParaRPr>
          </a:p>
        </p:txBody>
      </p:sp>
      <p:sp>
        <p:nvSpPr>
          <p:cNvPr id="10" name="TextBox 9">
            <a:extLst>
              <a:ext uri="{FF2B5EF4-FFF2-40B4-BE49-F238E27FC236}">
                <a16:creationId xmlns:a16="http://schemas.microsoft.com/office/drawing/2014/main" id="{E2379913-1F53-A442-4CE4-A2174FDEE09D}"/>
              </a:ext>
            </a:extLst>
          </p:cNvPr>
          <p:cNvSpPr txBox="1"/>
          <p:nvPr/>
        </p:nvSpPr>
        <p:spPr>
          <a:xfrm>
            <a:off x="673287" y="11632400"/>
            <a:ext cx="13873297" cy="677108"/>
          </a:xfrm>
          <a:prstGeom prst="rect">
            <a:avLst/>
          </a:prstGeom>
          <a:noFill/>
        </p:spPr>
        <p:txBody>
          <a:bodyPr wrap="square">
            <a:spAutoFit/>
          </a:bodyPr>
          <a:lstStyle/>
          <a:p>
            <a:r>
              <a:rPr lang="en-GB" sz="3800" dirty="0">
                <a:solidFill>
                  <a:schemeClr val="bg1"/>
                </a:solidFill>
              </a:rPr>
              <a:t>https://www.educationinsight.uk/gei/index.html</a:t>
            </a:r>
          </a:p>
        </p:txBody>
      </p:sp>
      <p:sp>
        <p:nvSpPr>
          <p:cNvPr id="12" name="TextBox 11">
            <a:extLst>
              <a:ext uri="{FF2B5EF4-FFF2-40B4-BE49-F238E27FC236}">
                <a16:creationId xmlns:a16="http://schemas.microsoft.com/office/drawing/2014/main" id="{195057BE-B963-FA09-4943-3670F31A34F7}"/>
              </a:ext>
            </a:extLst>
          </p:cNvPr>
          <p:cNvSpPr txBox="1"/>
          <p:nvPr/>
        </p:nvSpPr>
        <p:spPr>
          <a:xfrm>
            <a:off x="7461250" y="8835154"/>
            <a:ext cx="10067026"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Source: HESA Standard registration population, various years.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Chart 6">
            <a:extLst>
              <a:ext uri="{FF2B5EF4-FFF2-40B4-BE49-F238E27FC236}">
                <a16:creationId xmlns:a16="http://schemas.microsoft.com/office/drawing/2014/main" id="{3F0994F2-2754-F8E7-FDEF-77295B994A00}"/>
              </a:ext>
            </a:extLst>
          </p:cNvPr>
          <p:cNvGraphicFramePr/>
          <p:nvPr/>
        </p:nvGraphicFramePr>
        <p:xfrm>
          <a:off x="7235190" y="2380865"/>
          <a:ext cx="12570460" cy="64170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1343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079629" y="2094238"/>
            <a:ext cx="13024471" cy="240784"/>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1617325"/>
            <a:ext cx="20104100" cy="947956"/>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843250" y="11766130"/>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60450" y="441120"/>
            <a:ext cx="17983200" cy="781624"/>
          </a:xfrm>
          <a:prstGeom prst="rect">
            <a:avLst/>
          </a:prstGeom>
        </p:spPr>
        <p:txBody>
          <a:bodyPr vert="horz" wrap="square" lIns="0" tIns="12065" rIns="0" bIns="0" rtlCol="0">
            <a:spAutoFit/>
          </a:bodyPr>
          <a:lstStyle/>
          <a:p>
            <a:pPr algn="l" rtl="0"/>
            <a:r>
              <a:rPr lang="en-GB" sz="5000" dirty="0"/>
              <a:t>There is a growing reliance  in India</a:t>
            </a:r>
          </a:p>
        </p:txBody>
      </p:sp>
      <p:sp>
        <p:nvSpPr>
          <p:cNvPr id="8" name="Rectangle 7">
            <a:extLst>
              <a:ext uri="{FF2B5EF4-FFF2-40B4-BE49-F238E27FC236}">
                <a16:creationId xmlns:a16="http://schemas.microsoft.com/office/drawing/2014/main" id="{AF823720-5DE1-47D2-BB8A-317738316298}"/>
              </a:ext>
            </a:extLst>
          </p:cNvPr>
          <p:cNvSpPr/>
          <p:nvPr/>
        </p:nvSpPr>
        <p:spPr>
          <a:xfrm>
            <a:off x="831851" y="2658406"/>
            <a:ext cx="5943600" cy="4529510"/>
          </a:xfrm>
          <a:prstGeom prst="rect">
            <a:avLst/>
          </a:prstGeom>
        </p:spPr>
        <p:txBody>
          <a:bodyPr wrap="square">
            <a:spAutoFit/>
          </a:bodyPr>
          <a:lstStyle/>
          <a:p>
            <a:pPr>
              <a:lnSpc>
                <a:spcPct val="107000"/>
              </a:lnSpc>
              <a:spcBef>
                <a:spcPts val="1200"/>
              </a:spcBef>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Urgency is required to:</a:t>
            </a:r>
          </a:p>
          <a:p>
            <a:pPr marL="457200" indent="-457200">
              <a:lnSpc>
                <a:spcPct val="107000"/>
              </a:lnSpc>
              <a:spcBef>
                <a:spcPts val="1200"/>
              </a:spcBef>
              <a:spcAft>
                <a:spcPts val="800"/>
              </a:spcAft>
              <a:buFont typeface="Arial" panose="020B0604020202020204" pitchFamily="34" charset="0"/>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actions to diversify markets </a:t>
            </a:r>
          </a:p>
          <a:p>
            <a:pPr marL="457200" indent="-457200">
              <a:lnSpc>
                <a:spcPct val="107000"/>
              </a:lnSpc>
              <a:spcBef>
                <a:spcPts val="1200"/>
              </a:spcBef>
              <a:spcAft>
                <a:spcPts val="800"/>
              </a:spcAft>
              <a:buFont typeface="Arial" panose="020B0604020202020204" pitchFamily="34" charset="0"/>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ensure a more balanced distribution of international students across programmes of study</a:t>
            </a:r>
          </a:p>
          <a:p>
            <a:pPr marL="457200" indent="-457200">
              <a:lnSpc>
                <a:spcPct val="107000"/>
              </a:lnSpc>
              <a:spcBef>
                <a:spcPts val="1200"/>
              </a:spcBef>
              <a:spcAft>
                <a:spcPts val="800"/>
              </a:spcAft>
              <a:buFont typeface="Arial" panose="020B0604020202020204" pitchFamily="34" charset="0"/>
              <a:buChar char="•"/>
            </a:pPr>
            <a:r>
              <a:rPr lang="en-GB" sz="2800" dirty="0">
                <a:latin typeface="Calibri" panose="020F0502020204030204" pitchFamily="34" charset="0"/>
                <a:ea typeface="Calibri" panose="020F0502020204030204" pitchFamily="34" charset="0"/>
                <a:cs typeface="Times New Roman" panose="02020603050405020304" pitchFamily="18" charset="0"/>
              </a:rPr>
              <a:t>Institutional-level analysis is required to establish the levels of reliance on 1 market</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614B909A-306B-51A3-19EA-20AFD41CE9F6}"/>
              </a:ext>
            </a:extLst>
          </p:cNvPr>
          <p:cNvSpPr txBox="1"/>
          <p:nvPr/>
        </p:nvSpPr>
        <p:spPr>
          <a:xfrm>
            <a:off x="740816" y="11659403"/>
            <a:ext cx="13873297" cy="677108"/>
          </a:xfrm>
          <a:prstGeom prst="rect">
            <a:avLst/>
          </a:prstGeom>
          <a:noFill/>
        </p:spPr>
        <p:txBody>
          <a:bodyPr wrap="square">
            <a:spAutoFit/>
          </a:bodyPr>
          <a:lstStyle/>
          <a:p>
            <a:r>
              <a:rPr lang="en-GB" sz="3800" dirty="0">
                <a:solidFill>
                  <a:schemeClr val="bg1"/>
                </a:solidFill>
              </a:rPr>
              <a:t>https://www.educationinsight.uk/gei/index.html</a:t>
            </a:r>
          </a:p>
        </p:txBody>
      </p:sp>
      <p:graphicFrame>
        <p:nvGraphicFramePr>
          <p:cNvPr id="9" name="Chart 8">
            <a:extLst>
              <a:ext uri="{FF2B5EF4-FFF2-40B4-BE49-F238E27FC236}">
                <a16:creationId xmlns:a16="http://schemas.microsoft.com/office/drawing/2014/main" id="{61BCC633-30D7-ABB0-3BE2-D392EA69842E}"/>
              </a:ext>
            </a:extLst>
          </p:cNvPr>
          <p:cNvGraphicFramePr/>
          <p:nvPr/>
        </p:nvGraphicFramePr>
        <p:xfrm>
          <a:off x="8451850" y="2687579"/>
          <a:ext cx="10591800" cy="740574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7BBD06F4-B80A-5DB9-0223-C5455579AD45}"/>
              </a:ext>
            </a:extLst>
          </p:cNvPr>
          <p:cNvSpPr txBox="1"/>
          <p:nvPr/>
        </p:nvSpPr>
        <p:spPr>
          <a:xfrm>
            <a:off x="8299450" y="10505047"/>
            <a:ext cx="10067026"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Source: HESA Standard registration population, various years.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2193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10206990"/>
            <a:ext cx="20104100" cy="2359660"/>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41850" y="11234209"/>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152092" y="837626"/>
            <a:ext cx="18035322" cy="1797287"/>
          </a:xfrm>
          <a:prstGeom prst="rect">
            <a:avLst/>
          </a:prstGeom>
        </p:spPr>
        <p:txBody>
          <a:bodyPr vert="horz" wrap="square" lIns="0" tIns="12065" rIns="0" bIns="0" rtlCol="0">
            <a:spAutoFit/>
          </a:bodyPr>
          <a:lstStyle/>
          <a:p>
            <a:pPr marL="12700">
              <a:lnSpc>
                <a:spcPct val="100000"/>
              </a:lnSpc>
              <a:spcBef>
                <a:spcPts val="95"/>
              </a:spcBef>
            </a:pPr>
            <a:r>
              <a:rPr lang="en-GB" sz="5800" spc="15" dirty="0"/>
              <a:t>Geographical diversity of international students and the importance of recruitment pipelines/pathways</a:t>
            </a:r>
            <a:endParaRPr sz="5800" spc="-5" dirty="0"/>
          </a:p>
        </p:txBody>
      </p:sp>
      <p:sp>
        <p:nvSpPr>
          <p:cNvPr id="9" name="Content Placeholder 8">
            <a:extLst>
              <a:ext uri="{FF2B5EF4-FFF2-40B4-BE49-F238E27FC236}">
                <a16:creationId xmlns:a16="http://schemas.microsoft.com/office/drawing/2014/main" id="{91B5CA1C-D5B7-4F6F-8B85-F88442C73D13}"/>
              </a:ext>
            </a:extLst>
          </p:cNvPr>
          <p:cNvSpPr>
            <a:spLocks noGrp="1"/>
          </p:cNvSpPr>
          <p:nvPr>
            <p:ph sz="half" idx="3"/>
          </p:nvPr>
        </p:nvSpPr>
        <p:spPr>
          <a:xfrm>
            <a:off x="10949622" y="2885831"/>
            <a:ext cx="8745284" cy="553998"/>
          </a:xfrm>
        </p:spPr>
        <p:txBody>
          <a:bodyPr/>
          <a:lstStyle/>
          <a:p>
            <a:r>
              <a:rPr lang="en-GB" sz="3600" dirty="0"/>
              <a:t>International postgraduate research students</a:t>
            </a:r>
          </a:p>
        </p:txBody>
      </p:sp>
      <p:sp>
        <p:nvSpPr>
          <p:cNvPr id="8" name="TextBox 7">
            <a:extLst>
              <a:ext uri="{FF2B5EF4-FFF2-40B4-BE49-F238E27FC236}">
                <a16:creationId xmlns:a16="http://schemas.microsoft.com/office/drawing/2014/main" id="{66F6F429-0D02-4480-B19B-08016CDD9634}"/>
              </a:ext>
            </a:extLst>
          </p:cNvPr>
          <p:cNvSpPr txBox="1"/>
          <p:nvPr/>
        </p:nvSpPr>
        <p:spPr>
          <a:xfrm>
            <a:off x="1152092" y="11002993"/>
            <a:ext cx="12420600" cy="861774"/>
          </a:xfrm>
          <a:prstGeom prst="rect">
            <a:avLst/>
          </a:prstGeom>
          <a:noFill/>
        </p:spPr>
        <p:txBody>
          <a:bodyPr wrap="square" rtlCol="0">
            <a:spAutoFit/>
          </a:bodyPr>
          <a:lstStyle/>
          <a:p>
            <a:r>
              <a:rPr lang="en-GB" sz="5000" dirty="0">
                <a:solidFill>
                  <a:schemeClr val="bg1"/>
                </a:solidFill>
              </a:rPr>
              <a:t>https://www.educationinsight.uk/gei/</a:t>
            </a:r>
          </a:p>
        </p:txBody>
      </p:sp>
      <p:sp>
        <p:nvSpPr>
          <p:cNvPr id="11" name="Content Placeholder 6">
            <a:extLst>
              <a:ext uri="{FF2B5EF4-FFF2-40B4-BE49-F238E27FC236}">
                <a16:creationId xmlns:a16="http://schemas.microsoft.com/office/drawing/2014/main" id="{DEE8F4D2-DF65-46E5-AFEE-C251BA68DBAF}"/>
              </a:ext>
            </a:extLst>
          </p:cNvPr>
          <p:cNvSpPr>
            <a:spLocks noGrp="1"/>
          </p:cNvSpPr>
          <p:nvPr>
            <p:ph sz="half" idx="2"/>
          </p:nvPr>
        </p:nvSpPr>
        <p:spPr>
          <a:xfrm>
            <a:off x="1147127" y="2834254"/>
            <a:ext cx="8941935" cy="553998"/>
          </a:xfrm>
        </p:spPr>
        <p:txBody>
          <a:bodyPr/>
          <a:lstStyle/>
          <a:p>
            <a:r>
              <a:rPr lang="en-GB" sz="3600" dirty="0"/>
              <a:t>International postgraduate taught students</a:t>
            </a:r>
          </a:p>
        </p:txBody>
      </p:sp>
      <p:pic>
        <p:nvPicPr>
          <p:cNvPr id="12" name="Picture 2">
            <a:extLst>
              <a:ext uri="{FF2B5EF4-FFF2-40B4-BE49-F238E27FC236}">
                <a16:creationId xmlns:a16="http://schemas.microsoft.com/office/drawing/2014/main" id="{2825647C-C408-433A-A099-A372C6E6BB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5742"/>
          <a:stretch>
            <a:fillRect/>
          </a:stretch>
        </p:blipFill>
        <p:spPr bwMode="auto">
          <a:xfrm>
            <a:off x="987622" y="3725513"/>
            <a:ext cx="8941935" cy="648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66DBEAB5-C404-4DBB-8F39-367905CF05E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856"/>
          <a:stretch/>
        </p:blipFill>
        <p:spPr bwMode="auto">
          <a:xfrm>
            <a:off x="10949622" y="3844925"/>
            <a:ext cx="8360708" cy="636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5690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63F403B-0D9F-40EF-ACEF-CF144509769C}"/>
              </a:ext>
            </a:extLst>
          </p:cNvPr>
          <p:cNvSpPr txBox="1"/>
          <p:nvPr/>
        </p:nvSpPr>
        <p:spPr>
          <a:xfrm>
            <a:off x="755650" y="2274975"/>
            <a:ext cx="6738908" cy="8571577"/>
          </a:xfrm>
          <a:prstGeom prst="rect">
            <a:avLst/>
          </a:prstGeom>
          <a:noFill/>
        </p:spPr>
        <p:txBody>
          <a:bodyPr wrap="square" rtlCol="0">
            <a:spAutoFit/>
          </a:bodyPr>
          <a:lstStyle/>
          <a:p>
            <a:pPr marL="857250" indent="-857250">
              <a:spcBef>
                <a:spcPts val="1800"/>
              </a:spcBef>
              <a:buFont typeface="Arial" panose="020B0604020202020204" pitchFamily="34" charset="0"/>
              <a:buChar char="•"/>
            </a:pPr>
            <a:r>
              <a:rPr lang="en-GB" sz="2800" dirty="0"/>
              <a:t>The number of HEIs recruiting more than half of their students from one country has increased over the past three years from 42% to 50%</a:t>
            </a:r>
          </a:p>
          <a:p>
            <a:pPr marL="857250" indent="-857250">
              <a:spcBef>
                <a:spcPts val="1800"/>
              </a:spcBef>
              <a:buFont typeface="Arial" panose="020B0604020202020204" pitchFamily="34" charset="0"/>
              <a:buChar char="•"/>
            </a:pPr>
            <a:r>
              <a:rPr lang="en-GB" sz="2800" dirty="0"/>
              <a:t>Those recruiting from 2 countries have doubled from 16% to 32%</a:t>
            </a:r>
          </a:p>
          <a:p>
            <a:pPr marL="857250" indent="-857250">
              <a:spcBef>
                <a:spcPts val="1800"/>
              </a:spcBef>
              <a:buFont typeface="Arial" panose="020B0604020202020204" pitchFamily="34" charset="0"/>
              <a:buChar char="•"/>
            </a:pPr>
            <a:r>
              <a:rPr lang="en-GB" sz="2800" dirty="0"/>
              <a:t>Those recruiting from over two countries have dropped significantly</a:t>
            </a:r>
          </a:p>
          <a:p>
            <a:pPr marL="857250" indent="-857250">
              <a:spcBef>
                <a:spcPts val="1800"/>
              </a:spcBef>
              <a:buFont typeface="Arial" panose="020B0604020202020204" pitchFamily="34" charset="0"/>
              <a:buChar char="•"/>
            </a:pPr>
            <a:r>
              <a:rPr lang="en-GB" sz="2800" dirty="0"/>
              <a:t>The reliance on China is being replaced with dependence on India</a:t>
            </a:r>
          </a:p>
          <a:p>
            <a:pPr marL="1771650" lvl="2" indent="-857250">
              <a:spcBef>
                <a:spcPts val="1800"/>
              </a:spcBef>
              <a:buFont typeface="Courier New" panose="02070309020205020404" pitchFamily="49" charset="0"/>
              <a:buChar char="o"/>
            </a:pPr>
            <a:r>
              <a:rPr lang="en-GB" sz="2800" dirty="0"/>
              <a:t>China dropped from being the top market for 55% of the HEIs in 2017/18 to 35% in 2020/21 This may be attributed to reductions in PGT entrants from China</a:t>
            </a:r>
          </a:p>
          <a:p>
            <a:pPr marL="1771650" lvl="2" indent="-857250">
              <a:spcBef>
                <a:spcPts val="1800"/>
              </a:spcBef>
              <a:buFont typeface="Courier New" panose="02070309020205020404" pitchFamily="49" charset="0"/>
              <a:buChar char="o"/>
            </a:pPr>
            <a:r>
              <a:rPr lang="en-GB" sz="2800" dirty="0"/>
              <a:t>India increased from 15% in 2017/18 to 46% in 2020/21</a:t>
            </a:r>
          </a:p>
        </p:txBody>
      </p:sp>
      <p:sp>
        <p:nvSpPr>
          <p:cNvPr id="5" name="object 2">
            <a:extLst>
              <a:ext uri="{FF2B5EF4-FFF2-40B4-BE49-F238E27FC236}">
                <a16:creationId xmlns:a16="http://schemas.microsoft.com/office/drawing/2014/main" id="{DECD24BB-A933-0AED-DFE4-0491DB99BCE1}"/>
              </a:ext>
            </a:extLst>
          </p:cNvPr>
          <p:cNvSpPr/>
          <p:nvPr/>
        </p:nvSpPr>
        <p:spPr>
          <a:xfrm>
            <a:off x="10890250" y="2625725"/>
            <a:ext cx="8271509" cy="152916"/>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7" name="object 3">
            <a:extLst>
              <a:ext uri="{FF2B5EF4-FFF2-40B4-BE49-F238E27FC236}">
                <a16:creationId xmlns:a16="http://schemas.microsoft.com/office/drawing/2014/main" id="{C65D25D2-2EE5-D4AE-B639-C76E0DBEA8CB}"/>
              </a:ext>
            </a:extLst>
          </p:cNvPr>
          <p:cNvSpPr/>
          <p:nvPr/>
        </p:nvSpPr>
        <p:spPr>
          <a:xfrm>
            <a:off x="0" y="11049160"/>
            <a:ext cx="20104100" cy="1516122"/>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8" name="TextBox 7">
            <a:extLst>
              <a:ext uri="{FF2B5EF4-FFF2-40B4-BE49-F238E27FC236}">
                <a16:creationId xmlns:a16="http://schemas.microsoft.com/office/drawing/2014/main" id="{28FB78BE-1DCF-6AA0-EFC2-286E968F5B2C}"/>
              </a:ext>
            </a:extLst>
          </p:cNvPr>
          <p:cNvSpPr txBox="1"/>
          <p:nvPr/>
        </p:nvSpPr>
        <p:spPr>
          <a:xfrm>
            <a:off x="1212850" y="11277439"/>
            <a:ext cx="12567487" cy="861774"/>
          </a:xfrm>
          <a:prstGeom prst="rect">
            <a:avLst/>
          </a:prstGeom>
          <a:noFill/>
        </p:spPr>
        <p:txBody>
          <a:bodyPr wrap="square" rtlCol="0">
            <a:spAutoFit/>
          </a:bodyPr>
          <a:lstStyle/>
          <a:p>
            <a:r>
              <a:rPr lang="en-GB" sz="5000" dirty="0">
                <a:solidFill>
                  <a:schemeClr val="bg1"/>
                </a:solidFill>
              </a:rPr>
              <a:t>https://www.educationinsight.uk/gei/</a:t>
            </a:r>
          </a:p>
        </p:txBody>
      </p:sp>
      <p:sp>
        <p:nvSpPr>
          <p:cNvPr id="9" name="object 4">
            <a:extLst>
              <a:ext uri="{FF2B5EF4-FFF2-40B4-BE49-F238E27FC236}">
                <a16:creationId xmlns:a16="http://schemas.microsoft.com/office/drawing/2014/main" id="{A95B8492-8D13-6809-9FEF-CFB7F7B43873}"/>
              </a:ext>
            </a:extLst>
          </p:cNvPr>
          <p:cNvSpPr/>
          <p:nvPr/>
        </p:nvSpPr>
        <p:spPr>
          <a:xfrm>
            <a:off x="15919450" y="11383153"/>
            <a:ext cx="3520034" cy="650346"/>
          </a:xfrm>
          <a:prstGeom prst="rect">
            <a:avLst/>
          </a:prstGeom>
          <a:blipFill>
            <a:blip r:embed="rId2" cstate="print"/>
            <a:stretch>
              <a:fillRect/>
            </a:stretch>
          </a:blipFill>
        </p:spPr>
        <p:txBody>
          <a:bodyPr wrap="square" lIns="0" tIns="0" rIns="0" bIns="0" rtlCol="0"/>
          <a:lstStyle/>
          <a:p>
            <a:endParaRPr/>
          </a:p>
        </p:txBody>
      </p:sp>
      <p:sp>
        <p:nvSpPr>
          <p:cNvPr id="11" name="object 5">
            <a:extLst>
              <a:ext uri="{FF2B5EF4-FFF2-40B4-BE49-F238E27FC236}">
                <a16:creationId xmlns:a16="http://schemas.microsoft.com/office/drawing/2014/main" id="{7737750F-ACF1-FED0-55E4-E6D20E011DF9}"/>
              </a:ext>
            </a:extLst>
          </p:cNvPr>
          <p:cNvSpPr txBox="1">
            <a:spLocks/>
          </p:cNvSpPr>
          <p:nvPr/>
        </p:nvSpPr>
        <p:spPr>
          <a:xfrm>
            <a:off x="1142162" y="584317"/>
            <a:ext cx="16529888" cy="1489510"/>
          </a:xfrm>
          <a:prstGeom prst="rect">
            <a:avLst/>
          </a:prstGeom>
        </p:spPr>
        <p:txBody>
          <a:bodyPr vert="horz" wrap="square" lIns="0" tIns="12065" rIns="0" bIns="0" rtlCol="0">
            <a:spAutoFit/>
          </a:bodyPr>
          <a:lstStyle>
            <a:lvl1pPr>
              <a:defRPr>
                <a:latin typeface="+mj-lt"/>
                <a:ea typeface="+mj-ea"/>
                <a:cs typeface="+mj-cs"/>
              </a:defRPr>
            </a:lvl1pPr>
          </a:lstStyle>
          <a:p>
            <a:pPr>
              <a:spcBef>
                <a:spcPts val="1800"/>
              </a:spcBef>
            </a:pPr>
            <a:r>
              <a:rPr lang="en-GB" sz="4800" dirty="0"/>
              <a:t>Market diversification at the postgraduate taught level: growing reliance on a small number of countries</a:t>
            </a:r>
          </a:p>
        </p:txBody>
      </p:sp>
      <p:graphicFrame>
        <p:nvGraphicFramePr>
          <p:cNvPr id="13" name="Chart 12">
            <a:extLst>
              <a:ext uri="{FF2B5EF4-FFF2-40B4-BE49-F238E27FC236}">
                <a16:creationId xmlns:a16="http://schemas.microsoft.com/office/drawing/2014/main" id="{7A2F6CEA-D628-1570-736F-B555D619C94E}"/>
              </a:ext>
            </a:extLst>
          </p:cNvPr>
          <p:cNvGraphicFramePr>
            <a:graphicFrameLocks/>
          </p:cNvGraphicFramePr>
          <p:nvPr/>
        </p:nvGraphicFramePr>
        <p:xfrm>
          <a:off x="7494558" y="2778641"/>
          <a:ext cx="12158692" cy="7844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507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833212" y="3100038"/>
            <a:ext cx="8271509" cy="152916"/>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0205622"/>
            <a:ext cx="20104100" cy="2359660"/>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41850" y="11234209"/>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34388" y="1101725"/>
            <a:ext cx="8271509" cy="1243289"/>
          </a:xfrm>
          <a:prstGeom prst="rect">
            <a:avLst/>
          </a:prstGeom>
        </p:spPr>
        <p:txBody>
          <a:bodyPr vert="horz" wrap="square" lIns="0" tIns="12065" rIns="0" bIns="0" rtlCol="0">
            <a:spAutoFit/>
          </a:bodyPr>
          <a:lstStyle/>
          <a:p>
            <a:pPr marL="12700">
              <a:lnSpc>
                <a:spcPct val="100000"/>
              </a:lnSpc>
              <a:spcBef>
                <a:spcPts val="95"/>
              </a:spcBef>
            </a:pPr>
            <a:r>
              <a:rPr lang="en-GB" sz="8000" spc="15" dirty="0"/>
              <a:t>Purpose</a:t>
            </a:r>
            <a:endParaRPr sz="8000" spc="-5" dirty="0"/>
          </a:p>
        </p:txBody>
      </p:sp>
      <p:sp>
        <p:nvSpPr>
          <p:cNvPr id="6" name="object 6"/>
          <p:cNvSpPr txBox="1"/>
          <p:nvPr/>
        </p:nvSpPr>
        <p:spPr>
          <a:xfrm>
            <a:off x="656400" y="3283728"/>
            <a:ext cx="8702647" cy="6722353"/>
          </a:xfrm>
          <a:prstGeom prst="rect">
            <a:avLst/>
          </a:prstGeom>
        </p:spPr>
        <p:txBody>
          <a:bodyPr vert="horz" wrap="square" lIns="0" tIns="12700" rIns="0" bIns="0" rtlCol="0">
            <a:spAutoFit/>
          </a:bodyPr>
          <a:lstStyle/>
          <a:p>
            <a:pPr marL="698500" marR="5080" indent="-685800">
              <a:spcBef>
                <a:spcPts val="1200"/>
              </a:spcBef>
              <a:buFont typeface="Arial" panose="020B0604020202020204" pitchFamily="34" charset="0"/>
              <a:buChar char="•"/>
            </a:pPr>
            <a:r>
              <a:rPr lang="en-GB" sz="3200" dirty="0">
                <a:effectLst/>
                <a:latin typeface="MuseoSans-500"/>
                <a:ea typeface="Calibri" panose="020F0502020204030204" pitchFamily="34" charset="0"/>
                <a:cs typeface="Times New Roman" panose="02020603050405020304" pitchFamily="18" charset="0"/>
              </a:rPr>
              <a:t>The Education Insight Global Engagement Index (GEI) aims to support the development of institutional internationalisation strategies, and invite a conversation about global engagement</a:t>
            </a:r>
          </a:p>
          <a:p>
            <a:pPr marL="698500" marR="5080" indent="-685800">
              <a:spcBef>
                <a:spcPts val="1200"/>
              </a:spcBef>
              <a:buFont typeface="Arial" panose="020B0604020202020204" pitchFamily="34" charset="0"/>
              <a:buChar char="•"/>
            </a:pPr>
            <a:r>
              <a:rPr lang="en-GB" sz="3200" dirty="0">
                <a:effectLst/>
                <a:latin typeface="MuseoSans-500"/>
                <a:ea typeface="Calibri" panose="020F0502020204030204" pitchFamily="34" charset="0"/>
                <a:cs typeface="Times New Roman" panose="02020603050405020304" pitchFamily="18" charset="0"/>
              </a:rPr>
              <a:t>The index captures the state of education institutions’ engagement across 32 measures (HESA, OfS, Scival)</a:t>
            </a:r>
          </a:p>
          <a:p>
            <a:pPr marL="698500" marR="5080" indent="-685800">
              <a:spcBef>
                <a:spcPts val="1200"/>
              </a:spcBef>
              <a:buFont typeface="Arial" panose="020B0604020202020204" pitchFamily="34" charset="0"/>
              <a:buChar char="•"/>
            </a:pPr>
            <a:r>
              <a:rPr lang="en-GB" sz="3200" dirty="0">
                <a:latin typeface="MuseoSans-500"/>
                <a:cs typeface="MuseoSans-500"/>
              </a:rPr>
              <a:t>It covers areas which are excluded by most league tables: universities’ global footprint (students, campuses and operations in another country); outbound mobility; geographical diversity; internationalisation of the curriculum; graduate outcomes.</a:t>
            </a:r>
          </a:p>
        </p:txBody>
      </p:sp>
      <p:sp>
        <p:nvSpPr>
          <p:cNvPr id="7" name="TextBox 6">
            <a:extLst>
              <a:ext uri="{FF2B5EF4-FFF2-40B4-BE49-F238E27FC236}">
                <a16:creationId xmlns:a16="http://schemas.microsoft.com/office/drawing/2014/main" id="{76AA337E-27D1-462F-B8EA-EA416E3C11BC}"/>
              </a:ext>
            </a:extLst>
          </p:cNvPr>
          <p:cNvSpPr txBox="1"/>
          <p:nvPr/>
        </p:nvSpPr>
        <p:spPr>
          <a:xfrm>
            <a:off x="1142162" y="11049160"/>
            <a:ext cx="12567487" cy="861774"/>
          </a:xfrm>
          <a:prstGeom prst="rect">
            <a:avLst/>
          </a:prstGeom>
          <a:noFill/>
        </p:spPr>
        <p:txBody>
          <a:bodyPr wrap="square" rtlCol="0">
            <a:spAutoFit/>
          </a:bodyPr>
          <a:lstStyle/>
          <a:p>
            <a:r>
              <a:rPr lang="en-GB" sz="5000" dirty="0">
                <a:solidFill>
                  <a:schemeClr val="bg1"/>
                </a:solidFill>
              </a:rPr>
              <a:t>https://www.educationinsight.uk/gei/</a:t>
            </a:r>
          </a:p>
        </p:txBody>
      </p:sp>
      <p:pic>
        <p:nvPicPr>
          <p:cNvPr id="8" name="Picture 7">
            <a:extLst>
              <a:ext uri="{FF2B5EF4-FFF2-40B4-BE49-F238E27FC236}">
                <a16:creationId xmlns:a16="http://schemas.microsoft.com/office/drawing/2014/main" id="{9B6B71A0-93FE-437E-8BC5-15EA42AD1F2A}"/>
              </a:ext>
            </a:extLst>
          </p:cNvPr>
          <p:cNvPicPr>
            <a:picLocks noChangeAspect="1"/>
          </p:cNvPicPr>
          <p:nvPr/>
        </p:nvPicPr>
        <p:blipFill>
          <a:blip r:embed="rId3"/>
          <a:stretch>
            <a:fillRect/>
          </a:stretch>
        </p:blipFill>
        <p:spPr>
          <a:xfrm>
            <a:off x="9348772" y="3311236"/>
            <a:ext cx="10755328" cy="621365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63F403B-0D9F-40EF-ACEF-CF144509769C}"/>
              </a:ext>
            </a:extLst>
          </p:cNvPr>
          <p:cNvSpPr txBox="1"/>
          <p:nvPr/>
        </p:nvSpPr>
        <p:spPr>
          <a:xfrm>
            <a:off x="755650" y="3173684"/>
            <a:ext cx="6738908" cy="7478970"/>
          </a:xfrm>
          <a:prstGeom prst="rect">
            <a:avLst/>
          </a:prstGeom>
          <a:noFill/>
        </p:spPr>
        <p:txBody>
          <a:bodyPr wrap="square" rtlCol="0">
            <a:spAutoFit/>
          </a:bodyPr>
          <a:lstStyle/>
          <a:p>
            <a:pPr marL="857250" indent="-857250">
              <a:spcBef>
                <a:spcPts val="1800"/>
              </a:spcBef>
              <a:buFont typeface="Arial" panose="020B0604020202020204" pitchFamily="34" charset="0"/>
              <a:buChar char="•"/>
            </a:pPr>
            <a:r>
              <a:rPr lang="en-GB" sz="2800" dirty="0"/>
              <a:t>The number of HEIs recruiting more than half of their students from one country has increased over the past three years from 24% to 33%</a:t>
            </a:r>
          </a:p>
          <a:p>
            <a:pPr marL="857250" indent="-857250">
              <a:spcBef>
                <a:spcPts val="1800"/>
              </a:spcBef>
              <a:buFont typeface="Arial" panose="020B0604020202020204" pitchFamily="34" charset="0"/>
              <a:buChar char="•"/>
            </a:pPr>
            <a:r>
              <a:rPr lang="en-GB" sz="2800" dirty="0"/>
              <a:t>Those recruiting from 2 countries increased from 20% to 34%</a:t>
            </a:r>
          </a:p>
          <a:p>
            <a:pPr marL="857250" indent="-857250">
              <a:spcBef>
                <a:spcPts val="1800"/>
              </a:spcBef>
              <a:buFont typeface="Arial" panose="020B0604020202020204" pitchFamily="34" charset="0"/>
              <a:buChar char="•"/>
            </a:pPr>
            <a:r>
              <a:rPr lang="en-GB" sz="2800" dirty="0"/>
              <a:t>Those recruiting from more than countries have dropped significantly</a:t>
            </a:r>
          </a:p>
          <a:p>
            <a:pPr marL="857250" indent="-857250">
              <a:spcBef>
                <a:spcPts val="1800"/>
              </a:spcBef>
              <a:buFont typeface="Arial" panose="020B0604020202020204" pitchFamily="34" charset="0"/>
              <a:buChar char="•"/>
            </a:pPr>
            <a:r>
              <a:rPr lang="en-GB" sz="2800" dirty="0"/>
              <a:t>The proportion of HEIs with China as a top market increased from 34% in 2017/18 to 51% in 2020/21</a:t>
            </a:r>
          </a:p>
          <a:p>
            <a:pPr marL="857250" indent="-857250">
              <a:spcBef>
                <a:spcPts val="1800"/>
              </a:spcBef>
              <a:buFont typeface="Arial" panose="020B0604020202020204" pitchFamily="34" charset="0"/>
              <a:buChar char="•"/>
            </a:pPr>
            <a:r>
              <a:rPr lang="en-GB" sz="2800" dirty="0"/>
              <a:t>While the number of Nigerian doctoral entrants increased, the proportion of HEIs with Nigeria as a top source country dropped from 28% to 22%</a:t>
            </a:r>
          </a:p>
        </p:txBody>
      </p:sp>
      <p:sp>
        <p:nvSpPr>
          <p:cNvPr id="5" name="object 2">
            <a:extLst>
              <a:ext uri="{FF2B5EF4-FFF2-40B4-BE49-F238E27FC236}">
                <a16:creationId xmlns:a16="http://schemas.microsoft.com/office/drawing/2014/main" id="{DECD24BB-A933-0AED-DFE4-0491DB99BCE1}"/>
              </a:ext>
            </a:extLst>
          </p:cNvPr>
          <p:cNvSpPr/>
          <p:nvPr/>
        </p:nvSpPr>
        <p:spPr>
          <a:xfrm>
            <a:off x="10890250" y="2625725"/>
            <a:ext cx="8271509" cy="152916"/>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7" name="object 3">
            <a:extLst>
              <a:ext uri="{FF2B5EF4-FFF2-40B4-BE49-F238E27FC236}">
                <a16:creationId xmlns:a16="http://schemas.microsoft.com/office/drawing/2014/main" id="{C65D25D2-2EE5-D4AE-B639-C76E0DBEA8CB}"/>
              </a:ext>
            </a:extLst>
          </p:cNvPr>
          <p:cNvSpPr/>
          <p:nvPr/>
        </p:nvSpPr>
        <p:spPr>
          <a:xfrm>
            <a:off x="0" y="11049160"/>
            <a:ext cx="20104100" cy="1516122"/>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8" name="TextBox 7">
            <a:extLst>
              <a:ext uri="{FF2B5EF4-FFF2-40B4-BE49-F238E27FC236}">
                <a16:creationId xmlns:a16="http://schemas.microsoft.com/office/drawing/2014/main" id="{28FB78BE-1DCF-6AA0-EFC2-286E968F5B2C}"/>
              </a:ext>
            </a:extLst>
          </p:cNvPr>
          <p:cNvSpPr txBox="1"/>
          <p:nvPr/>
        </p:nvSpPr>
        <p:spPr>
          <a:xfrm>
            <a:off x="1212850" y="11277439"/>
            <a:ext cx="12567487" cy="861774"/>
          </a:xfrm>
          <a:prstGeom prst="rect">
            <a:avLst/>
          </a:prstGeom>
          <a:noFill/>
        </p:spPr>
        <p:txBody>
          <a:bodyPr wrap="square" rtlCol="0">
            <a:spAutoFit/>
          </a:bodyPr>
          <a:lstStyle/>
          <a:p>
            <a:r>
              <a:rPr lang="en-GB" sz="5000" dirty="0">
                <a:solidFill>
                  <a:schemeClr val="bg1"/>
                </a:solidFill>
              </a:rPr>
              <a:t>https://www.educationinsight.uk/gei/</a:t>
            </a:r>
          </a:p>
        </p:txBody>
      </p:sp>
      <p:sp>
        <p:nvSpPr>
          <p:cNvPr id="9" name="object 4">
            <a:extLst>
              <a:ext uri="{FF2B5EF4-FFF2-40B4-BE49-F238E27FC236}">
                <a16:creationId xmlns:a16="http://schemas.microsoft.com/office/drawing/2014/main" id="{A95B8492-8D13-6809-9FEF-CFB7F7B43873}"/>
              </a:ext>
            </a:extLst>
          </p:cNvPr>
          <p:cNvSpPr/>
          <p:nvPr/>
        </p:nvSpPr>
        <p:spPr>
          <a:xfrm>
            <a:off x="15919450" y="11383153"/>
            <a:ext cx="3520034" cy="650346"/>
          </a:xfrm>
          <a:prstGeom prst="rect">
            <a:avLst/>
          </a:prstGeom>
          <a:blipFill>
            <a:blip r:embed="rId2" cstate="print"/>
            <a:stretch>
              <a:fillRect/>
            </a:stretch>
          </a:blipFill>
        </p:spPr>
        <p:txBody>
          <a:bodyPr wrap="square" lIns="0" tIns="0" rIns="0" bIns="0" rtlCol="0"/>
          <a:lstStyle/>
          <a:p>
            <a:endParaRPr/>
          </a:p>
        </p:txBody>
      </p:sp>
      <p:sp>
        <p:nvSpPr>
          <p:cNvPr id="11" name="object 5">
            <a:extLst>
              <a:ext uri="{FF2B5EF4-FFF2-40B4-BE49-F238E27FC236}">
                <a16:creationId xmlns:a16="http://schemas.microsoft.com/office/drawing/2014/main" id="{7737750F-ACF1-FED0-55E4-E6D20E011DF9}"/>
              </a:ext>
            </a:extLst>
          </p:cNvPr>
          <p:cNvSpPr txBox="1">
            <a:spLocks/>
          </p:cNvSpPr>
          <p:nvPr/>
        </p:nvSpPr>
        <p:spPr>
          <a:xfrm>
            <a:off x="1142162" y="584317"/>
            <a:ext cx="16529888" cy="1181734"/>
          </a:xfrm>
          <a:prstGeom prst="rect">
            <a:avLst/>
          </a:prstGeom>
        </p:spPr>
        <p:txBody>
          <a:bodyPr vert="horz" wrap="square" lIns="0" tIns="12065" rIns="0" bIns="0" rtlCol="0">
            <a:spAutoFit/>
          </a:bodyPr>
          <a:lstStyle>
            <a:lvl1pPr>
              <a:defRPr>
                <a:latin typeface="+mj-lt"/>
                <a:ea typeface="+mj-ea"/>
                <a:cs typeface="+mj-cs"/>
              </a:defRPr>
            </a:lvl1pPr>
          </a:lstStyle>
          <a:p>
            <a:pPr>
              <a:spcBef>
                <a:spcPts val="1800"/>
              </a:spcBef>
            </a:pPr>
            <a:r>
              <a:rPr lang="en-GB" sz="3800" dirty="0"/>
              <a:t>However, studying the market diversification at the PGR level over time shows a worrying growth in reliance on a small number of countries</a:t>
            </a:r>
          </a:p>
        </p:txBody>
      </p:sp>
      <p:graphicFrame>
        <p:nvGraphicFramePr>
          <p:cNvPr id="12" name="Chart 11">
            <a:extLst>
              <a:ext uri="{FF2B5EF4-FFF2-40B4-BE49-F238E27FC236}">
                <a16:creationId xmlns:a16="http://schemas.microsoft.com/office/drawing/2014/main" id="{9727656D-41F5-372C-64CC-8782252BC12D}"/>
              </a:ext>
            </a:extLst>
          </p:cNvPr>
          <p:cNvGraphicFramePr>
            <a:graphicFrameLocks/>
          </p:cNvGraphicFramePr>
          <p:nvPr/>
        </p:nvGraphicFramePr>
        <p:xfrm>
          <a:off x="7473831" y="3173683"/>
          <a:ext cx="12103219" cy="74494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164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E4003A"/>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E3F4D6-F211-7240-9A60-0DFD352721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250" y="1203543"/>
            <a:ext cx="7336160" cy="1358900"/>
          </a:xfrm>
          <a:prstGeom prst="rect">
            <a:avLst/>
          </a:prstGeom>
        </p:spPr>
      </p:pic>
      <p:sp>
        <p:nvSpPr>
          <p:cNvPr id="10" name="object 4">
            <a:extLst>
              <a:ext uri="{FF2B5EF4-FFF2-40B4-BE49-F238E27FC236}">
                <a16:creationId xmlns:a16="http://schemas.microsoft.com/office/drawing/2014/main" id="{C6113C6F-394E-554A-9102-050CD6249DB8}"/>
              </a:ext>
            </a:extLst>
          </p:cNvPr>
          <p:cNvSpPr/>
          <p:nvPr/>
        </p:nvSpPr>
        <p:spPr>
          <a:xfrm>
            <a:off x="838302" y="11922125"/>
            <a:ext cx="18427496" cy="45719"/>
          </a:xfrm>
          <a:custGeom>
            <a:avLst/>
            <a:gdLst/>
            <a:ahLst/>
            <a:cxnLst/>
            <a:rect l="l" t="t" r="r" b="b"/>
            <a:pathLst>
              <a:path w="9053830">
                <a:moveTo>
                  <a:pt x="0" y="0"/>
                </a:moveTo>
                <a:lnTo>
                  <a:pt x="9053825" y="0"/>
                </a:lnTo>
              </a:path>
            </a:pathLst>
          </a:custGeom>
          <a:ln w="55844">
            <a:solidFill>
              <a:srgbClr val="FFFFFF"/>
            </a:solidFill>
          </a:ln>
        </p:spPr>
        <p:txBody>
          <a:bodyPr wrap="square" lIns="0" tIns="0" rIns="0" bIns="0" rtlCol="0"/>
          <a:lstStyle/>
          <a:p>
            <a:endParaRPr/>
          </a:p>
        </p:txBody>
      </p:sp>
      <p:sp>
        <p:nvSpPr>
          <p:cNvPr id="2" name="TextBox 1">
            <a:extLst>
              <a:ext uri="{FF2B5EF4-FFF2-40B4-BE49-F238E27FC236}">
                <a16:creationId xmlns:a16="http://schemas.microsoft.com/office/drawing/2014/main" id="{918F77D4-7F79-4987-A0DE-AD9993967A92}"/>
              </a:ext>
            </a:extLst>
          </p:cNvPr>
          <p:cNvSpPr txBox="1"/>
          <p:nvPr/>
        </p:nvSpPr>
        <p:spPr>
          <a:xfrm>
            <a:off x="1365250" y="4378325"/>
            <a:ext cx="17373600" cy="4278094"/>
          </a:xfrm>
          <a:prstGeom prst="rect">
            <a:avLst/>
          </a:prstGeom>
          <a:noFill/>
        </p:spPr>
        <p:txBody>
          <a:bodyPr wrap="square" rtlCol="0">
            <a:spAutoFit/>
          </a:bodyPr>
          <a:lstStyle/>
          <a:p>
            <a:endParaRPr lang="en-GB" sz="6800" dirty="0">
              <a:solidFill>
                <a:schemeClr val="bg1"/>
              </a:solidFill>
              <a:hlinkClick r:id="rId3">
                <a:extLst>
                  <a:ext uri="{A12FA001-AC4F-418D-AE19-62706E023703}">
                    <ahyp:hlinkClr xmlns:ahyp="http://schemas.microsoft.com/office/drawing/2018/hyperlinkcolor" val="tx"/>
                  </a:ext>
                </a:extLst>
              </a:hlinkClick>
            </a:endParaRPr>
          </a:p>
          <a:p>
            <a:r>
              <a:rPr lang="en-GB" sz="6800" dirty="0">
                <a:solidFill>
                  <a:schemeClr val="bg1"/>
                </a:solidFill>
              </a:rPr>
              <a:t>GEI enables HEIs to assess their IHE endeavours and benchmarks their performance against peers</a:t>
            </a:r>
          </a:p>
        </p:txBody>
      </p:sp>
    </p:spTree>
    <p:extLst>
      <p:ext uri="{BB962C8B-B14F-4D97-AF65-F5344CB8AC3E}">
        <p14:creationId xmlns:p14="http://schemas.microsoft.com/office/powerpoint/2010/main" val="300202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079629" y="2109406"/>
            <a:ext cx="13024471" cy="240784"/>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1234209"/>
            <a:ext cx="20104100" cy="1331072"/>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5" name="object 5"/>
          <p:cNvSpPr txBox="1">
            <a:spLocks noGrp="1"/>
          </p:cNvSpPr>
          <p:nvPr>
            <p:ph type="title"/>
          </p:nvPr>
        </p:nvSpPr>
        <p:spPr>
          <a:xfrm>
            <a:off x="838388" y="506134"/>
            <a:ext cx="18052862" cy="812402"/>
          </a:xfrm>
          <a:prstGeom prst="rect">
            <a:avLst/>
          </a:prstGeom>
        </p:spPr>
        <p:txBody>
          <a:bodyPr vert="horz" wrap="square" lIns="0" tIns="12065" rIns="0" bIns="0" rtlCol="0">
            <a:spAutoFit/>
          </a:bodyPr>
          <a:lstStyle/>
          <a:p>
            <a:pPr marL="12700">
              <a:lnSpc>
                <a:spcPct val="100000"/>
              </a:lnSpc>
              <a:spcBef>
                <a:spcPts val="95"/>
              </a:spcBef>
            </a:pPr>
            <a:r>
              <a:rPr lang="en-GB" sz="5200" dirty="0">
                <a:effectLst/>
                <a:latin typeface="Calibri" panose="020F0502020204030204" pitchFamily="34" charset="0"/>
                <a:ea typeface="Calibri" panose="020F0502020204030204" pitchFamily="34" charset="0"/>
                <a:cs typeface="Times New Roman" panose="02020603050405020304" pitchFamily="18" charset="0"/>
              </a:rPr>
              <a:t>There are significant variations at the institutional level</a:t>
            </a:r>
            <a:endParaRPr sz="5200" b="0" spc="-5" dirty="0"/>
          </a:p>
        </p:txBody>
      </p:sp>
      <p:sp>
        <p:nvSpPr>
          <p:cNvPr id="8" name="Rectangle 7">
            <a:extLst>
              <a:ext uri="{FF2B5EF4-FFF2-40B4-BE49-F238E27FC236}">
                <a16:creationId xmlns:a16="http://schemas.microsoft.com/office/drawing/2014/main" id="{AF823720-5DE1-47D2-BB8A-317738316298}"/>
              </a:ext>
            </a:extLst>
          </p:cNvPr>
          <p:cNvSpPr/>
          <p:nvPr/>
        </p:nvSpPr>
        <p:spPr>
          <a:xfrm>
            <a:off x="1670050" y="4062206"/>
            <a:ext cx="8610600" cy="4770537"/>
          </a:xfrm>
          <a:prstGeom prst="rect">
            <a:avLst/>
          </a:prstGeom>
        </p:spPr>
        <p:txBody>
          <a:bodyPr wrap="square">
            <a:spAutoFit/>
          </a:bodyPr>
          <a:lstStyle/>
          <a:p>
            <a:pPr marL="571500" indent="-571500">
              <a:buFont typeface="Arial" panose="020B0604020202020204" pitchFamily="34" charset="0"/>
              <a:buChar char="•"/>
            </a:pPr>
            <a:r>
              <a:rPr lang="en-GB" sz="3800" dirty="0">
                <a:latin typeface="Museo Sans 700"/>
              </a:rPr>
              <a:t>HEIs with high proportions of EU and Chinese students tend to perform well across most student success measures</a:t>
            </a:r>
          </a:p>
          <a:p>
            <a:pPr marL="571500" indent="-571500">
              <a:buFont typeface="Arial" panose="020B0604020202020204" pitchFamily="34" charset="0"/>
              <a:buChar char="•"/>
            </a:pPr>
            <a:r>
              <a:rPr lang="en-GB" sz="3800" dirty="0">
                <a:latin typeface="Museo Sans 700"/>
              </a:rPr>
              <a:t>Those for HEIs with growth rates in international students over the past few years appear to have been affected negatively</a:t>
            </a:r>
          </a:p>
          <a:p>
            <a:endParaRPr lang="en-GB" sz="3800" dirty="0">
              <a:latin typeface="Museo Sans 700"/>
            </a:endParaRPr>
          </a:p>
        </p:txBody>
      </p:sp>
      <p:sp>
        <p:nvSpPr>
          <p:cNvPr id="12" name="TextBox 11">
            <a:extLst>
              <a:ext uri="{FF2B5EF4-FFF2-40B4-BE49-F238E27FC236}">
                <a16:creationId xmlns:a16="http://schemas.microsoft.com/office/drawing/2014/main" id="{C5220E35-E205-B127-9F12-EDC5347EFD37}"/>
              </a:ext>
            </a:extLst>
          </p:cNvPr>
          <p:cNvSpPr txBox="1"/>
          <p:nvPr/>
        </p:nvSpPr>
        <p:spPr>
          <a:xfrm>
            <a:off x="677001" y="11513017"/>
            <a:ext cx="13873297" cy="677108"/>
          </a:xfrm>
          <a:prstGeom prst="rect">
            <a:avLst/>
          </a:prstGeom>
          <a:noFill/>
        </p:spPr>
        <p:txBody>
          <a:bodyPr wrap="square">
            <a:spAutoFit/>
          </a:bodyPr>
          <a:lstStyle/>
          <a:p>
            <a:r>
              <a:rPr lang="en-GB" sz="3800" dirty="0">
                <a:solidFill>
                  <a:schemeClr val="bg1"/>
                </a:solidFill>
              </a:rPr>
              <a:t>https://www.educationinsight.uk/gei/index.html</a:t>
            </a:r>
          </a:p>
        </p:txBody>
      </p:sp>
      <p:sp>
        <p:nvSpPr>
          <p:cNvPr id="6" name="object 4">
            <a:extLst>
              <a:ext uri="{FF2B5EF4-FFF2-40B4-BE49-F238E27FC236}">
                <a16:creationId xmlns:a16="http://schemas.microsoft.com/office/drawing/2014/main" id="{153A4BE7-709E-FC97-A937-73994CD36A2C}"/>
              </a:ext>
            </a:extLst>
          </p:cNvPr>
          <p:cNvSpPr/>
          <p:nvPr/>
        </p:nvSpPr>
        <p:spPr>
          <a:xfrm>
            <a:off x="15907065" y="11844802"/>
            <a:ext cx="3520034" cy="650346"/>
          </a:xfrm>
          <a:prstGeom prst="rect">
            <a:avLst/>
          </a:prstGeom>
          <a:blipFill>
            <a:blip r:embed="rId2" cstate="print"/>
            <a:stretch>
              <a:fillRect/>
            </a:stretch>
          </a:blipFill>
        </p:spPr>
        <p:txBody>
          <a:bodyPr wrap="square" lIns="0" tIns="0" rIns="0" bIns="0" rtlCol="0"/>
          <a:lstStyle/>
          <a:p>
            <a:endParaRPr/>
          </a:p>
        </p:txBody>
      </p:sp>
      <p:sp>
        <p:nvSpPr>
          <p:cNvPr id="11" name="TextBox 10">
            <a:extLst>
              <a:ext uri="{FF2B5EF4-FFF2-40B4-BE49-F238E27FC236}">
                <a16:creationId xmlns:a16="http://schemas.microsoft.com/office/drawing/2014/main" id="{48E0D679-DE79-D2ED-0DE6-80B414D9F438}"/>
              </a:ext>
            </a:extLst>
          </p:cNvPr>
          <p:cNvSpPr txBox="1"/>
          <p:nvPr/>
        </p:nvSpPr>
        <p:spPr>
          <a:xfrm>
            <a:off x="11957050" y="9981519"/>
            <a:ext cx="7163800" cy="1367234"/>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Source: </a:t>
            </a:r>
            <a:r>
              <a:rPr lang="en-GB" dirty="0">
                <a:latin typeface="Calibri" panose="020F0502020204030204" pitchFamily="34" charset="0"/>
                <a:ea typeface="Calibri" panose="020F0502020204030204" pitchFamily="34" charset="0"/>
                <a:cs typeface="Times New Roman" panose="02020603050405020304" pitchFamily="18" charset="0"/>
              </a:rPr>
              <a:t>Time series student success indicators </a:t>
            </a:r>
            <a:r>
              <a:rPr lang="en-GB" dirty="0">
                <a:latin typeface="Calibri" panose="020F0502020204030204" pitchFamily="34" charset="0"/>
                <a:ea typeface="Calibri" panose="020F0502020204030204" pitchFamily="34" charset="0"/>
                <a:cs typeface="Times New Roman" panose="02020603050405020304" pitchFamily="18" charset="0"/>
                <a:hlinkClick r:id="rId3"/>
              </a:rPr>
              <a:t>https://www.educationinsight.uk/gei-p/ss_2020-21.html</a:t>
            </a: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Calculations based on analysis of HESA Student Record different years. See methodology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23D8FCD8-FB92-28B9-938E-D0E57F399DCC}"/>
              </a:ext>
            </a:extLst>
          </p:cNvPr>
          <p:cNvPicPr>
            <a:picLocks noChangeAspect="1"/>
          </p:cNvPicPr>
          <p:nvPr/>
        </p:nvPicPr>
        <p:blipFill>
          <a:blip r:embed="rId4"/>
          <a:stretch>
            <a:fillRect/>
          </a:stretch>
        </p:blipFill>
        <p:spPr>
          <a:xfrm>
            <a:off x="11957050" y="3086941"/>
            <a:ext cx="7163800" cy="6344535"/>
          </a:xfrm>
          <a:prstGeom prst="rect">
            <a:avLst/>
          </a:prstGeom>
        </p:spPr>
      </p:pic>
    </p:spTree>
    <p:extLst>
      <p:ext uri="{BB962C8B-B14F-4D97-AF65-F5344CB8AC3E}">
        <p14:creationId xmlns:p14="http://schemas.microsoft.com/office/powerpoint/2010/main" val="3535176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7">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04100" cy="125666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bject 5">
            <a:extLst>
              <a:ext uri="{FF2B5EF4-FFF2-40B4-BE49-F238E27FC236}">
                <a16:creationId xmlns:a16="http://schemas.microsoft.com/office/drawing/2014/main" id="{DE8814C9-3414-4D18-8648-0166CBD24FEE}"/>
              </a:ext>
            </a:extLst>
          </p:cNvPr>
          <p:cNvSpPr txBox="1">
            <a:spLocks/>
          </p:cNvSpPr>
          <p:nvPr/>
        </p:nvSpPr>
        <p:spPr>
          <a:xfrm>
            <a:off x="1060738" y="863376"/>
            <a:ext cx="5654278" cy="3150040"/>
          </a:xfrm>
          <a:prstGeom prst="rect">
            <a:avLst/>
          </a:prstGeom>
        </p:spPr>
        <p:txBody>
          <a:bodyPr vert="horz" lIns="91440" tIns="45720" rIns="91440" bIns="45720" rtlCol="0" anchor="b">
            <a:normAutofit/>
          </a:bodyPr>
          <a:lstStyle>
            <a:lvl1pPr>
              <a:defRPr>
                <a:latin typeface="+mj-lt"/>
                <a:ea typeface="+mj-ea"/>
                <a:cs typeface="+mj-cs"/>
              </a:defRPr>
            </a:lvl1pPr>
          </a:lstStyle>
          <a:p>
            <a:pPr marL="12700">
              <a:lnSpc>
                <a:spcPct val="90000"/>
              </a:lnSpc>
              <a:spcBef>
                <a:spcPct val="0"/>
              </a:spcBef>
              <a:spcAft>
                <a:spcPts val="600"/>
              </a:spcAft>
            </a:pPr>
            <a:r>
              <a:rPr lang="en-US" sz="7300" kern="1200" spc="15" dirty="0">
                <a:solidFill>
                  <a:schemeClr val="tx1"/>
                </a:solidFill>
                <a:latin typeface="+mj-lt"/>
                <a:ea typeface="+mj-ea"/>
                <a:cs typeface="+mj-cs"/>
              </a:rPr>
              <a:t>Areas of strengths</a:t>
            </a:r>
            <a:endParaRPr lang="en-US" sz="7300" kern="1200" spc="-5" dirty="0">
              <a:solidFill>
                <a:schemeClr val="tx1"/>
              </a:solidFill>
              <a:latin typeface="+mj-lt"/>
              <a:ea typeface="+mj-ea"/>
              <a:cs typeface="+mj-cs"/>
            </a:endParaRPr>
          </a:p>
        </p:txBody>
      </p:sp>
      <p:sp>
        <p:nvSpPr>
          <p:cNvPr id="2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0738" y="4716169"/>
            <a:ext cx="5367516" cy="33511"/>
          </a:xfrm>
          <a:custGeom>
            <a:avLst/>
            <a:gdLst>
              <a:gd name="connsiteX0" fmla="*/ 0 w 5367516"/>
              <a:gd name="connsiteY0" fmla="*/ 0 h 33511"/>
              <a:gd name="connsiteX1" fmla="*/ 563589 w 5367516"/>
              <a:gd name="connsiteY1" fmla="*/ 0 h 33511"/>
              <a:gd name="connsiteX2" fmla="*/ 1288204 w 5367516"/>
              <a:gd name="connsiteY2" fmla="*/ 0 h 33511"/>
              <a:gd name="connsiteX3" fmla="*/ 1905468 w 5367516"/>
              <a:gd name="connsiteY3" fmla="*/ 0 h 33511"/>
              <a:gd name="connsiteX4" fmla="*/ 2469057 w 5367516"/>
              <a:gd name="connsiteY4" fmla="*/ 0 h 33511"/>
              <a:gd name="connsiteX5" fmla="*/ 3193672 w 5367516"/>
              <a:gd name="connsiteY5" fmla="*/ 0 h 33511"/>
              <a:gd name="connsiteX6" fmla="*/ 3864612 w 5367516"/>
              <a:gd name="connsiteY6" fmla="*/ 0 h 33511"/>
              <a:gd name="connsiteX7" fmla="*/ 4535551 w 5367516"/>
              <a:gd name="connsiteY7" fmla="*/ 0 h 33511"/>
              <a:gd name="connsiteX8" fmla="*/ 5367516 w 5367516"/>
              <a:gd name="connsiteY8" fmla="*/ 0 h 33511"/>
              <a:gd name="connsiteX9" fmla="*/ 5367516 w 5367516"/>
              <a:gd name="connsiteY9" fmla="*/ 33511 h 33511"/>
              <a:gd name="connsiteX10" fmla="*/ 4803927 w 5367516"/>
              <a:gd name="connsiteY10" fmla="*/ 33511 h 33511"/>
              <a:gd name="connsiteX11" fmla="*/ 4294013 w 5367516"/>
              <a:gd name="connsiteY11" fmla="*/ 33511 h 33511"/>
              <a:gd name="connsiteX12" fmla="*/ 3569398 w 5367516"/>
              <a:gd name="connsiteY12" fmla="*/ 33511 h 33511"/>
              <a:gd name="connsiteX13" fmla="*/ 3005809 w 5367516"/>
              <a:gd name="connsiteY13" fmla="*/ 33511 h 33511"/>
              <a:gd name="connsiteX14" fmla="*/ 2281194 w 5367516"/>
              <a:gd name="connsiteY14" fmla="*/ 33511 h 33511"/>
              <a:gd name="connsiteX15" fmla="*/ 1502904 w 5367516"/>
              <a:gd name="connsiteY15" fmla="*/ 33511 h 33511"/>
              <a:gd name="connsiteX16" fmla="*/ 885640 w 5367516"/>
              <a:gd name="connsiteY16" fmla="*/ 33511 h 33511"/>
              <a:gd name="connsiteX17" fmla="*/ 0 w 5367516"/>
              <a:gd name="connsiteY17" fmla="*/ 33511 h 33511"/>
              <a:gd name="connsiteX18" fmla="*/ 0 w 5367516"/>
              <a:gd name="connsiteY18" fmla="*/ 0 h 33511"/>
              <a:gd name="connsiteX0" fmla="*/ 0 w 5367516"/>
              <a:gd name="connsiteY0" fmla="*/ 0 h 33511"/>
              <a:gd name="connsiteX1" fmla="*/ 617264 w 5367516"/>
              <a:gd name="connsiteY1" fmla="*/ 0 h 33511"/>
              <a:gd name="connsiteX2" fmla="*/ 1127178 w 5367516"/>
              <a:gd name="connsiteY2" fmla="*/ 0 h 33511"/>
              <a:gd name="connsiteX3" fmla="*/ 1905468 w 5367516"/>
              <a:gd name="connsiteY3" fmla="*/ 0 h 33511"/>
              <a:gd name="connsiteX4" fmla="*/ 2522733 w 5367516"/>
              <a:gd name="connsiteY4" fmla="*/ 0 h 33511"/>
              <a:gd name="connsiteX5" fmla="*/ 3139997 w 5367516"/>
              <a:gd name="connsiteY5" fmla="*/ 0 h 33511"/>
              <a:gd name="connsiteX6" fmla="*/ 3918287 w 5367516"/>
              <a:gd name="connsiteY6" fmla="*/ 0 h 33511"/>
              <a:gd name="connsiteX7" fmla="*/ 4481876 w 5367516"/>
              <a:gd name="connsiteY7" fmla="*/ 0 h 33511"/>
              <a:gd name="connsiteX8" fmla="*/ 5367516 w 5367516"/>
              <a:gd name="connsiteY8" fmla="*/ 0 h 33511"/>
              <a:gd name="connsiteX9" fmla="*/ 5367516 w 5367516"/>
              <a:gd name="connsiteY9" fmla="*/ 33511 h 33511"/>
              <a:gd name="connsiteX10" fmla="*/ 4803927 w 5367516"/>
              <a:gd name="connsiteY10" fmla="*/ 33511 h 33511"/>
              <a:gd name="connsiteX11" fmla="*/ 4132987 w 5367516"/>
              <a:gd name="connsiteY11" fmla="*/ 33511 h 33511"/>
              <a:gd name="connsiteX12" fmla="*/ 3515723 w 5367516"/>
              <a:gd name="connsiteY12" fmla="*/ 33511 h 33511"/>
              <a:gd name="connsiteX13" fmla="*/ 2737433 w 5367516"/>
              <a:gd name="connsiteY13" fmla="*/ 33511 h 33511"/>
              <a:gd name="connsiteX14" fmla="*/ 1959143 w 5367516"/>
              <a:gd name="connsiteY14" fmla="*/ 33511 h 33511"/>
              <a:gd name="connsiteX15" fmla="*/ 1395554 w 5367516"/>
              <a:gd name="connsiteY15" fmla="*/ 33511 h 33511"/>
              <a:gd name="connsiteX16" fmla="*/ 724615 w 5367516"/>
              <a:gd name="connsiteY16" fmla="*/ 33511 h 33511"/>
              <a:gd name="connsiteX17" fmla="*/ 0 w 5367516"/>
              <a:gd name="connsiteY17" fmla="*/ 33511 h 33511"/>
              <a:gd name="connsiteX18" fmla="*/ 0 w 5367516"/>
              <a:gd name="connsiteY18" fmla="*/ 0 h 33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67516" h="33511" fill="none" extrusionOk="0">
                <a:moveTo>
                  <a:pt x="0" y="0"/>
                </a:moveTo>
                <a:cubicBezTo>
                  <a:pt x="261586" y="20016"/>
                  <a:pt x="335658" y="21137"/>
                  <a:pt x="563589" y="0"/>
                </a:cubicBezTo>
                <a:cubicBezTo>
                  <a:pt x="775608" y="-48953"/>
                  <a:pt x="912966" y="-30884"/>
                  <a:pt x="1288204" y="0"/>
                </a:cubicBezTo>
                <a:cubicBezTo>
                  <a:pt x="1640025" y="45076"/>
                  <a:pt x="1734048" y="38631"/>
                  <a:pt x="1905468" y="0"/>
                </a:cubicBezTo>
                <a:cubicBezTo>
                  <a:pt x="2057291" y="8569"/>
                  <a:pt x="2202889" y="-46794"/>
                  <a:pt x="2469057" y="0"/>
                </a:cubicBezTo>
                <a:cubicBezTo>
                  <a:pt x="2740316" y="31736"/>
                  <a:pt x="2930728" y="-6243"/>
                  <a:pt x="3193672" y="0"/>
                </a:cubicBezTo>
                <a:cubicBezTo>
                  <a:pt x="3469134" y="-19261"/>
                  <a:pt x="3688757" y="-667"/>
                  <a:pt x="3864612" y="0"/>
                </a:cubicBezTo>
                <a:cubicBezTo>
                  <a:pt x="3994615" y="55336"/>
                  <a:pt x="4311180" y="-37174"/>
                  <a:pt x="4535551" y="0"/>
                </a:cubicBezTo>
                <a:cubicBezTo>
                  <a:pt x="4799010" y="-11263"/>
                  <a:pt x="5036029" y="-25980"/>
                  <a:pt x="5367516" y="0"/>
                </a:cubicBezTo>
                <a:cubicBezTo>
                  <a:pt x="5367982" y="14109"/>
                  <a:pt x="5366732" y="24144"/>
                  <a:pt x="5367516" y="33511"/>
                </a:cubicBezTo>
                <a:cubicBezTo>
                  <a:pt x="5194357" y="44974"/>
                  <a:pt x="5059886" y="78315"/>
                  <a:pt x="4803927" y="33511"/>
                </a:cubicBezTo>
                <a:cubicBezTo>
                  <a:pt x="4559755" y="5133"/>
                  <a:pt x="4544612" y="44493"/>
                  <a:pt x="4294013" y="33511"/>
                </a:cubicBezTo>
                <a:cubicBezTo>
                  <a:pt x="4077625" y="37729"/>
                  <a:pt x="3804700" y="-11549"/>
                  <a:pt x="3569398" y="33511"/>
                </a:cubicBezTo>
                <a:cubicBezTo>
                  <a:pt x="3353081" y="63783"/>
                  <a:pt x="3143408" y="52049"/>
                  <a:pt x="3005809" y="33511"/>
                </a:cubicBezTo>
                <a:cubicBezTo>
                  <a:pt x="2892354" y="39179"/>
                  <a:pt x="2462574" y="100583"/>
                  <a:pt x="2281194" y="33511"/>
                </a:cubicBezTo>
                <a:cubicBezTo>
                  <a:pt x="2148014" y="35133"/>
                  <a:pt x="1678439" y="-18543"/>
                  <a:pt x="1502904" y="33511"/>
                </a:cubicBezTo>
                <a:cubicBezTo>
                  <a:pt x="1280208" y="79102"/>
                  <a:pt x="1026799" y="9663"/>
                  <a:pt x="885640" y="33511"/>
                </a:cubicBezTo>
                <a:cubicBezTo>
                  <a:pt x="760308" y="46845"/>
                  <a:pt x="216392" y="-11322"/>
                  <a:pt x="0" y="33511"/>
                </a:cubicBezTo>
                <a:cubicBezTo>
                  <a:pt x="-2199" y="20066"/>
                  <a:pt x="-373" y="9397"/>
                  <a:pt x="0" y="0"/>
                </a:cubicBezTo>
                <a:close/>
              </a:path>
              <a:path w="5367516" h="33511" stroke="0" extrusionOk="0">
                <a:moveTo>
                  <a:pt x="0" y="0"/>
                </a:moveTo>
                <a:cubicBezTo>
                  <a:pt x="122417" y="-9051"/>
                  <a:pt x="392292" y="-14406"/>
                  <a:pt x="617264" y="0"/>
                </a:cubicBezTo>
                <a:cubicBezTo>
                  <a:pt x="870082" y="-14730"/>
                  <a:pt x="885903" y="-10771"/>
                  <a:pt x="1127178" y="0"/>
                </a:cubicBezTo>
                <a:cubicBezTo>
                  <a:pt x="1340557" y="22710"/>
                  <a:pt x="1716844" y="-15181"/>
                  <a:pt x="1905468" y="0"/>
                </a:cubicBezTo>
                <a:cubicBezTo>
                  <a:pt x="2095493" y="-45194"/>
                  <a:pt x="2382225" y="-32622"/>
                  <a:pt x="2522733" y="0"/>
                </a:cubicBezTo>
                <a:cubicBezTo>
                  <a:pt x="2628172" y="22813"/>
                  <a:pt x="2958388" y="-3628"/>
                  <a:pt x="3139997" y="0"/>
                </a:cubicBezTo>
                <a:cubicBezTo>
                  <a:pt x="3350384" y="-33113"/>
                  <a:pt x="3781562" y="-24561"/>
                  <a:pt x="3918287" y="0"/>
                </a:cubicBezTo>
                <a:cubicBezTo>
                  <a:pt x="4095348" y="15166"/>
                  <a:pt x="4286831" y="-37673"/>
                  <a:pt x="4481876" y="0"/>
                </a:cubicBezTo>
                <a:cubicBezTo>
                  <a:pt x="4679174" y="33377"/>
                  <a:pt x="5131655" y="14161"/>
                  <a:pt x="5367516" y="0"/>
                </a:cubicBezTo>
                <a:cubicBezTo>
                  <a:pt x="5367269" y="8454"/>
                  <a:pt x="5366385" y="17359"/>
                  <a:pt x="5367516" y="33511"/>
                </a:cubicBezTo>
                <a:cubicBezTo>
                  <a:pt x="5117457" y="38214"/>
                  <a:pt x="4981846" y="-22329"/>
                  <a:pt x="4803927" y="33511"/>
                </a:cubicBezTo>
                <a:cubicBezTo>
                  <a:pt x="4583706" y="70925"/>
                  <a:pt x="4377221" y="43060"/>
                  <a:pt x="4132987" y="33511"/>
                </a:cubicBezTo>
                <a:cubicBezTo>
                  <a:pt x="3873313" y="53358"/>
                  <a:pt x="3777121" y="33874"/>
                  <a:pt x="3515723" y="33511"/>
                </a:cubicBezTo>
                <a:cubicBezTo>
                  <a:pt x="3248426" y="32441"/>
                  <a:pt x="2959839" y="46608"/>
                  <a:pt x="2737433" y="33511"/>
                </a:cubicBezTo>
                <a:cubicBezTo>
                  <a:pt x="2486948" y="20461"/>
                  <a:pt x="2261049" y="-1428"/>
                  <a:pt x="1959143" y="33511"/>
                </a:cubicBezTo>
                <a:cubicBezTo>
                  <a:pt x="1644457" y="53410"/>
                  <a:pt x="1537675" y="59235"/>
                  <a:pt x="1395554" y="33511"/>
                </a:cubicBezTo>
                <a:cubicBezTo>
                  <a:pt x="1220256" y="25771"/>
                  <a:pt x="873963" y="27218"/>
                  <a:pt x="724615" y="33511"/>
                </a:cubicBezTo>
                <a:cubicBezTo>
                  <a:pt x="550396" y="47465"/>
                  <a:pt x="172421" y="48021"/>
                  <a:pt x="0" y="33511"/>
                </a:cubicBezTo>
                <a:cubicBezTo>
                  <a:pt x="-155" y="25112"/>
                  <a:pt x="1011" y="5864"/>
                  <a:pt x="0" y="0"/>
                </a:cubicBezTo>
                <a:close/>
              </a:path>
              <a:path w="5367516" h="33511" fill="none" stroke="0" extrusionOk="0">
                <a:moveTo>
                  <a:pt x="0" y="0"/>
                </a:moveTo>
                <a:cubicBezTo>
                  <a:pt x="236816" y="-6541"/>
                  <a:pt x="339377" y="16262"/>
                  <a:pt x="563589" y="0"/>
                </a:cubicBezTo>
                <a:cubicBezTo>
                  <a:pt x="779527" y="-6775"/>
                  <a:pt x="909679" y="-27004"/>
                  <a:pt x="1288204" y="0"/>
                </a:cubicBezTo>
                <a:cubicBezTo>
                  <a:pt x="1610587" y="38376"/>
                  <a:pt x="1737884" y="36907"/>
                  <a:pt x="1905468" y="0"/>
                </a:cubicBezTo>
                <a:cubicBezTo>
                  <a:pt x="2042731" y="-29618"/>
                  <a:pt x="2231662" y="-19096"/>
                  <a:pt x="2469057" y="0"/>
                </a:cubicBezTo>
                <a:cubicBezTo>
                  <a:pt x="2739884" y="27494"/>
                  <a:pt x="2949062" y="-6125"/>
                  <a:pt x="3193672" y="0"/>
                </a:cubicBezTo>
                <a:cubicBezTo>
                  <a:pt x="3426050" y="-32619"/>
                  <a:pt x="3693232" y="17114"/>
                  <a:pt x="3864612" y="0"/>
                </a:cubicBezTo>
                <a:cubicBezTo>
                  <a:pt x="4005271" y="-37817"/>
                  <a:pt x="4312898" y="-17362"/>
                  <a:pt x="4535551" y="0"/>
                </a:cubicBezTo>
                <a:cubicBezTo>
                  <a:pt x="4791007" y="41912"/>
                  <a:pt x="5061758" y="35676"/>
                  <a:pt x="5367516" y="0"/>
                </a:cubicBezTo>
                <a:cubicBezTo>
                  <a:pt x="5367509" y="14078"/>
                  <a:pt x="5367172" y="25683"/>
                  <a:pt x="5367516" y="33511"/>
                </a:cubicBezTo>
                <a:cubicBezTo>
                  <a:pt x="5207699" y="48687"/>
                  <a:pt x="5055489" y="82128"/>
                  <a:pt x="4803927" y="33511"/>
                </a:cubicBezTo>
                <a:cubicBezTo>
                  <a:pt x="4556370" y="9193"/>
                  <a:pt x="4548067" y="42083"/>
                  <a:pt x="4294013" y="33511"/>
                </a:cubicBezTo>
                <a:cubicBezTo>
                  <a:pt x="4065262" y="7233"/>
                  <a:pt x="3812266" y="-9174"/>
                  <a:pt x="3569398" y="33511"/>
                </a:cubicBezTo>
                <a:cubicBezTo>
                  <a:pt x="3325567" y="63646"/>
                  <a:pt x="3106198" y="21587"/>
                  <a:pt x="3005809" y="33511"/>
                </a:cubicBezTo>
                <a:cubicBezTo>
                  <a:pt x="2845397" y="26702"/>
                  <a:pt x="2444275" y="57421"/>
                  <a:pt x="2281194" y="33511"/>
                </a:cubicBezTo>
                <a:cubicBezTo>
                  <a:pt x="2117726" y="-45200"/>
                  <a:pt x="1695191" y="15607"/>
                  <a:pt x="1502904" y="33511"/>
                </a:cubicBezTo>
                <a:cubicBezTo>
                  <a:pt x="1300461" y="62211"/>
                  <a:pt x="1031556" y="15762"/>
                  <a:pt x="885640" y="33511"/>
                </a:cubicBezTo>
                <a:cubicBezTo>
                  <a:pt x="747324" y="108377"/>
                  <a:pt x="237447" y="10721"/>
                  <a:pt x="0" y="33511"/>
                </a:cubicBezTo>
                <a:cubicBezTo>
                  <a:pt x="-1740" y="20571"/>
                  <a:pt x="-927" y="8629"/>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5367516"/>
                      <a:gd name="connsiteY0" fmla="*/ 0 h 33511"/>
                      <a:gd name="connsiteX1" fmla="*/ 563589 w 5367516"/>
                      <a:gd name="connsiteY1" fmla="*/ 0 h 33511"/>
                      <a:gd name="connsiteX2" fmla="*/ 1288204 w 5367516"/>
                      <a:gd name="connsiteY2" fmla="*/ 0 h 33511"/>
                      <a:gd name="connsiteX3" fmla="*/ 1905468 w 5367516"/>
                      <a:gd name="connsiteY3" fmla="*/ 0 h 33511"/>
                      <a:gd name="connsiteX4" fmla="*/ 2469057 w 5367516"/>
                      <a:gd name="connsiteY4" fmla="*/ 0 h 33511"/>
                      <a:gd name="connsiteX5" fmla="*/ 3193672 w 5367516"/>
                      <a:gd name="connsiteY5" fmla="*/ 0 h 33511"/>
                      <a:gd name="connsiteX6" fmla="*/ 3864612 w 5367516"/>
                      <a:gd name="connsiteY6" fmla="*/ 0 h 33511"/>
                      <a:gd name="connsiteX7" fmla="*/ 4535551 w 5367516"/>
                      <a:gd name="connsiteY7" fmla="*/ 0 h 33511"/>
                      <a:gd name="connsiteX8" fmla="*/ 5367516 w 5367516"/>
                      <a:gd name="connsiteY8" fmla="*/ 0 h 33511"/>
                      <a:gd name="connsiteX9" fmla="*/ 5367516 w 5367516"/>
                      <a:gd name="connsiteY9" fmla="*/ 33511 h 33511"/>
                      <a:gd name="connsiteX10" fmla="*/ 4803927 w 5367516"/>
                      <a:gd name="connsiteY10" fmla="*/ 33511 h 33511"/>
                      <a:gd name="connsiteX11" fmla="*/ 4294013 w 5367516"/>
                      <a:gd name="connsiteY11" fmla="*/ 33511 h 33511"/>
                      <a:gd name="connsiteX12" fmla="*/ 3569398 w 5367516"/>
                      <a:gd name="connsiteY12" fmla="*/ 33511 h 33511"/>
                      <a:gd name="connsiteX13" fmla="*/ 3005809 w 5367516"/>
                      <a:gd name="connsiteY13" fmla="*/ 33511 h 33511"/>
                      <a:gd name="connsiteX14" fmla="*/ 2281194 w 5367516"/>
                      <a:gd name="connsiteY14" fmla="*/ 33511 h 33511"/>
                      <a:gd name="connsiteX15" fmla="*/ 1502904 w 5367516"/>
                      <a:gd name="connsiteY15" fmla="*/ 33511 h 33511"/>
                      <a:gd name="connsiteX16" fmla="*/ 885640 w 5367516"/>
                      <a:gd name="connsiteY16" fmla="*/ 33511 h 33511"/>
                      <a:gd name="connsiteX17" fmla="*/ 0 w 5367516"/>
                      <a:gd name="connsiteY17" fmla="*/ 33511 h 33511"/>
                      <a:gd name="connsiteX18" fmla="*/ 0 w 5367516"/>
                      <a:gd name="connsiteY18" fmla="*/ 0 h 33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67516" h="33511" fill="none" extrusionOk="0">
                        <a:moveTo>
                          <a:pt x="0" y="0"/>
                        </a:moveTo>
                        <a:cubicBezTo>
                          <a:pt x="253313" y="3635"/>
                          <a:pt x="358545" y="9068"/>
                          <a:pt x="563589" y="0"/>
                        </a:cubicBezTo>
                        <a:cubicBezTo>
                          <a:pt x="768633" y="-9068"/>
                          <a:pt x="955676" y="-28467"/>
                          <a:pt x="1288204" y="0"/>
                        </a:cubicBezTo>
                        <a:cubicBezTo>
                          <a:pt x="1620733" y="28467"/>
                          <a:pt x="1741815" y="15179"/>
                          <a:pt x="1905468" y="0"/>
                        </a:cubicBezTo>
                        <a:cubicBezTo>
                          <a:pt x="2069121" y="-15179"/>
                          <a:pt x="2219321" y="-24992"/>
                          <a:pt x="2469057" y="0"/>
                        </a:cubicBezTo>
                        <a:cubicBezTo>
                          <a:pt x="2718793" y="24992"/>
                          <a:pt x="2932387" y="28192"/>
                          <a:pt x="3193672" y="0"/>
                        </a:cubicBezTo>
                        <a:cubicBezTo>
                          <a:pt x="3454958" y="-28192"/>
                          <a:pt x="3719217" y="-7351"/>
                          <a:pt x="3864612" y="0"/>
                        </a:cubicBezTo>
                        <a:cubicBezTo>
                          <a:pt x="4010007" y="7351"/>
                          <a:pt x="4316071" y="-21771"/>
                          <a:pt x="4535551" y="0"/>
                        </a:cubicBezTo>
                        <a:cubicBezTo>
                          <a:pt x="4755031" y="21771"/>
                          <a:pt x="5007966" y="22742"/>
                          <a:pt x="5367516" y="0"/>
                        </a:cubicBezTo>
                        <a:cubicBezTo>
                          <a:pt x="5368187" y="14188"/>
                          <a:pt x="5366077" y="24788"/>
                          <a:pt x="5367516" y="33511"/>
                        </a:cubicBezTo>
                        <a:cubicBezTo>
                          <a:pt x="5202237" y="40556"/>
                          <a:pt x="5053433" y="60831"/>
                          <a:pt x="4803927" y="33511"/>
                        </a:cubicBezTo>
                        <a:cubicBezTo>
                          <a:pt x="4554421" y="6191"/>
                          <a:pt x="4545949" y="39489"/>
                          <a:pt x="4294013" y="33511"/>
                        </a:cubicBezTo>
                        <a:cubicBezTo>
                          <a:pt x="4042077" y="27533"/>
                          <a:pt x="3809467" y="3994"/>
                          <a:pt x="3569398" y="33511"/>
                        </a:cubicBezTo>
                        <a:cubicBezTo>
                          <a:pt x="3329329" y="63028"/>
                          <a:pt x="3129578" y="37719"/>
                          <a:pt x="3005809" y="33511"/>
                        </a:cubicBezTo>
                        <a:cubicBezTo>
                          <a:pt x="2882040" y="29303"/>
                          <a:pt x="2448132" y="65284"/>
                          <a:pt x="2281194" y="33511"/>
                        </a:cubicBezTo>
                        <a:cubicBezTo>
                          <a:pt x="2114256" y="1738"/>
                          <a:pt x="1701306" y="12037"/>
                          <a:pt x="1502904" y="33511"/>
                        </a:cubicBezTo>
                        <a:cubicBezTo>
                          <a:pt x="1304502" y="54986"/>
                          <a:pt x="1021856" y="8554"/>
                          <a:pt x="885640" y="33511"/>
                        </a:cubicBezTo>
                        <a:cubicBezTo>
                          <a:pt x="749424" y="58468"/>
                          <a:pt x="230905" y="14601"/>
                          <a:pt x="0" y="33511"/>
                        </a:cubicBezTo>
                        <a:cubicBezTo>
                          <a:pt x="-1100" y="19555"/>
                          <a:pt x="-426" y="8602"/>
                          <a:pt x="0" y="0"/>
                        </a:cubicBezTo>
                        <a:close/>
                      </a:path>
                      <a:path w="5367516" h="33511" stroke="0" extrusionOk="0">
                        <a:moveTo>
                          <a:pt x="0" y="0"/>
                        </a:moveTo>
                        <a:cubicBezTo>
                          <a:pt x="127910" y="-2767"/>
                          <a:pt x="364876" y="15258"/>
                          <a:pt x="617264" y="0"/>
                        </a:cubicBezTo>
                        <a:cubicBezTo>
                          <a:pt x="869652" y="-15258"/>
                          <a:pt x="882679" y="-11324"/>
                          <a:pt x="1127178" y="0"/>
                        </a:cubicBezTo>
                        <a:cubicBezTo>
                          <a:pt x="1371677" y="11324"/>
                          <a:pt x="1717883" y="20527"/>
                          <a:pt x="1905468" y="0"/>
                        </a:cubicBezTo>
                        <a:cubicBezTo>
                          <a:pt x="2093053" y="-20527"/>
                          <a:pt x="2377866" y="-19735"/>
                          <a:pt x="2522733" y="0"/>
                        </a:cubicBezTo>
                        <a:cubicBezTo>
                          <a:pt x="2667601" y="19735"/>
                          <a:pt x="2940082" y="24872"/>
                          <a:pt x="3139997" y="0"/>
                        </a:cubicBezTo>
                        <a:cubicBezTo>
                          <a:pt x="3339912" y="-24872"/>
                          <a:pt x="3742878" y="-21559"/>
                          <a:pt x="3918287" y="0"/>
                        </a:cubicBezTo>
                        <a:cubicBezTo>
                          <a:pt x="4093696" y="21559"/>
                          <a:pt x="4281140" y="-16296"/>
                          <a:pt x="4481876" y="0"/>
                        </a:cubicBezTo>
                        <a:cubicBezTo>
                          <a:pt x="4682612" y="16296"/>
                          <a:pt x="5153034" y="37069"/>
                          <a:pt x="5367516" y="0"/>
                        </a:cubicBezTo>
                        <a:cubicBezTo>
                          <a:pt x="5365982" y="7418"/>
                          <a:pt x="5367256" y="17116"/>
                          <a:pt x="5367516" y="33511"/>
                        </a:cubicBezTo>
                        <a:cubicBezTo>
                          <a:pt x="5154217" y="25319"/>
                          <a:pt x="4982525" y="11538"/>
                          <a:pt x="4803927" y="33511"/>
                        </a:cubicBezTo>
                        <a:cubicBezTo>
                          <a:pt x="4625329" y="55484"/>
                          <a:pt x="4379903" y="2482"/>
                          <a:pt x="4132987" y="33511"/>
                        </a:cubicBezTo>
                        <a:cubicBezTo>
                          <a:pt x="3886071" y="64540"/>
                          <a:pt x="3747221" y="31161"/>
                          <a:pt x="3515723" y="33511"/>
                        </a:cubicBezTo>
                        <a:cubicBezTo>
                          <a:pt x="3284225" y="35861"/>
                          <a:pt x="2980273" y="37657"/>
                          <a:pt x="2737433" y="33511"/>
                        </a:cubicBezTo>
                        <a:cubicBezTo>
                          <a:pt x="2494593" y="29366"/>
                          <a:pt x="2258053" y="36526"/>
                          <a:pt x="1959143" y="33511"/>
                        </a:cubicBezTo>
                        <a:cubicBezTo>
                          <a:pt x="1660233" y="30497"/>
                          <a:pt x="1542113" y="48156"/>
                          <a:pt x="1395554" y="33511"/>
                        </a:cubicBezTo>
                        <a:cubicBezTo>
                          <a:pt x="1248995" y="18866"/>
                          <a:pt x="869301" y="14432"/>
                          <a:pt x="724615" y="33511"/>
                        </a:cubicBezTo>
                        <a:cubicBezTo>
                          <a:pt x="579929" y="52590"/>
                          <a:pt x="172581" y="52175"/>
                          <a:pt x="0" y="33511"/>
                        </a:cubicBezTo>
                        <a:cubicBezTo>
                          <a:pt x="-761" y="26272"/>
                          <a:pt x="-101" y="7021"/>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63F403B-0D9F-40EF-ACEF-CF144509769C}"/>
              </a:ext>
            </a:extLst>
          </p:cNvPr>
          <p:cNvSpPr txBox="1"/>
          <p:nvPr/>
        </p:nvSpPr>
        <p:spPr>
          <a:xfrm>
            <a:off x="530317" y="4888027"/>
            <a:ext cx="7007133" cy="7415098"/>
          </a:xfrm>
          <a:prstGeom prst="rect">
            <a:avLst/>
          </a:prstGeom>
        </p:spPr>
        <p:txBody>
          <a:bodyPr vert="horz" lIns="91440" tIns="45720" rIns="91440" bIns="45720" rtlCol="0" anchor="t">
            <a:noAutofit/>
          </a:bodyPr>
          <a:lstStyle/>
          <a:p>
            <a:pPr marL="228600">
              <a:lnSpc>
                <a:spcPct val="90000"/>
              </a:lnSpc>
              <a:spcBef>
                <a:spcPts val="1800"/>
              </a:spcBef>
            </a:pPr>
            <a:r>
              <a:rPr lang="en-US" sz="2800" dirty="0"/>
              <a:t>Strong performance across most student engagement areas</a:t>
            </a:r>
          </a:p>
          <a:p>
            <a:pPr marL="457200" indent="-228600">
              <a:lnSpc>
                <a:spcPct val="90000"/>
              </a:lnSpc>
              <a:spcBef>
                <a:spcPts val="1800"/>
              </a:spcBef>
              <a:buFont typeface="Arial" panose="020B0604020202020204" pitchFamily="34" charset="0"/>
              <a:buChar char="•"/>
            </a:pPr>
            <a:r>
              <a:rPr lang="en-US" sz="2600" dirty="0"/>
              <a:t>Strong engagement with ODA countries:</a:t>
            </a:r>
          </a:p>
          <a:p>
            <a:pPr marL="914400" lvl="1" indent="-228600">
              <a:lnSpc>
                <a:spcPct val="90000"/>
              </a:lnSpc>
              <a:spcBef>
                <a:spcPts val="1800"/>
              </a:spcBef>
              <a:buFont typeface="Arial" panose="020B0604020202020204" pitchFamily="34" charset="0"/>
              <a:buChar char="•"/>
            </a:pPr>
            <a:r>
              <a:rPr lang="en-US" sz="2600" dirty="0"/>
              <a:t>Student recruitment</a:t>
            </a:r>
          </a:p>
          <a:p>
            <a:pPr marL="914400" lvl="1" indent="-228600">
              <a:lnSpc>
                <a:spcPct val="90000"/>
              </a:lnSpc>
              <a:spcBef>
                <a:spcPts val="1800"/>
              </a:spcBef>
              <a:buFont typeface="Arial" panose="020B0604020202020204" pitchFamily="34" charset="0"/>
              <a:buChar char="•"/>
            </a:pPr>
            <a:r>
              <a:rPr lang="en-US" sz="2600" dirty="0"/>
              <a:t>TNE in ODA countries</a:t>
            </a:r>
          </a:p>
          <a:p>
            <a:pPr marL="914400" lvl="1" indent="-228600">
              <a:lnSpc>
                <a:spcPct val="90000"/>
              </a:lnSpc>
              <a:spcBef>
                <a:spcPts val="1800"/>
              </a:spcBef>
              <a:buFont typeface="Arial" panose="020B0604020202020204" pitchFamily="34" charset="0"/>
              <a:buChar char="•"/>
            </a:pPr>
            <a:r>
              <a:rPr lang="en-US" sz="2600" dirty="0"/>
              <a:t>Tuition fee waivers for ODA students</a:t>
            </a:r>
          </a:p>
          <a:p>
            <a:pPr marL="285750" indent="-228600">
              <a:lnSpc>
                <a:spcPct val="90000"/>
              </a:lnSpc>
              <a:spcBef>
                <a:spcPts val="1800"/>
              </a:spcBef>
              <a:buFont typeface="Arial" panose="020B0604020202020204" pitchFamily="34" charset="0"/>
              <a:buChar char="•"/>
            </a:pPr>
            <a:r>
              <a:rPr lang="en-US" sz="2600" dirty="0"/>
              <a:t>Very strong on MFL and study abroad</a:t>
            </a:r>
          </a:p>
          <a:p>
            <a:pPr marL="285750" indent="-228600">
              <a:lnSpc>
                <a:spcPct val="90000"/>
              </a:lnSpc>
              <a:spcBef>
                <a:spcPts val="1800"/>
              </a:spcBef>
              <a:buFont typeface="Arial" panose="020B0604020202020204" pitchFamily="34" charset="0"/>
              <a:buChar char="•"/>
            </a:pPr>
            <a:r>
              <a:rPr lang="en-US" sz="2600" dirty="0"/>
              <a:t>Highly impactful research produced in int’l collaboration</a:t>
            </a:r>
          </a:p>
          <a:p>
            <a:pPr>
              <a:lnSpc>
                <a:spcPct val="90000"/>
              </a:lnSpc>
              <a:spcBef>
                <a:spcPts val="1800"/>
              </a:spcBef>
            </a:pPr>
            <a:r>
              <a:rPr lang="en-US" sz="2800" u="sng" dirty="0"/>
              <a:t>Room for improvement in:</a:t>
            </a:r>
          </a:p>
          <a:p>
            <a:pPr marL="457200" indent="-228600">
              <a:lnSpc>
                <a:spcPct val="90000"/>
              </a:lnSpc>
              <a:spcBef>
                <a:spcPts val="1800"/>
              </a:spcBef>
              <a:buFont typeface="Arial" panose="020B0604020202020204" pitchFamily="34" charset="0"/>
              <a:buChar char="•"/>
            </a:pPr>
            <a:r>
              <a:rPr lang="en-US" sz="2600" dirty="0"/>
              <a:t>Diversity of the student body at masters’ (2/3+ from one country) and PGR level</a:t>
            </a:r>
          </a:p>
          <a:p>
            <a:pPr marL="457200" indent="-228600">
              <a:lnSpc>
                <a:spcPct val="90000"/>
              </a:lnSpc>
              <a:spcBef>
                <a:spcPts val="1800"/>
              </a:spcBef>
              <a:buFont typeface="Arial" panose="020B0604020202020204" pitchFamily="34" charset="0"/>
              <a:buChar char="•"/>
            </a:pPr>
            <a:r>
              <a:rPr lang="en-US" sz="2600" dirty="0"/>
              <a:t>Continuation rate for the 2017/18 cohort</a:t>
            </a:r>
          </a:p>
        </p:txBody>
      </p:sp>
      <p:pic>
        <p:nvPicPr>
          <p:cNvPr id="3" name="Picture 2">
            <a:extLst>
              <a:ext uri="{FF2B5EF4-FFF2-40B4-BE49-F238E27FC236}">
                <a16:creationId xmlns:a16="http://schemas.microsoft.com/office/drawing/2014/main" id="{31E42563-8829-426F-B161-D26F8D41101D}"/>
              </a:ext>
            </a:extLst>
          </p:cNvPr>
          <p:cNvPicPr>
            <a:picLocks noChangeAspect="1"/>
          </p:cNvPicPr>
          <p:nvPr/>
        </p:nvPicPr>
        <p:blipFill>
          <a:blip r:embed="rId2"/>
          <a:stretch>
            <a:fillRect/>
          </a:stretch>
        </p:blipFill>
        <p:spPr>
          <a:xfrm>
            <a:off x="7766233" y="1172887"/>
            <a:ext cx="11200960" cy="10487127"/>
          </a:xfrm>
          <a:prstGeom prst="rect">
            <a:avLst/>
          </a:prstGeom>
        </p:spPr>
      </p:pic>
    </p:spTree>
    <p:extLst>
      <p:ext uri="{BB962C8B-B14F-4D97-AF65-F5344CB8AC3E}">
        <p14:creationId xmlns:p14="http://schemas.microsoft.com/office/powerpoint/2010/main" val="3130830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494121" y="2778125"/>
            <a:ext cx="8610600" cy="474829"/>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0205622"/>
            <a:ext cx="20104100" cy="2359660"/>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41850" y="11234209"/>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755650" y="329840"/>
            <a:ext cx="19583400" cy="1058623"/>
          </a:xfrm>
          <a:prstGeom prst="rect">
            <a:avLst/>
          </a:prstGeom>
        </p:spPr>
        <p:txBody>
          <a:bodyPr vert="horz" wrap="square" lIns="0" tIns="12065" rIns="0" bIns="0" rtlCol="0">
            <a:spAutoFit/>
          </a:bodyPr>
          <a:lstStyle/>
          <a:p>
            <a:pPr marL="12700">
              <a:lnSpc>
                <a:spcPct val="100000"/>
              </a:lnSpc>
              <a:spcBef>
                <a:spcPts val="95"/>
              </a:spcBef>
            </a:pPr>
            <a:r>
              <a:rPr lang="en-GB" sz="6800" spc="15" dirty="0"/>
              <a:t>Benchmarking institutional  performance</a:t>
            </a:r>
            <a:endParaRPr sz="6800" spc="-5" dirty="0"/>
          </a:p>
        </p:txBody>
      </p:sp>
      <p:sp>
        <p:nvSpPr>
          <p:cNvPr id="6" name="TextBox 5">
            <a:extLst>
              <a:ext uri="{FF2B5EF4-FFF2-40B4-BE49-F238E27FC236}">
                <a16:creationId xmlns:a16="http://schemas.microsoft.com/office/drawing/2014/main" id="{E30484AF-6B2B-44F3-9002-46DF8F32B775}"/>
              </a:ext>
            </a:extLst>
          </p:cNvPr>
          <p:cNvSpPr txBox="1"/>
          <p:nvPr/>
        </p:nvSpPr>
        <p:spPr>
          <a:xfrm>
            <a:off x="1152092" y="11002993"/>
            <a:ext cx="12420600" cy="861774"/>
          </a:xfrm>
          <a:prstGeom prst="rect">
            <a:avLst/>
          </a:prstGeom>
          <a:noFill/>
        </p:spPr>
        <p:txBody>
          <a:bodyPr wrap="square" rtlCol="0">
            <a:spAutoFit/>
          </a:bodyPr>
          <a:lstStyle/>
          <a:p>
            <a:r>
              <a:rPr lang="en-GB" sz="5000" dirty="0">
                <a:solidFill>
                  <a:schemeClr val="bg1"/>
                </a:solidFill>
              </a:rPr>
              <a:t>https://www.educationinsight.uk/gei/</a:t>
            </a:r>
          </a:p>
        </p:txBody>
      </p:sp>
      <p:sp>
        <p:nvSpPr>
          <p:cNvPr id="8" name="Text Placeholder 7">
            <a:extLst>
              <a:ext uri="{FF2B5EF4-FFF2-40B4-BE49-F238E27FC236}">
                <a16:creationId xmlns:a16="http://schemas.microsoft.com/office/drawing/2014/main" id="{927C50BB-CA81-4D17-99DD-CC0BBA85A1D0}"/>
              </a:ext>
            </a:extLst>
          </p:cNvPr>
          <p:cNvSpPr>
            <a:spLocks noGrp="1"/>
          </p:cNvSpPr>
          <p:nvPr>
            <p:ph type="body" idx="1"/>
          </p:nvPr>
        </p:nvSpPr>
        <p:spPr>
          <a:xfrm>
            <a:off x="11042650" y="2912742"/>
            <a:ext cx="8610600" cy="7755969"/>
          </a:xfrm>
        </p:spPr>
        <p:txBody>
          <a:bodyPr/>
          <a:lstStyle/>
          <a:p>
            <a:r>
              <a:rPr lang="en-GB" sz="2800" dirty="0"/>
              <a:t>Areas of excellence against the competitor group:</a:t>
            </a:r>
          </a:p>
          <a:p>
            <a:pPr marL="285750" indent="-285750">
              <a:buFont typeface="Arial" panose="020B0604020202020204" pitchFamily="34" charset="0"/>
              <a:buChar char="•"/>
            </a:pPr>
            <a:r>
              <a:rPr lang="en-GB" sz="2800" dirty="0"/>
              <a:t>Most peer-group HEIs perform competitively on study abroad</a:t>
            </a:r>
          </a:p>
          <a:p>
            <a:pPr marL="285750" indent="-285750">
              <a:buFont typeface="Arial" panose="020B0604020202020204" pitchFamily="34" charset="0"/>
              <a:buChar char="•"/>
            </a:pPr>
            <a:r>
              <a:rPr lang="en-GB" sz="2800" dirty="0"/>
              <a:t>The comparator group performs below the sector average in PGT diversification (reliance on China)</a:t>
            </a:r>
          </a:p>
          <a:p>
            <a:pPr marL="285750" indent="-285750">
              <a:buFont typeface="Arial" panose="020B0604020202020204" pitchFamily="34" charset="0"/>
              <a:buChar char="•"/>
            </a:pPr>
            <a:r>
              <a:rPr lang="en-GB" sz="2800" dirty="0"/>
              <a:t>Areas of </a:t>
            </a:r>
            <a:r>
              <a:rPr lang="en-GB" sz="2800"/>
              <a:t>excelence:</a:t>
            </a:r>
            <a:endParaRPr lang="en-GB" sz="2800" dirty="0"/>
          </a:p>
          <a:p>
            <a:pPr marL="1200150" lvl="2" indent="-285750">
              <a:buFont typeface="Courier New" panose="02070309020205020404" pitchFamily="49" charset="0"/>
              <a:buChar char="o"/>
            </a:pPr>
            <a:r>
              <a:rPr lang="en-GB" sz="2800" dirty="0"/>
              <a:t>Relative size of the international student body (%)</a:t>
            </a:r>
          </a:p>
          <a:p>
            <a:pPr marL="1200150" lvl="2" indent="-285750">
              <a:buFont typeface="Courier New" panose="02070309020205020404" pitchFamily="49" charset="0"/>
              <a:buChar char="o"/>
            </a:pPr>
            <a:r>
              <a:rPr lang="en-GB" sz="2800" dirty="0"/>
              <a:t>Student satisfaction</a:t>
            </a:r>
          </a:p>
          <a:p>
            <a:pPr marL="1200150" lvl="2" indent="-285750">
              <a:buFont typeface="Courier New" panose="02070309020205020404" pitchFamily="49" charset="0"/>
              <a:buChar char="o"/>
            </a:pPr>
            <a:r>
              <a:rPr lang="en-GB" sz="2800" dirty="0"/>
              <a:t>PG TNE in ODA countries</a:t>
            </a:r>
          </a:p>
          <a:p>
            <a:pPr marL="1200150" lvl="2" indent="-285750">
              <a:buFont typeface="Courier New" panose="02070309020205020404" pitchFamily="49" charset="0"/>
              <a:buChar char="o"/>
            </a:pPr>
            <a:r>
              <a:rPr lang="en-GB" sz="2800" dirty="0"/>
              <a:t>Fee waivers for ODA students</a:t>
            </a:r>
          </a:p>
          <a:p>
            <a:pPr marL="1200150" lvl="2" indent="-285750">
              <a:buFont typeface="Courier New" panose="02070309020205020404" pitchFamily="49" charset="0"/>
              <a:buChar char="o"/>
            </a:pPr>
            <a:r>
              <a:rPr lang="en-GB" sz="2800" dirty="0"/>
              <a:t>Global talent attraction (% of non-UK senior researchers)</a:t>
            </a:r>
          </a:p>
          <a:p>
            <a:pPr marL="457200" indent="-457200">
              <a:buFont typeface="Arial" panose="020B0604020202020204" pitchFamily="34" charset="0"/>
              <a:buChar char="•"/>
            </a:pPr>
            <a:r>
              <a:rPr lang="en-GB" sz="2800" dirty="0"/>
              <a:t>Room for improvement in:</a:t>
            </a:r>
          </a:p>
          <a:p>
            <a:pPr marL="1371600" lvl="2" indent="-457200">
              <a:buFont typeface="Courier New" panose="02070309020205020404" pitchFamily="49" charset="0"/>
              <a:buChar char="o"/>
            </a:pPr>
            <a:r>
              <a:rPr lang="en-GB" sz="2800" dirty="0"/>
              <a:t>Continuation rate for international students*</a:t>
            </a:r>
          </a:p>
          <a:p>
            <a:pPr marL="1371600" lvl="2" indent="-457200">
              <a:buFont typeface="Courier New" panose="02070309020205020404" pitchFamily="49" charset="0"/>
              <a:buChar char="o"/>
            </a:pPr>
            <a:r>
              <a:rPr lang="en-GB" sz="2800" dirty="0"/>
              <a:t>Market diversification at PGT and PGR levels</a:t>
            </a:r>
          </a:p>
          <a:p>
            <a:pPr marL="0" lvl="1"/>
            <a:endParaRPr lang="en-GB" sz="2800" dirty="0"/>
          </a:p>
          <a:p>
            <a:pPr marL="0" lvl="1"/>
            <a:r>
              <a:rPr lang="en-GB" sz="2800" dirty="0"/>
              <a:t>For details visit the </a:t>
            </a:r>
            <a:r>
              <a:rPr lang="en-GB" sz="2800" dirty="0">
                <a:hlinkClick r:id="rId3"/>
              </a:rPr>
              <a:t>GEI website </a:t>
            </a:r>
            <a:endParaRPr lang="en-GB" sz="2800" dirty="0"/>
          </a:p>
          <a:p>
            <a:pPr marL="0" lvl="1"/>
            <a:endParaRPr lang="en-GB" sz="2800" dirty="0"/>
          </a:p>
        </p:txBody>
      </p:sp>
      <p:pic>
        <p:nvPicPr>
          <p:cNvPr id="11" name="Picture 10">
            <a:extLst>
              <a:ext uri="{FF2B5EF4-FFF2-40B4-BE49-F238E27FC236}">
                <a16:creationId xmlns:a16="http://schemas.microsoft.com/office/drawing/2014/main" id="{E32E36E2-0577-4936-A09C-B85C100EC54A}"/>
              </a:ext>
            </a:extLst>
          </p:cNvPr>
          <p:cNvPicPr>
            <a:picLocks noChangeAspect="1"/>
          </p:cNvPicPr>
          <p:nvPr/>
        </p:nvPicPr>
        <p:blipFill>
          <a:blip r:embed="rId4"/>
          <a:stretch>
            <a:fillRect/>
          </a:stretch>
        </p:blipFill>
        <p:spPr>
          <a:xfrm>
            <a:off x="1" y="1939925"/>
            <a:ext cx="10890250" cy="8265696"/>
          </a:xfrm>
          <a:prstGeom prst="rect">
            <a:avLst/>
          </a:prstGeom>
        </p:spPr>
      </p:pic>
    </p:spTree>
    <p:extLst>
      <p:ext uri="{BB962C8B-B14F-4D97-AF65-F5344CB8AC3E}">
        <p14:creationId xmlns:p14="http://schemas.microsoft.com/office/powerpoint/2010/main" val="3494620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10702925"/>
            <a:ext cx="20104100" cy="1862356"/>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41850" y="11234209"/>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433052" y="873125"/>
            <a:ext cx="9028832" cy="1058623"/>
          </a:xfrm>
          <a:prstGeom prst="rect">
            <a:avLst/>
          </a:prstGeom>
        </p:spPr>
        <p:txBody>
          <a:bodyPr vert="horz" wrap="square" lIns="0" tIns="12065" rIns="0" bIns="0" rtlCol="0">
            <a:spAutoFit/>
          </a:bodyPr>
          <a:lstStyle/>
          <a:p>
            <a:pPr marL="12700">
              <a:lnSpc>
                <a:spcPct val="100000"/>
              </a:lnSpc>
              <a:spcBef>
                <a:spcPts val="95"/>
              </a:spcBef>
            </a:pPr>
            <a:r>
              <a:rPr lang="en-GB" sz="6800" spc="15" dirty="0"/>
              <a:t>Peer group comparisons</a:t>
            </a:r>
            <a:endParaRPr sz="6800" spc="-5" dirty="0"/>
          </a:p>
        </p:txBody>
      </p:sp>
      <p:sp>
        <p:nvSpPr>
          <p:cNvPr id="6" name="TextBox 5">
            <a:extLst>
              <a:ext uri="{FF2B5EF4-FFF2-40B4-BE49-F238E27FC236}">
                <a16:creationId xmlns:a16="http://schemas.microsoft.com/office/drawing/2014/main" id="{E30484AF-6B2B-44F3-9002-46DF8F32B775}"/>
              </a:ext>
            </a:extLst>
          </p:cNvPr>
          <p:cNvSpPr txBox="1"/>
          <p:nvPr/>
        </p:nvSpPr>
        <p:spPr>
          <a:xfrm>
            <a:off x="1152092" y="11002993"/>
            <a:ext cx="12420600" cy="861774"/>
          </a:xfrm>
          <a:prstGeom prst="rect">
            <a:avLst/>
          </a:prstGeom>
          <a:noFill/>
        </p:spPr>
        <p:txBody>
          <a:bodyPr wrap="square" rtlCol="0">
            <a:spAutoFit/>
          </a:bodyPr>
          <a:lstStyle/>
          <a:p>
            <a:r>
              <a:rPr lang="en-GB" sz="5000" dirty="0">
                <a:solidFill>
                  <a:schemeClr val="bg1"/>
                </a:solidFill>
              </a:rPr>
              <a:t>https://www.educationinsight.uk/gei/</a:t>
            </a:r>
          </a:p>
        </p:txBody>
      </p:sp>
      <p:sp>
        <p:nvSpPr>
          <p:cNvPr id="15" name="TextBox 14">
            <a:extLst>
              <a:ext uri="{FF2B5EF4-FFF2-40B4-BE49-F238E27FC236}">
                <a16:creationId xmlns:a16="http://schemas.microsoft.com/office/drawing/2014/main" id="{DDD4F414-19F5-46F4-90FA-E9CC5ADF8FFB}"/>
              </a:ext>
            </a:extLst>
          </p:cNvPr>
          <p:cNvSpPr txBox="1"/>
          <p:nvPr/>
        </p:nvSpPr>
        <p:spPr>
          <a:xfrm>
            <a:off x="11401888" y="2240856"/>
            <a:ext cx="7550119" cy="7986802"/>
          </a:xfrm>
          <a:prstGeom prst="rect">
            <a:avLst/>
          </a:prstGeom>
          <a:noFill/>
        </p:spPr>
        <p:txBody>
          <a:bodyPr wrap="square" rtlCol="0">
            <a:spAutoFit/>
          </a:bodyPr>
          <a:lstStyle/>
          <a:p>
            <a:pPr marL="285750" indent="-285750">
              <a:spcBef>
                <a:spcPts val="1800"/>
              </a:spcBef>
              <a:buFont typeface="Arial" panose="020B0604020202020204" pitchFamily="34" charset="0"/>
              <a:buChar char="•"/>
            </a:pPr>
            <a:r>
              <a:rPr lang="en-GB" sz="3600" dirty="0"/>
              <a:t>Less geographical diversity in students recruitment makes the HEIs reliant on a small number of countries where they are highly selective (using established pathways)</a:t>
            </a:r>
          </a:p>
          <a:p>
            <a:pPr marL="285750" indent="-285750">
              <a:spcBef>
                <a:spcPts val="1800"/>
              </a:spcBef>
              <a:buFont typeface="Arial" panose="020B0604020202020204" pitchFamily="34" charset="0"/>
              <a:buChar char="•"/>
            </a:pPr>
            <a:r>
              <a:rPr lang="en-GB" sz="3600" dirty="0"/>
              <a:t>Most RG universities outside London are heavily reliant on China</a:t>
            </a:r>
          </a:p>
          <a:p>
            <a:pPr marL="285750" indent="-285750">
              <a:spcBef>
                <a:spcPts val="1800"/>
              </a:spcBef>
              <a:buFont typeface="Arial" panose="020B0604020202020204" pitchFamily="34" charset="0"/>
              <a:buChar char="•"/>
            </a:pPr>
            <a:r>
              <a:rPr lang="en-GB" sz="3600" dirty="0"/>
              <a:t>The above may be problematic in the context of deteriorating geopolitical tensions with China. Anecdotal evidence suggests increases in ATAS rejections</a:t>
            </a:r>
          </a:p>
          <a:p>
            <a:pPr>
              <a:spcBef>
                <a:spcPts val="1800"/>
              </a:spcBef>
            </a:pPr>
            <a:endParaRPr lang="en-GB" sz="3600" dirty="0"/>
          </a:p>
        </p:txBody>
      </p:sp>
      <p:pic>
        <p:nvPicPr>
          <p:cNvPr id="8" name="Picture 7">
            <a:extLst>
              <a:ext uri="{FF2B5EF4-FFF2-40B4-BE49-F238E27FC236}">
                <a16:creationId xmlns:a16="http://schemas.microsoft.com/office/drawing/2014/main" id="{B8F00C3E-9EE5-4FBA-9657-C1E3BD6BA9B4}"/>
              </a:ext>
            </a:extLst>
          </p:cNvPr>
          <p:cNvPicPr>
            <a:picLocks noChangeAspect="1"/>
          </p:cNvPicPr>
          <p:nvPr/>
        </p:nvPicPr>
        <p:blipFill>
          <a:blip r:embed="rId3"/>
          <a:stretch>
            <a:fillRect/>
          </a:stretch>
        </p:blipFill>
        <p:spPr>
          <a:xfrm>
            <a:off x="673272" y="36446"/>
            <a:ext cx="9150178" cy="10613508"/>
          </a:xfrm>
          <a:prstGeom prst="rect">
            <a:avLst/>
          </a:prstGeom>
        </p:spPr>
      </p:pic>
    </p:spTree>
    <p:extLst>
      <p:ext uri="{BB962C8B-B14F-4D97-AF65-F5344CB8AC3E}">
        <p14:creationId xmlns:p14="http://schemas.microsoft.com/office/powerpoint/2010/main" val="2683143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080250" y="3012170"/>
            <a:ext cx="13024471" cy="240784"/>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0205622"/>
            <a:ext cx="20104100" cy="2359660"/>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41850" y="11234209"/>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62674" y="986596"/>
            <a:ext cx="14095883" cy="904735"/>
          </a:xfrm>
          <a:prstGeom prst="rect">
            <a:avLst/>
          </a:prstGeom>
        </p:spPr>
        <p:txBody>
          <a:bodyPr vert="horz" wrap="square" lIns="0" tIns="12065" rIns="0" bIns="0" rtlCol="0">
            <a:spAutoFit/>
          </a:bodyPr>
          <a:lstStyle/>
          <a:p>
            <a:pPr marL="12700">
              <a:lnSpc>
                <a:spcPct val="100000"/>
              </a:lnSpc>
              <a:spcBef>
                <a:spcPts val="95"/>
              </a:spcBef>
            </a:pPr>
            <a:r>
              <a:rPr lang="en-GB" sz="5800" spc="15" dirty="0"/>
              <a:t>Discussion</a:t>
            </a:r>
            <a:endParaRPr sz="5800" spc="-5" dirty="0"/>
          </a:p>
        </p:txBody>
      </p:sp>
      <p:sp>
        <p:nvSpPr>
          <p:cNvPr id="10" name="Text Placeholder 2">
            <a:extLst>
              <a:ext uri="{FF2B5EF4-FFF2-40B4-BE49-F238E27FC236}">
                <a16:creationId xmlns:a16="http://schemas.microsoft.com/office/drawing/2014/main" id="{9F47A7D0-5991-4B7C-80D6-FCA7E4FEEA30}"/>
              </a:ext>
            </a:extLst>
          </p:cNvPr>
          <p:cNvSpPr>
            <a:spLocks noGrp="1"/>
          </p:cNvSpPr>
          <p:nvPr>
            <p:ph type="body" idx="1"/>
          </p:nvPr>
        </p:nvSpPr>
        <p:spPr>
          <a:xfrm>
            <a:off x="1212850" y="3333405"/>
            <a:ext cx="18249034" cy="8084201"/>
          </a:xfrm>
        </p:spPr>
        <p:txBody>
          <a:bodyPr>
            <a:normAutofit/>
          </a:bodyPr>
          <a:lstStyle/>
          <a:p>
            <a:pPr marL="571500" indent="-571500">
              <a:spcBef>
                <a:spcPts val="2968"/>
              </a:spcBef>
              <a:buFont typeface="Wingdings" panose="05000000000000000000" pitchFamily="2" charset="2"/>
              <a:buChar char="q"/>
            </a:pPr>
            <a:r>
              <a:rPr lang="en-GB" sz="3200" dirty="0"/>
              <a:t>Research shows that universities and students are increasingly preoccupied with sustainable development issues. The United Nations Sustainable Development Goals (SDGs) provide an excellent framework for global engagement to advance health and education and tackle shared challenges like climate change, poverty, and food security</a:t>
            </a:r>
          </a:p>
          <a:p>
            <a:pPr marL="571500" indent="-571500">
              <a:spcBef>
                <a:spcPts val="2968"/>
              </a:spcBef>
              <a:buFont typeface="Wingdings" panose="05000000000000000000" pitchFamily="2" charset="2"/>
              <a:buChar char="q"/>
            </a:pPr>
            <a:r>
              <a:rPr lang="en-GB" sz="3200" dirty="0"/>
              <a:t>Most apparent areas for improvement relate to market diversification. However, any modifications will take years to come to fruition – this requires the development of recruitment infrastructure across markets. Which are your best performing recruitment pipelines? </a:t>
            </a:r>
          </a:p>
          <a:p>
            <a:pPr marL="571500" indent="-571500">
              <a:spcBef>
                <a:spcPts val="2968"/>
              </a:spcBef>
              <a:buFont typeface="Wingdings" panose="05000000000000000000" pitchFamily="2" charset="2"/>
              <a:buChar char="q"/>
            </a:pPr>
            <a:r>
              <a:rPr lang="en-GB" sz="3200" dirty="0"/>
              <a:t>Student success measures will be critical for attracting global talent: continuation rates, student satisfaction, graduate outcomes</a:t>
            </a:r>
          </a:p>
          <a:p>
            <a:pPr>
              <a:spcBef>
                <a:spcPts val="2968"/>
              </a:spcBef>
            </a:pPr>
            <a:endParaRPr lang="en-GB" sz="2800" dirty="0">
              <a:solidFill>
                <a:schemeClr val="bg2">
                  <a:lumMod val="25000"/>
                </a:schemeClr>
              </a:solidFill>
              <a:latin typeface="MuseoSans-500"/>
            </a:endParaRPr>
          </a:p>
        </p:txBody>
      </p:sp>
      <p:sp>
        <p:nvSpPr>
          <p:cNvPr id="6" name="TextBox 5">
            <a:extLst>
              <a:ext uri="{FF2B5EF4-FFF2-40B4-BE49-F238E27FC236}">
                <a16:creationId xmlns:a16="http://schemas.microsoft.com/office/drawing/2014/main" id="{E30484AF-6B2B-44F3-9002-46DF8F32B775}"/>
              </a:ext>
            </a:extLst>
          </p:cNvPr>
          <p:cNvSpPr txBox="1"/>
          <p:nvPr/>
        </p:nvSpPr>
        <p:spPr>
          <a:xfrm>
            <a:off x="1152092" y="11002993"/>
            <a:ext cx="12420600" cy="861774"/>
          </a:xfrm>
          <a:prstGeom prst="rect">
            <a:avLst/>
          </a:prstGeom>
          <a:noFill/>
        </p:spPr>
        <p:txBody>
          <a:bodyPr wrap="square" rtlCol="0">
            <a:spAutoFit/>
          </a:bodyPr>
          <a:lstStyle/>
          <a:p>
            <a:r>
              <a:rPr lang="en-GB" sz="5000" dirty="0">
                <a:solidFill>
                  <a:schemeClr val="bg1"/>
                </a:solidFill>
              </a:rPr>
              <a:t>https://www.educationinsight.uk/gei/</a:t>
            </a:r>
          </a:p>
        </p:txBody>
      </p:sp>
    </p:spTree>
    <p:extLst>
      <p:ext uri="{BB962C8B-B14F-4D97-AF65-F5344CB8AC3E}">
        <p14:creationId xmlns:p14="http://schemas.microsoft.com/office/powerpoint/2010/main" val="2135557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080250" y="3012170"/>
            <a:ext cx="13024471" cy="240784"/>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0205622"/>
            <a:ext cx="20104100" cy="2359660"/>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lang="en-GB"/>
          </a:p>
        </p:txBody>
      </p:sp>
      <p:sp>
        <p:nvSpPr>
          <p:cNvPr id="4" name="object 4"/>
          <p:cNvSpPr/>
          <p:nvPr/>
        </p:nvSpPr>
        <p:spPr>
          <a:xfrm>
            <a:off x="15941850" y="11234209"/>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62674" y="986596"/>
            <a:ext cx="14095883" cy="1366400"/>
          </a:xfrm>
          <a:prstGeom prst="rect">
            <a:avLst/>
          </a:prstGeom>
        </p:spPr>
        <p:txBody>
          <a:bodyPr vert="horz" wrap="square" lIns="0" tIns="12065" rIns="0" bIns="0" rtlCol="0">
            <a:spAutoFit/>
          </a:bodyPr>
          <a:lstStyle/>
          <a:p>
            <a:pPr marL="12700">
              <a:lnSpc>
                <a:spcPct val="100000"/>
              </a:lnSpc>
              <a:spcBef>
                <a:spcPts val="95"/>
              </a:spcBef>
            </a:pPr>
            <a:r>
              <a:rPr lang="en-GB" spc="15" dirty="0"/>
              <a:t>References</a:t>
            </a:r>
            <a:endParaRPr spc="-5" dirty="0"/>
          </a:p>
        </p:txBody>
      </p:sp>
      <p:sp>
        <p:nvSpPr>
          <p:cNvPr id="10" name="Text Placeholder 2">
            <a:extLst>
              <a:ext uri="{FF2B5EF4-FFF2-40B4-BE49-F238E27FC236}">
                <a16:creationId xmlns:a16="http://schemas.microsoft.com/office/drawing/2014/main" id="{9F47A7D0-5991-4B7C-80D6-FCA7E4FEEA30}"/>
              </a:ext>
            </a:extLst>
          </p:cNvPr>
          <p:cNvSpPr>
            <a:spLocks noGrp="1"/>
          </p:cNvSpPr>
          <p:nvPr>
            <p:ph type="body" idx="1"/>
          </p:nvPr>
        </p:nvSpPr>
        <p:spPr>
          <a:xfrm>
            <a:off x="1212850" y="3912128"/>
            <a:ext cx="18249034" cy="7505478"/>
          </a:xfrm>
        </p:spPr>
        <p:txBody>
          <a:bodyPr>
            <a:normAutofit/>
          </a:bodyPr>
          <a:lstStyle/>
          <a:p>
            <a:pPr marL="571500" indent="-571500">
              <a:spcBef>
                <a:spcPts val="2968"/>
              </a:spcBef>
              <a:buFont typeface="Wingdings" panose="05000000000000000000" pitchFamily="2" charset="2"/>
              <a:buChar char="q"/>
            </a:pPr>
            <a:r>
              <a:rPr lang="en-GB" sz="3200" dirty="0"/>
              <a:t>Global Engagement Index	</a:t>
            </a:r>
            <a:r>
              <a:rPr lang="en-GB" sz="3200" dirty="0">
                <a:hlinkClick r:id="rId3"/>
              </a:rPr>
              <a:t>https://www.educationinsight.uk/gei/</a:t>
            </a:r>
            <a:endParaRPr lang="en-GB" sz="3200" dirty="0"/>
          </a:p>
          <a:p>
            <a:pPr marL="571500" indent="-571500">
              <a:spcBef>
                <a:spcPts val="2968"/>
              </a:spcBef>
              <a:buFont typeface="Wingdings" panose="05000000000000000000" pitchFamily="2" charset="2"/>
              <a:buChar char="q"/>
            </a:pPr>
            <a:r>
              <a:rPr lang="en-GB" sz="3200" dirty="0"/>
              <a:t>Data Methodology		</a:t>
            </a:r>
            <a:r>
              <a:rPr lang="en-GB" sz="3200" dirty="0">
                <a:hlinkClick r:id="rId4"/>
              </a:rPr>
              <a:t>https://www.educationinsight.uk/gei/indicators.html</a:t>
            </a:r>
            <a:endParaRPr lang="en-GB" sz="3200" dirty="0"/>
          </a:p>
          <a:p>
            <a:pPr marL="571500" indent="-571500">
              <a:spcBef>
                <a:spcPts val="2968"/>
              </a:spcBef>
              <a:buFont typeface="Wingdings" panose="05000000000000000000" pitchFamily="2" charset="2"/>
              <a:buChar char="q"/>
            </a:pPr>
            <a:r>
              <a:rPr lang="en-GB" sz="3200" dirty="0"/>
              <a:t>Comparison tool			</a:t>
            </a:r>
            <a:r>
              <a:rPr lang="en-GB" sz="3200" dirty="0">
                <a:hlinkClick r:id="rId4"/>
              </a:rPr>
              <a:t>https://www.educationinsight.uk/gei/indicators.html</a:t>
            </a:r>
            <a:endParaRPr lang="en-GB" sz="3200" dirty="0"/>
          </a:p>
          <a:p>
            <a:pPr marL="571500" indent="-571500">
              <a:spcBef>
                <a:spcPts val="2968"/>
              </a:spcBef>
              <a:buFont typeface="Wingdings" panose="05000000000000000000" pitchFamily="2" charset="2"/>
              <a:buChar char="q"/>
            </a:pPr>
            <a:r>
              <a:rPr lang="en-GB" sz="3200" dirty="0"/>
              <a:t>ODA Countries*			</a:t>
            </a:r>
            <a:r>
              <a:rPr lang="en-GB" sz="3200" dirty="0">
                <a:hlinkClick r:id="rId5"/>
              </a:rPr>
              <a:t>https://www.oecd.org/dac/financing-sustainable-development/development-finance-standards/daclist.htm</a:t>
            </a:r>
            <a:r>
              <a:rPr lang="en-GB" sz="3200" dirty="0"/>
              <a:t> </a:t>
            </a:r>
          </a:p>
          <a:p>
            <a:pPr>
              <a:spcBef>
                <a:spcPts val="2968"/>
              </a:spcBef>
            </a:pPr>
            <a:r>
              <a:rPr lang="en-GB" dirty="0"/>
              <a:t>*The tables use the list for 2018 and 2019, which includes China (PRC) and India.</a:t>
            </a:r>
          </a:p>
          <a:p>
            <a:pPr marL="571500" indent="-571500">
              <a:spcBef>
                <a:spcPts val="2968"/>
              </a:spcBef>
              <a:buFont typeface="Wingdings" panose="05000000000000000000" pitchFamily="2" charset="2"/>
              <a:buChar char="q"/>
            </a:pPr>
            <a:r>
              <a:rPr lang="en-GB" sz="3200" dirty="0"/>
              <a:t>Institutional profiles: click on the institutional link</a:t>
            </a:r>
            <a:endParaRPr lang="en-GB" sz="2800" dirty="0">
              <a:solidFill>
                <a:schemeClr val="bg2">
                  <a:lumMod val="25000"/>
                </a:schemeClr>
              </a:solidFill>
              <a:latin typeface="MuseoSans-500"/>
            </a:endParaRPr>
          </a:p>
        </p:txBody>
      </p:sp>
      <p:sp>
        <p:nvSpPr>
          <p:cNvPr id="6" name="TextBox 5">
            <a:extLst>
              <a:ext uri="{FF2B5EF4-FFF2-40B4-BE49-F238E27FC236}">
                <a16:creationId xmlns:a16="http://schemas.microsoft.com/office/drawing/2014/main" id="{C5D43C6D-D5D9-4AB8-90BD-33735AD84EFC}"/>
              </a:ext>
            </a:extLst>
          </p:cNvPr>
          <p:cNvSpPr txBox="1"/>
          <p:nvPr/>
        </p:nvSpPr>
        <p:spPr>
          <a:xfrm>
            <a:off x="1152092" y="11002993"/>
            <a:ext cx="12420600" cy="861774"/>
          </a:xfrm>
          <a:prstGeom prst="rect">
            <a:avLst/>
          </a:prstGeom>
          <a:noFill/>
        </p:spPr>
        <p:txBody>
          <a:bodyPr wrap="square" rtlCol="0">
            <a:spAutoFit/>
          </a:bodyPr>
          <a:lstStyle/>
          <a:p>
            <a:r>
              <a:rPr lang="en-GB" sz="5000" dirty="0">
                <a:solidFill>
                  <a:schemeClr val="bg1"/>
                </a:solidFill>
              </a:rPr>
              <a:t>https://www.educationinsight.uk/gei/</a:t>
            </a:r>
          </a:p>
        </p:txBody>
      </p:sp>
    </p:spTree>
    <p:extLst>
      <p:ext uri="{BB962C8B-B14F-4D97-AF65-F5344CB8AC3E}">
        <p14:creationId xmlns:p14="http://schemas.microsoft.com/office/powerpoint/2010/main" val="4129966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E4003A"/>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E3F4D6-F211-7240-9A60-0DFD352721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250" y="1203543"/>
            <a:ext cx="7336160" cy="1358900"/>
          </a:xfrm>
          <a:prstGeom prst="rect">
            <a:avLst/>
          </a:prstGeom>
        </p:spPr>
      </p:pic>
      <p:sp>
        <p:nvSpPr>
          <p:cNvPr id="10" name="object 4">
            <a:extLst>
              <a:ext uri="{FF2B5EF4-FFF2-40B4-BE49-F238E27FC236}">
                <a16:creationId xmlns:a16="http://schemas.microsoft.com/office/drawing/2014/main" id="{C6113C6F-394E-554A-9102-050CD6249DB8}"/>
              </a:ext>
            </a:extLst>
          </p:cNvPr>
          <p:cNvSpPr/>
          <p:nvPr/>
        </p:nvSpPr>
        <p:spPr>
          <a:xfrm>
            <a:off x="838302" y="11922125"/>
            <a:ext cx="18427496" cy="45719"/>
          </a:xfrm>
          <a:custGeom>
            <a:avLst/>
            <a:gdLst/>
            <a:ahLst/>
            <a:cxnLst/>
            <a:rect l="l" t="t" r="r" b="b"/>
            <a:pathLst>
              <a:path w="9053830">
                <a:moveTo>
                  <a:pt x="0" y="0"/>
                </a:moveTo>
                <a:lnTo>
                  <a:pt x="9053825" y="0"/>
                </a:lnTo>
              </a:path>
            </a:pathLst>
          </a:custGeom>
          <a:ln w="55844">
            <a:solidFill>
              <a:srgbClr val="FFFFFF"/>
            </a:solidFill>
          </a:ln>
        </p:spPr>
        <p:txBody>
          <a:bodyPr wrap="square" lIns="0" tIns="0" rIns="0" bIns="0" rtlCol="0"/>
          <a:lstStyle/>
          <a:p>
            <a:endParaRPr/>
          </a:p>
        </p:txBody>
      </p:sp>
      <p:sp>
        <p:nvSpPr>
          <p:cNvPr id="2" name="TextBox 1">
            <a:extLst>
              <a:ext uri="{FF2B5EF4-FFF2-40B4-BE49-F238E27FC236}">
                <a16:creationId xmlns:a16="http://schemas.microsoft.com/office/drawing/2014/main" id="{918F77D4-7F79-4987-A0DE-AD9993967A92}"/>
              </a:ext>
            </a:extLst>
          </p:cNvPr>
          <p:cNvSpPr txBox="1"/>
          <p:nvPr/>
        </p:nvSpPr>
        <p:spPr>
          <a:xfrm>
            <a:off x="1517650" y="5375383"/>
            <a:ext cx="9220200" cy="3816429"/>
          </a:xfrm>
          <a:prstGeom prst="rect">
            <a:avLst/>
          </a:prstGeom>
          <a:noFill/>
        </p:spPr>
        <p:txBody>
          <a:bodyPr wrap="square" rtlCol="0">
            <a:spAutoFit/>
          </a:bodyPr>
          <a:lstStyle/>
          <a:p>
            <a:endParaRPr lang="en-GB" sz="2800" dirty="0">
              <a:solidFill>
                <a:schemeClr val="bg1"/>
              </a:solidFill>
              <a:hlinkClick r:id="rId3">
                <a:extLst>
                  <a:ext uri="{A12FA001-AC4F-418D-AE19-62706E023703}">
                    <ahyp:hlinkClr xmlns:ahyp="http://schemas.microsoft.com/office/drawing/2018/hyperlinkcolor" val="tx"/>
                  </a:ext>
                </a:extLst>
              </a:hlinkClick>
            </a:endParaRPr>
          </a:p>
          <a:p>
            <a:r>
              <a:rPr lang="en-GB" sz="5000" dirty="0">
                <a:solidFill>
                  <a:schemeClr val="bg1"/>
                </a:solidFill>
              </a:rPr>
              <a:t>Thanks!</a:t>
            </a:r>
          </a:p>
          <a:p>
            <a:endParaRPr lang="en-GB" sz="5000" dirty="0">
              <a:solidFill>
                <a:schemeClr val="bg1"/>
              </a:solidFill>
              <a:hlinkClick r:id="rId3">
                <a:extLst>
                  <a:ext uri="{A12FA001-AC4F-418D-AE19-62706E023703}">
                    <ahyp:hlinkClr xmlns:ahyp="http://schemas.microsoft.com/office/drawing/2018/hyperlinkcolor" val="tx"/>
                  </a:ext>
                </a:extLst>
              </a:hlinkClick>
            </a:endParaRPr>
          </a:p>
          <a:p>
            <a:r>
              <a:rPr lang="en-GB" sz="3800" dirty="0">
                <a:solidFill>
                  <a:schemeClr val="bg1"/>
                </a:solidFill>
                <a:hlinkClick r:id="rId3">
                  <a:extLst>
                    <a:ext uri="{A12FA001-AC4F-418D-AE19-62706E023703}">
                      <ahyp:hlinkClr xmlns:ahyp="http://schemas.microsoft.com/office/drawing/2018/hyperlinkcolor" val="tx"/>
                    </a:ext>
                  </a:extLst>
                </a:hlinkClick>
              </a:rPr>
              <a:t>janet.ilieva@educationinsight.uk</a:t>
            </a:r>
            <a:endParaRPr lang="en-GB" sz="3800" dirty="0">
              <a:solidFill>
                <a:schemeClr val="bg1"/>
              </a:solidFill>
            </a:endParaRPr>
          </a:p>
          <a:p>
            <a:r>
              <a:rPr lang="en-GB" sz="3800" dirty="0">
                <a:solidFill>
                  <a:schemeClr val="bg1"/>
                </a:solidFill>
              </a:rPr>
              <a:t>@janetilieva</a:t>
            </a:r>
          </a:p>
          <a:p>
            <a:r>
              <a:rPr lang="en-GB" sz="3800" dirty="0">
                <a:solidFill>
                  <a:schemeClr val="bg1"/>
                </a:solidFill>
              </a:rPr>
              <a:t>https://www.educationinsight.uk/gei/</a:t>
            </a:r>
          </a:p>
        </p:txBody>
      </p:sp>
    </p:spTree>
    <p:extLst>
      <p:ext uri="{BB962C8B-B14F-4D97-AF65-F5344CB8AC3E}">
        <p14:creationId xmlns:p14="http://schemas.microsoft.com/office/powerpoint/2010/main" val="4208087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833212" y="3100038"/>
            <a:ext cx="8271509" cy="152916"/>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0205622"/>
            <a:ext cx="20104100" cy="2359660"/>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41850" y="11234209"/>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34388" y="1101725"/>
            <a:ext cx="14656462" cy="1366400"/>
          </a:xfrm>
          <a:prstGeom prst="rect">
            <a:avLst/>
          </a:prstGeom>
        </p:spPr>
        <p:txBody>
          <a:bodyPr vert="horz" wrap="square" lIns="0" tIns="12065" rIns="0" bIns="0" rtlCol="0">
            <a:spAutoFit/>
          </a:bodyPr>
          <a:lstStyle/>
          <a:p>
            <a:pPr marL="12700">
              <a:lnSpc>
                <a:spcPct val="100000"/>
              </a:lnSpc>
              <a:spcBef>
                <a:spcPts val="95"/>
              </a:spcBef>
            </a:pPr>
            <a:r>
              <a:rPr lang="en-GB" spc="15" dirty="0"/>
              <a:t>Areas of interest</a:t>
            </a:r>
            <a:endParaRPr spc="-5" dirty="0"/>
          </a:p>
        </p:txBody>
      </p:sp>
      <p:sp>
        <p:nvSpPr>
          <p:cNvPr id="6" name="object 6"/>
          <p:cNvSpPr txBox="1"/>
          <p:nvPr/>
        </p:nvSpPr>
        <p:spPr>
          <a:xfrm>
            <a:off x="1113645" y="3468975"/>
            <a:ext cx="18427496" cy="6537687"/>
          </a:xfrm>
          <a:prstGeom prst="rect">
            <a:avLst/>
          </a:prstGeom>
        </p:spPr>
        <p:txBody>
          <a:bodyPr vert="horz" wrap="square" lIns="0" tIns="12700" rIns="0" bIns="0" rtlCol="0">
            <a:spAutoFit/>
          </a:bodyPr>
          <a:lstStyle/>
          <a:p>
            <a:pPr marL="12700" marR="5080">
              <a:spcBef>
                <a:spcPts val="1200"/>
              </a:spcBef>
            </a:pPr>
            <a:r>
              <a:rPr lang="en-GB" sz="3200" dirty="0">
                <a:latin typeface="MuseoSans-500"/>
                <a:ea typeface="Calibri" panose="020F0502020204030204" pitchFamily="34" charset="0"/>
                <a:cs typeface="Times New Roman" panose="02020603050405020304" pitchFamily="18" charset="0"/>
              </a:rPr>
              <a:t>Often, the internationalisation of higher education is reduced to the number of international students and tuition fee income. GEI brings attention to areas, which are overlooked:</a:t>
            </a:r>
            <a:endParaRPr lang="en-GB" sz="3200" dirty="0">
              <a:effectLst/>
              <a:latin typeface="MuseoSans-500"/>
              <a:ea typeface="Calibri" panose="020F0502020204030204" pitchFamily="34" charset="0"/>
              <a:cs typeface="Times New Roman" panose="02020603050405020304" pitchFamily="18" charset="0"/>
            </a:endParaRPr>
          </a:p>
          <a:p>
            <a:pPr marL="1155700" marR="5080" lvl="1" indent="-685800">
              <a:spcBef>
                <a:spcPts val="1200"/>
              </a:spcBef>
              <a:buFont typeface="Courier New" panose="02070309020205020404" pitchFamily="49" charset="0"/>
              <a:buChar char="o"/>
            </a:pPr>
            <a:r>
              <a:rPr lang="en-GB" sz="3200" dirty="0">
                <a:effectLst/>
                <a:latin typeface="MuseoSans-500"/>
                <a:ea typeface="Calibri" panose="020F0502020204030204" pitchFamily="34" charset="0"/>
                <a:cs typeface="Times New Roman" panose="02020603050405020304" pitchFamily="18" charset="0"/>
              </a:rPr>
              <a:t>International students’ continuation rates; satisfaction with their studies and graduate outcomes</a:t>
            </a:r>
            <a:endParaRPr lang="en-GB" sz="3200" dirty="0">
              <a:latin typeface="MuseoSans-500"/>
              <a:cs typeface="MuseoSans-500"/>
            </a:endParaRPr>
          </a:p>
          <a:p>
            <a:pPr marL="1155700" marR="5080" lvl="1" indent="-685800">
              <a:spcBef>
                <a:spcPts val="1200"/>
              </a:spcBef>
              <a:buFont typeface="Courier New" panose="02070309020205020404" pitchFamily="49" charset="0"/>
              <a:buChar char="o"/>
            </a:pPr>
            <a:r>
              <a:rPr lang="en-GB" sz="3200" dirty="0">
                <a:latin typeface="MuseoSans-500"/>
                <a:cs typeface="MuseoSans-500"/>
              </a:rPr>
              <a:t>Geographical diversification of international students and </a:t>
            </a:r>
            <a:r>
              <a:rPr lang="en-GB" sz="3200" dirty="0" err="1">
                <a:latin typeface="MuseoSans-500"/>
                <a:cs typeface="MuseoSans-500"/>
              </a:rPr>
              <a:t>HEIs’</a:t>
            </a:r>
            <a:r>
              <a:rPr lang="en-GB" sz="3200" dirty="0">
                <a:latin typeface="MuseoSans-500"/>
                <a:cs typeface="MuseoSans-500"/>
              </a:rPr>
              <a:t> reliance on a small number of countries </a:t>
            </a:r>
          </a:p>
          <a:p>
            <a:pPr marL="1155700" marR="5080" lvl="1" indent="-685800">
              <a:spcBef>
                <a:spcPts val="1200"/>
              </a:spcBef>
              <a:buFont typeface="Courier New" panose="02070309020205020404" pitchFamily="49" charset="0"/>
              <a:buChar char="o"/>
            </a:pPr>
            <a:r>
              <a:rPr lang="en-GB" sz="3200" dirty="0">
                <a:latin typeface="MuseoSans-500"/>
                <a:cs typeface="MuseoSans-500"/>
              </a:rPr>
              <a:t>Internationalisation at home and study abroad, which is measured through (</a:t>
            </a:r>
            <a:r>
              <a:rPr lang="en-GB" sz="3200" dirty="0" err="1">
                <a:latin typeface="MuseoSans-500"/>
                <a:cs typeface="MuseoSans-500"/>
              </a:rPr>
              <a:t>i</a:t>
            </a:r>
            <a:r>
              <a:rPr lang="en-GB" sz="3200" dirty="0">
                <a:latin typeface="MuseoSans-500"/>
                <a:cs typeface="MuseoSans-500"/>
              </a:rPr>
              <a:t>) proportion of home students with study abroad experiences; (ii) IVES; (iii) international themes in the curricula (based on text mining of the courses’ database) and (iv) take-up of modern and foreign languages (text mining)</a:t>
            </a:r>
          </a:p>
          <a:p>
            <a:pPr marL="1155700" marR="5080" lvl="1" indent="-685800">
              <a:spcBef>
                <a:spcPts val="1200"/>
              </a:spcBef>
              <a:buFont typeface="Courier New" panose="02070309020205020404" pitchFamily="49" charset="0"/>
              <a:buChar char="o"/>
            </a:pPr>
            <a:r>
              <a:rPr lang="en-GB" sz="3200" dirty="0">
                <a:latin typeface="MuseoSans-500"/>
                <a:cs typeface="MuseoSans-500"/>
              </a:rPr>
              <a:t>Sustainability and environmental impact have a prominent place in the GEI framework, which considers:</a:t>
            </a:r>
          </a:p>
          <a:p>
            <a:pPr marL="2070100" marR="5080" lvl="3" indent="-685800">
              <a:buFont typeface="Wingdings" panose="05000000000000000000" pitchFamily="2" charset="2"/>
              <a:buChar char="ü"/>
            </a:pPr>
            <a:r>
              <a:rPr lang="en-GB" sz="3200" dirty="0">
                <a:latin typeface="MuseoSans-500"/>
                <a:cs typeface="MuseoSans-500"/>
              </a:rPr>
              <a:t>Student recruitment from ODA countries</a:t>
            </a:r>
          </a:p>
          <a:p>
            <a:pPr marL="2070100" marR="5080" lvl="3" indent="-685800">
              <a:buFont typeface="Wingdings" panose="05000000000000000000" pitchFamily="2" charset="2"/>
              <a:buChar char="ü"/>
            </a:pPr>
            <a:r>
              <a:rPr lang="en-GB" sz="3200" dirty="0">
                <a:latin typeface="MuseoSans-500"/>
                <a:cs typeface="MuseoSans-500"/>
              </a:rPr>
              <a:t>Capacity building in ODA countries and engagement with ODA countries’ HE systems through collaborative research and teaching</a:t>
            </a:r>
          </a:p>
          <a:p>
            <a:pPr marL="2070100" marR="5080" lvl="3" indent="-685800">
              <a:buFont typeface="Wingdings" panose="05000000000000000000" pitchFamily="2" charset="2"/>
              <a:buChar char="ü"/>
            </a:pPr>
            <a:r>
              <a:rPr lang="en-GB" sz="3200" dirty="0">
                <a:latin typeface="MuseoSans-500"/>
                <a:cs typeface="MuseoSans-500"/>
              </a:rPr>
              <a:t>Sustainable development and climate change</a:t>
            </a:r>
          </a:p>
        </p:txBody>
      </p:sp>
      <p:sp>
        <p:nvSpPr>
          <p:cNvPr id="7" name="TextBox 6">
            <a:extLst>
              <a:ext uri="{FF2B5EF4-FFF2-40B4-BE49-F238E27FC236}">
                <a16:creationId xmlns:a16="http://schemas.microsoft.com/office/drawing/2014/main" id="{76AA337E-27D1-462F-B8EA-EA416E3C11BC}"/>
              </a:ext>
            </a:extLst>
          </p:cNvPr>
          <p:cNvSpPr txBox="1"/>
          <p:nvPr/>
        </p:nvSpPr>
        <p:spPr>
          <a:xfrm>
            <a:off x="1142162" y="11049160"/>
            <a:ext cx="12567487" cy="861774"/>
          </a:xfrm>
          <a:prstGeom prst="rect">
            <a:avLst/>
          </a:prstGeom>
          <a:noFill/>
        </p:spPr>
        <p:txBody>
          <a:bodyPr wrap="square" rtlCol="0">
            <a:spAutoFit/>
          </a:bodyPr>
          <a:lstStyle/>
          <a:p>
            <a:r>
              <a:rPr lang="en-GB" sz="5000" dirty="0">
                <a:solidFill>
                  <a:schemeClr val="bg1"/>
                </a:solidFill>
              </a:rPr>
              <a:t>https://www.educationinsight.uk/gei/</a:t>
            </a:r>
          </a:p>
        </p:txBody>
      </p:sp>
    </p:spTree>
    <p:extLst>
      <p:ext uri="{BB962C8B-B14F-4D97-AF65-F5344CB8AC3E}">
        <p14:creationId xmlns:p14="http://schemas.microsoft.com/office/powerpoint/2010/main" val="2557086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4DF62-9600-481A-AF53-42730195F8D8}"/>
              </a:ext>
            </a:extLst>
          </p:cNvPr>
          <p:cNvSpPr>
            <a:spLocks noGrp="1"/>
          </p:cNvSpPr>
          <p:nvPr>
            <p:ph type="title"/>
          </p:nvPr>
        </p:nvSpPr>
        <p:spPr>
          <a:xfrm>
            <a:off x="1063573" y="1101725"/>
            <a:ext cx="18035322" cy="584775"/>
          </a:xfrm>
        </p:spPr>
        <p:txBody>
          <a:bodyPr/>
          <a:lstStyle/>
          <a:p>
            <a:r>
              <a:rPr lang="en-GB" sz="3800" dirty="0"/>
              <a:t>Structure of the Global Engagement Index</a:t>
            </a:r>
          </a:p>
        </p:txBody>
      </p:sp>
      <p:sp>
        <p:nvSpPr>
          <p:cNvPr id="3" name="Content Placeholder 2">
            <a:extLst>
              <a:ext uri="{FF2B5EF4-FFF2-40B4-BE49-F238E27FC236}">
                <a16:creationId xmlns:a16="http://schemas.microsoft.com/office/drawing/2014/main" id="{15DA3E12-2815-4081-85C6-5935A29DB70E}"/>
              </a:ext>
            </a:extLst>
          </p:cNvPr>
          <p:cNvSpPr>
            <a:spLocks noGrp="1"/>
          </p:cNvSpPr>
          <p:nvPr>
            <p:ph sz="half" idx="2"/>
          </p:nvPr>
        </p:nvSpPr>
        <p:spPr>
          <a:xfrm>
            <a:off x="1063572" y="2092325"/>
            <a:ext cx="9140877" cy="9879628"/>
          </a:xfrm>
        </p:spPr>
        <p:txBody>
          <a:bodyPr/>
          <a:lstStyle/>
          <a:p>
            <a:pPr algn="l">
              <a:spcAft>
                <a:spcPts val="1200"/>
              </a:spcAft>
            </a:pPr>
            <a:r>
              <a:rPr lang="en-GB" sz="3600" i="0" u="sng" dirty="0">
                <a:solidFill>
                  <a:srgbClr val="222222"/>
                </a:solidFill>
                <a:effectLst/>
                <a:latin typeface="MuseoSans-500"/>
              </a:rPr>
              <a:t>Student engagement – demand side</a:t>
            </a:r>
            <a:endParaRPr lang="en-GB" sz="2800" i="0" u="sng" dirty="0">
              <a:solidFill>
                <a:srgbClr val="222222"/>
              </a:solidFill>
              <a:effectLst/>
              <a:latin typeface="MuseoSans-500"/>
            </a:endParaRPr>
          </a:p>
          <a:p>
            <a:pPr algn="l"/>
            <a:r>
              <a:rPr lang="en-GB" sz="2800" b="1" i="0" dirty="0">
                <a:solidFill>
                  <a:srgbClr val="222222"/>
                </a:solidFill>
                <a:effectLst/>
                <a:latin typeface="MuseoSans-500"/>
              </a:rPr>
              <a:t>1 Diversity of International Students in the UK</a:t>
            </a:r>
            <a:endParaRPr lang="en-GB" sz="2800" b="0" i="0" dirty="0">
              <a:solidFill>
                <a:srgbClr val="222222"/>
              </a:solidFill>
              <a:effectLst/>
              <a:latin typeface="MuseoSans-500"/>
            </a:endParaRPr>
          </a:p>
          <a:p>
            <a:pPr algn="l"/>
            <a:r>
              <a:rPr lang="en-GB" sz="2500" b="1" i="1" dirty="0">
                <a:solidFill>
                  <a:srgbClr val="222222"/>
                </a:solidFill>
                <a:effectLst/>
                <a:latin typeface="MuseoSans-500"/>
              </a:rPr>
              <a:t>1.1 Proportion of International Students (First degree; PGT and PGR)</a:t>
            </a:r>
          </a:p>
          <a:p>
            <a:pPr algn="l"/>
            <a:r>
              <a:rPr lang="en-GB" sz="2500" b="1" i="1" dirty="0">
                <a:solidFill>
                  <a:srgbClr val="222222"/>
                </a:solidFill>
                <a:effectLst/>
                <a:latin typeface="MuseoSans-500"/>
              </a:rPr>
              <a:t>1.2 Market Diversification (First degree, PGT and PGR)</a:t>
            </a:r>
            <a:endParaRPr lang="en-GB" sz="2500" b="0" i="0" dirty="0">
              <a:solidFill>
                <a:srgbClr val="222222"/>
              </a:solidFill>
              <a:effectLst/>
              <a:latin typeface="MuseoSans-500"/>
            </a:endParaRPr>
          </a:p>
          <a:p>
            <a:pPr algn="l"/>
            <a:r>
              <a:rPr lang="en-GB" sz="2500" b="1" i="1" dirty="0">
                <a:solidFill>
                  <a:srgbClr val="222222"/>
                </a:solidFill>
                <a:effectLst/>
                <a:latin typeface="MuseoSans-500"/>
              </a:rPr>
              <a:t>1.3 Recruitment from ODA Countries (First degree; PGT and PGR)</a:t>
            </a:r>
            <a:endParaRPr lang="en-GB" sz="2500" b="0" i="0" dirty="0">
              <a:solidFill>
                <a:srgbClr val="222222"/>
              </a:solidFill>
              <a:effectLst/>
              <a:latin typeface="MuseoSans-500"/>
            </a:endParaRPr>
          </a:p>
          <a:p>
            <a:pPr algn="l"/>
            <a:r>
              <a:rPr lang="en-GB" sz="2500" b="1" i="0" dirty="0">
                <a:solidFill>
                  <a:srgbClr val="222222"/>
                </a:solidFill>
                <a:effectLst/>
                <a:latin typeface="MuseoSans-500"/>
              </a:rPr>
              <a:t> </a:t>
            </a:r>
            <a:endParaRPr lang="en-GB" sz="2500" b="0" i="0" dirty="0">
              <a:solidFill>
                <a:srgbClr val="222222"/>
              </a:solidFill>
              <a:effectLst/>
              <a:latin typeface="MuseoSans-500"/>
            </a:endParaRPr>
          </a:p>
          <a:p>
            <a:pPr algn="l"/>
            <a:r>
              <a:rPr lang="en-GB" sz="2500" b="1" i="0" dirty="0">
                <a:solidFill>
                  <a:srgbClr val="222222"/>
                </a:solidFill>
                <a:effectLst/>
                <a:latin typeface="MuseoSans-500"/>
              </a:rPr>
              <a:t>2 HESA Aggregate Offshore Record</a:t>
            </a:r>
            <a:endParaRPr lang="en-GB" sz="2500" b="0" i="0" dirty="0">
              <a:solidFill>
                <a:srgbClr val="222222"/>
              </a:solidFill>
              <a:effectLst/>
              <a:latin typeface="MuseoSans-500"/>
            </a:endParaRPr>
          </a:p>
          <a:p>
            <a:pPr algn="l"/>
            <a:r>
              <a:rPr lang="en-GB" sz="2500" b="1" i="1" dirty="0">
                <a:solidFill>
                  <a:srgbClr val="222222"/>
                </a:solidFill>
                <a:effectLst/>
                <a:latin typeface="MuseoSans-500"/>
              </a:rPr>
              <a:t>2.1 Transnational Education for Capacity Building</a:t>
            </a:r>
            <a:endParaRPr lang="en-GB" sz="2500" b="0" i="0" dirty="0">
              <a:solidFill>
                <a:srgbClr val="222222"/>
              </a:solidFill>
              <a:effectLst/>
              <a:latin typeface="MuseoSans-500"/>
            </a:endParaRPr>
          </a:p>
          <a:p>
            <a:pPr algn="l"/>
            <a:r>
              <a:rPr lang="en-GB" sz="2500" b="0" i="0" dirty="0">
                <a:solidFill>
                  <a:srgbClr val="222222"/>
                </a:solidFill>
                <a:effectLst/>
                <a:latin typeface="MuseoSans-500"/>
              </a:rPr>
              <a:t>2.1.1 Proportion of Postgraduate Transnational Education</a:t>
            </a:r>
          </a:p>
          <a:p>
            <a:pPr algn="l"/>
            <a:r>
              <a:rPr lang="en-GB" sz="2500" b="0" i="0" dirty="0">
                <a:solidFill>
                  <a:srgbClr val="222222"/>
                </a:solidFill>
                <a:effectLst/>
                <a:latin typeface="MuseoSans-500"/>
              </a:rPr>
              <a:t>2.1.2 Proportion of PG Transnational Education in ODA countries</a:t>
            </a:r>
          </a:p>
          <a:p>
            <a:pPr algn="l"/>
            <a:r>
              <a:rPr lang="en-GB" sz="2500" b="1" i="1" dirty="0">
                <a:solidFill>
                  <a:srgbClr val="222222"/>
                </a:solidFill>
                <a:effectLst/>
                <a:latin typeface="MuseoSans-500"/>
              </a:rPr>
              <a:t>A.2.2 Delivery of Transnational Education</a:t>
            </a:r>
            <a:endParaRPr lang="en-GB" sz="2500" b="0" i="0" dirty="0">
              <a:solidFill>
                <a:srgbClr val="222222"/>
              </a:solidFill>
              <a:effectLst/>
              <a:latin typeface="MuseoSans-500"/>
            </a:endParaRPr>
          </a:p>
          <a:p>
            <a:pPr algn="l"/>
            <a:r>
              <a:rPr lang="en-GB" sz="2500" b="0" i="0" dirty="0">
                <a:solidFill>
                  <a:srgbClr val="222222"/>
                </a:solidFill>
                <a:effectLst/>
                <a:latin typeface="MuseoSans-500"/>
              </a:rPr>
              <a:t>2.2.1 Proportion of Transnational Education</a:t>
            </a:r>
          </a:p>
          <a:p>
            <a:pPr algn="l"/>
            <a:r>
              <a:rPr lang="en-GB" sz="2500" b="0" i="0" dirty="0">
                <a:solidFill>
                  <a:srgbClr val="222222"/>
                </a:solidFill>
                <a:effectLst/>
                <a:latin typeface="MuseoSans-500"/>
              </a:rPr>
              <a:t>2.2.2 Proportion of Transnational Education in ODA Countries</a:t>
            </a:r>
          </a:p>
          <a:p>
            <a:pPr algn="l"/>
            <a:r>
              <a:rPr lang="en-GB" sz="2500" b="1" i="0" dirty="0">
                <a:solidFill>
                  <a:srgbClr val="222222"/>
                </a:solidFill>
                <a:effectLst/>
                <a:latin typeface="MuseoSans-500"/>
              </a:rPr>
              <a:t> </a:t>
            </a:r>
            <a:endParaRPr lang="en-GB" sz="2500" b="0" i="0" dirty="0">
              <a:solidFill>
                <a:srgbClr val="222222"/>
              </a:solidFill>
              <a:effectLst/>
              <a:latin typeface="MuseoSans-500"/>
            </a:endParaRPr>
          </a:p>
          <a:p>
            <a:pPr algn="l"/>
            <a:r>
              <a:rPr lang="en-GB" sz="2500" b="1" i="0" dirty="0">
                <a:solidFill>
                  <a:srgbClr val="222222"/>
                </a:solidFill>
                <a:effectLst/>
                <a:latin typeface="MuseoSans-500"/>
              </a:rPr>
              <a:t>A.3 Student Success</a:t>
            </a:r>
            <a:endParaRPr lang="en-GB" sz="2500" b="0" i="0" dirty="0">
              <a:solidFill>
                <a:srgbClr val="222222"/>
              </a:solidFill>
              <a:effectLst/>
              <a:latin typeface="MuseoSans-500"/>
            </a:endParaRPr>
          </a:p>
          <a:p>
            <a:pPr algn="l"/>
            <a:r>
              <a:rPr lang="en-GB" sz="2500" b="0" i="1" dirty="0">
                <a:solidFill>
                  <a:srgbClr val="222222"/>
                </a:solidFill>
                <a:effectLst/>
                <a:latin typeface="MuseoSans-500"/>
              </a:rPr>
              <a:t>3.1 Continuation Rate of First Degree Int’l Students</a:t>
            </a:r>
            <a:endParaRPr lang="en-GB" sz="2500" b="0" i="0" dirty="0">
              <a:solidFill>
                <a:srgbClr val="222222"/>
              </a:solidFill>
              <a:effectLst/>
              <a:latin typeface="MuseoSans-500"/>
            </a:endParaRPr>
          </a:p>
          <a:p>
            <a:pPr algn="l"/>
            <a:r>
              <a:rPr lang="en-GB" sz="2500" b="0" i="1" dirty="0">
                <a:solidFill>
                  <a:srgbClr val="222222"/>
                </a:solidFill>
                <a:effectLst/>
                <a:latin typeface="MuseoSans-500"/>
              </a:rPr>
              <a:t>3.2 Student Satisfaction (NSS)</a:t>
            </a:r>
            <a:endParaRPr lang="en-GB" sz="2500" b="0" i="0" dirty="0">
              <a:solidFill>
                <a:srgbClr val="222222"/>
              </a:solidFill>
              <a:effectLst/>
              <a:latin typeface="MuseoSans-500"/>
            </a:endParaRPr>
          </a:p>
          <a:p>
            <a:pPr algn="l"/>
            <a:r>
              <a:rPr lang="en-GB" sz="2500" b="0" i="1" dirty="0">
                <a:solidFill>
                  <a:srgbClr val="222222"/>
                </a:solidFill>
                <a:effectLst/>
                <a:latin typeface="MuseoSans-500"/>
              </a:rPr>
              <a:t>3.3 Graduate Outcomes (Leavers in Study or Employment)</a:t>
            </a:r>
            <a:endParaRPr lang="en-GB" sz="2500" b="0" i="0" dirty="0">
              <a:solidFill>
                <a:srgbClr val="222222"/>
              </a:solidFill>
              <a:effectLst/>
              <a:latin typeface="MuseoSans-500"/>
            </a:endParaRPr>
          </a:p>
          <a:p>
            <a:pPr algn="l"/>
            <a:r>
              <a:rPr lang="en-GB" sz="2500" b="1" i="0" dirty="0">
                <a:solidFill>
                  <a:srgbClr val="222222"/>
                </a:solidFill>
                <a:effectLst/>
                <a:latin typeface="MuseoSans-500"/>
              </a:rPr>
              <a:t> </a:t>
            </a:r>
            <a:endParaRPr lang="en-GB" sz="2500" b="0" i="0" dirty="0">
              <a:solidFill>
                <a:srgbClr val="222222"/>
              </a:solidFill>
              <a:effectLst/>
              <a:latin typeface="MuseoSans-500"/>
            </a:endParaRPr>
          </a:p>
          <a:p>
            <a:pPr algn="l"/>
            <a:r>
              <a:rPr lang="en-GB" sz="2500" b="1" i="0" dirty="0">
                <a:solidFill>
                  <a:srgbClr val="222222"/>
                </a:solidFill>
                <a:effectLst/>
                <a:latin typeface="MuseoSans-500"/>
              </a:rPr>
              <a:t>A.4 Study Abroad and Internationalisation at Home</a:t>
            </a:r>
            <a:endParaRPr lang="en-GB" sz="2500" b="0" i="0" dirty="0">
              <a:solidFill>
                <a:srgbClr val="222222"/>
              </a:solidFill>
              <a:effectLst/>
              <a:latin typeface="MuseoSans-500"/>
            </a:endParaRPr>
          </a:p>
          <a:p>
            <a:pPr algn="l"/>
            <a:r>
              <a:rPr lang="en-GB" sz="2500" b="0" i="1" dirty="0">
                <a:solidFill>
                  <a:srgbClr val="222222"/>
                </a:solidFill>
                <a:effectLst/>
                <a:latin typeface="MuseoSans-500"/>
              </a:rPr>
              <a:t>4.1 Proportion of Modern Foreign Language Students</a:t>
            </a:r>
            <a:endParaRPr lang="en-GB" sz="2500" b="0" i="0" dirty="0">
              <a:solidFill>
                <a:srgbClr val="222222"/>
              </a:solidFill>
              <a:effectLst/>
              <a:latin typeface="MuseoSans-500"/>
            </a:endParaRPr>
          </a:p>
          <a:p>
            <a:pPr algn="l"/>
            <a:r>
              <a:rPr lang="en-GB" sz="2500" b="0" i="1" dirty="0">
                <a:solidFill>
                  <a:srgbClr val="222222"/>
                </a:solidFill>
                <a:effectLst/>
                <a:latin typeface="MuseoSans-500"/>
              </a:rPr>
              <a:t>4.2 Proportion of Students with Study Abroad Experience</a:t>
            </a:r>
            <a:endParaRPr lang="en-GB" sz="2500" b="0" i="0" dirty="0">
              <a:solidFill>
                <a:srgbClr val="222222"/>
              </a:solidFill>
              <a:effectLst/>
              <a:latin typeface="MuseoSans-500"/>
            </a:endParaRPr>
          </a:p>
          <a:p>
            <a:pPr algn="l"/>
            <a:r>
              <a:rPr lang="en-GB" sz="2500" b="0" i="1" dirty="0">
                <a:solidFill>
                  <a:srgbClr val="222222"/>
                </a:solidFill>
                <a:effectLst/>
                <a:latin typeface="MuseoSans-500"/>
              </a:rPr>
              <a:t>4.3 Proportion of Incoming Visiting and Exchange Students</a:t>
            </a:r>
            <a:endParaRPr lang="en-GB" sz="2500" b="0" i="0" dirty="0">
              <a:solidFill>
                <a:srgbClr val="222222"/>
              </a:solidFill>
              <a:effectLst/>
              <a:latin typeface="MuseoSans-500"/>
            </a:endParaRPr>
          </a:p>
          <a:p>
            <a:pPr algn="l"/>
            <a:r>
              <a:rPr lang="en-GB" sz="2500" b="0" i="1" dirty="0">
                <a:solidFill>
                  <a:srgbClr val="222222"/>
                </a:solidFill>
                <a:effectLst/>
                <a:latin typeface="MuseoSans-500"/>
              </a:rPr>
              <a:t>4.4 International Themes Within the Curricula</a:t>
            </a:r>
            <a:endParaRPr lang="en-GB" sz="2500" b="0" i="0" dirty="0">
              <a:solidFill>
                <a:srgbClr val="222222"/>
              </a:solidFill>
              <a:effectLst/>
              <a:latin typeface="MuseoSans-500"/>
            </a:endParaRPr>
          </a:p>
          <a:p>
            <a:endParaRPr lang="en-GB" dirty="0"/>
          </a:p>
        </p:txBody>
      </p:sp>
      <p:sp>
        <p:nvSpPr>
          <p:cNvPr id="4" name="Content Placeholder 3">
            <a:extLst>
              <a:ext uri="{FF2B5EF4-FFF2-40B4-BE49-F238E27FC236}">
                <a16:creationId xmlns:a16="http://schemas.microsoft.com/office/drawing/2014/main" id="{44168F6A-011D-42DC-A202-9541E07FBAF7}"/>
              </a:ext>
            </a:extLst>
          </p:cNvPr>
          <p:cNvSpPr>
            <a:spLocks noGrp="1"/>
          </p:cNvSpPr>
          <p:nvPr>
            <p:ph sz="half" idx="3"/>
          </p:nvPr>
        </p:nvSpPr>
        <p:spPr>
          <a:xfrm>
            <a:off x="11728450" y="1686500"/>
            <a:ext cx="8153400" cy="10749096"/>
          </a:xfrm>
        </p:spPr>
        <p:txBody>
          <a:bodyPr/>
          <a:lstStyle/>
          <a:p>
            <a:pPr algn="l">
              <a:spcAft>
                <a:spcPts val="300"/>
              </a:spcAft>
            </a:pPr>
            <a:r>
              <a:rPr lang="en-GB" sz="3600" b="1" i="0" u="sng" dirty="0">
                <a:solidFill>
                  <a:srgbClr val="222222"/>
                </a:solidFill>
                <a:effectLst/>
                <a:latin typeface="Calibri Light" panose="020F0302020204030204" pitchFamily="34" charset="0"/>
              </a:rPr>
              <a:t>Institutional Infrastructure – supply side</a:t>
            </a:r>
            <a:endParaRPr lang="en-GB" sz="3600" b="1" i="0" u="sng" dirty="0">
              <a:solidFill>
                <a:srgbClr val="222222"/>
              </a:solidFill>
              <a:effectLst/>
              <a:latin typeface="Arial" panose="020B0604020202020204" pitchFamily="34" charset="0"/>
            </a:endParaRPr>
          </a:p>
          <a:p>
            <a:pPr algn="l"/>
            <a:r>
              <a:rPr lang="en-GB" sz="1800" b="1" i="0" dirty="0">
                <a:solidFill>
                  <a:srgbClr val="222222"/>
                </a:solidFill>
                <a:effectLst/>
                <a:latin typeface="Arial" panose="020B0604020202020204" pitchFamily="34" charset="0"/>
              </a:rPr>
              <a:t> </a:t>
            </a:r>
            <a:endParaRPr lang="en-GB" b="0" i="0" dirty="0">
              <a:solidFill>
                <a:srgbClr val="222222"/>
              </a:solidFill>
              <a:effectLst/>
              <a:latin typeface="Arial" panose="020B0604020202020204" pitchFamily="34" charset="0"/>
            </a:endParaRPr>
          </a:p>
          <a:p>
            <a:pPr algn="l"/>
            <a:r>
              <a:rPr lang="en-GB" sz="2600" b="1" i="0" dirty="0">
                <a:solidFill>
                  <a:srgbClr val="222222"/>
                </a:solidFill>
                <a:effectLst/>
                <a:latin typeface="MuseoSans-500"/>
              </a:rPr>
              <a:t>1 Proportion of International Academic Staff</a:t>
            </a:r>
            <a:endParaRPr lang="en-GB" sz="2600" b="0" i="0" dirty="0">
              <a:solidFill>
                <a:srgbClr val="222222"/>
              </a:solidFill>
              <a:effectLst/>
              <a:latin typeface="MuseoSans-500"/>
            </a:endParaRPr>
          </a:p>
          <a:p>
            <a:pPr algn="l"/>
            <a:r>
              <a:rPr lang="en-GB" sz="2600" b="0" i="1" dirty="0">
                <a:solidFill>
                  <a:srgbClr val="222222"/>
                </a:solidFill>
                <a:effectLst/>
                <a:latin typeface="MuseoSans-500"/>
              </a:rPr>
              <a:t>1.1 The Proportion of Non-UK Junior Researchers</a:t>
            </a:r>
            <a:endParaRPr lang="en-GB" sz="2600" b="0" i="0" dirty="0">
              <a:solidFill>
                <a:srgbClr val="222222"/>
              </a:solidFill>
              <a:effectLst/>
              <a:latin typeface="MuseoSans-500"/>
            </a:endParaRPr>
          </a:p>
          <a:p>
            <a:pPr algn="l"/>
            <a:r>
              <a:rPr lang="en-GB" sz="2600" b="0" i="1" dirty="0">
                <a:solidFill>
                  <a:srgbClr val="222222"/>
                </a:solidFill>
                <a:effectLst/>
                <a:latin typeface="MuseoSans-500"/>
              </a:rPr>
              <a:t>1.2 The Proportion of Non-UK Senior Researchers and Professors</a:t>
            </a:r>
            <a:endParaRPr lang="en-GB" sz="2600" b="0" i="0" dirty="0">
              <a:solidFill>
                <a:srgbClr val="222222"/>
              </a:solidFill>
              <a:effectLst/>
              <a:latin typeface="MuseoSans-500"/>
            </a:endParaRPr>
          </a:p>
          <a:p>
            <a:pPr algn="l"/>
            <a:r>
              <a:rPr lang="en-GB" sz="2600" b="0" i="1" dirty="0">
                <a:solidFill>
                  <a:srgbClr val="222222"/>
                </a:solidFill>
                <a:effectLst/>
                <a:latin typeface="MuseoSans-500"/>
              </a:rPr>
              <a:t>1.3 The Proportion of Non-UK Senior Leadership Team</a:t>
            </a:r>
            <a:endParaRPr lang="en-GB" sz="2600" b="0" i="0" dirty="0">
              <a:solidFill>
                <a:srgbClr val="222222"/>
              </a:solidFill>
              <a:effectLst/>
              <a:latin typeface="MuseoSans-500"/>
            </a:endParaRPr>
          </a:p>
          <a:p>
            <a:pPr algn="l"/>
            <a:r>
              <a:rPr lang="en-GB" sz="2600" b="1" i="0" dirty="0">
                <a:solidFill>
                  <a:srgbClr val="222222"/>
                </a:solidFill>
                <a:effectLst/>
                <a:latin typeface="MuseoSans-500"/>
              </a:rPr>
              <a:t> </a:t>
            </a:r>
            <a:endParaRPr lang="en-GB" sz="2600" b="0" i="0" dirty="0">
              <a:solidFill>
                <a:srgbClr val="222222"/>
              </a:solidFill>
              <a:effectLst/>
              <a:latin typeface="MuseoSans-500"/>
            </a:endParaRPr>
          </a:p>
          <a:p>
            <a:pPr algn="l"/>
            <a:r>
              <a:rPr lang="en-GB" sz="2600" b="1" i="0" dirty="0">
                <a:solidFill>
                  <a:srgbClr val="222222"/>
                </a:solidFill>
                <a:effectLst/>
                <a:latin typeface="MuseoSans-500"/>
              </a:rPr>
              <a:t>2 Environmental impact</a:t>
            </a:r>
            <a:endParaRPr lang="en-GB" sz="2600" b="0" i="0" dirty="0">
              <a:solidFill>
                <a:srgbClr val="222222"/>
              </a:solidFill>
              <a:effectLst/>
              <a:latin typeface="MuseoSans-500"/>
            </a:endParaRPr>
          </a:p>
          <a:p>
            <a:pPr algn="l"/>
            <a:r>
              <a:rPr lang="en-GB" sz="2600" b="0" i="1" dirty="0">
                <a:solidFill>
                  <a:srgbClr val="222222"/>
                </a:solidFill>
                <a:effectLst/>
                <a:latin typeface="MuseoSans-500"/>
              </a:rPr>
              <a:t>2.1 Sustainability of Institution (People &amp; Planet)</a:t>
            </a:r>
            <a:endParaRPr lang="en-GB" sz="2600" b="0" i="0" dirty="0">
              <a:solidFill>
                <a:srgbClr val="222222"/>
              </a:solidFill>
              <a:effectLst/>
              <a:latin typeface="MuseoSans-500"/>
            </a:endParaRPr>
          </a:p>
          <a:p>
            <a:pPr algn="l"/>
            <a:r>
              <a:rPr lang="en-GB" sz="2600" b="0" i="1" dirty="0">
                <a:solidFill>
                  <a:srgbClr val="222222"/>
                </a:solidFill>
                <a:effectLst/>
                <a:latin typeface="MuseoSans-500"/>
              </a:rPr>
              <a:t>2.2 Staff Air Travel Carbon Footprint per Student</a:t>
            </a:r>
            <a:endParaRPr lang="en-GB" sz="2600" b="0" i="0" dirty="0">
              <a:solidFill>
                <a:srgbClr val="222222"/>
              </a:solidFill>
              <a:effectLst/>
              <a:latin typeface="MuseoSans-500"/>
            </a:endParaRPr>
          </a:p>
          <a:p>
            <a:pPr algn="l"/>
            <a:r>
              <a:rPr lang="en-GB" sz="2600" b="1" i="0" dirty="0">
                <a:solidFill>
                  <a:srgbClr val="222222"/>
                </a:solidFill>
                <a:effectLst/>
                <a:latin typeface="MuseoSans-500"/>
              </a:rPr>
              <a:t> </a:t>
            </a:r>
            <a:endParaRPr lang="en-GB" sz="2600" b="0" i="0" dirty="0">
              <a:solidFill>
                <a:srgbClr val="222222"/>
              </a:solidFill>
              <a:effectLst/>
              <a:latin typeface="MuseoSans-500"/>
            </a:endParaRPr>
          </a:p>
          <a:p>
            <a:pPr algn="l"/>
            <a:r>
              <a:rPr lang="en-GB" sz="2600" b="1" i="0" dirty="0">
                <a:solidFill>
                  <a:srgbClr val="222222"/>
                </a:solidFill>
                <a:effectLst/>
                <a:latin typeface="MuseoSans-500"/>
              </a:rPr>
              <a:t>3 Sustainable development and engagement with ODA countries</a:t>
            </a:r>
            <a:endParaRPr lang="en-GB" sz="2600" b="0" i="0" dirty="0">
              <a:solidFill>
                <a:srgbClr val="222222"/>
              </a:solidFill>
              <a:effectLst/>
              <a:latin typeface="MuseoSans-500"/>
            </a:endParaRPr>
          </a:p>
          <a:p>
            <a:pPr algn="l"/>
            <a:r>
              <a:rPr lang="en-GB" sz="2600" b="0" i="1" dirty="0">
                <a:solidFill>
                  <a:srgbClr val="222222"/>
                </a:solidFill>
                <a:effectLst/>
                <a:latin typeface="MuseoSans-500"/>
              </a:rPr>
              <a:t>3.1 Proportion of Fee Waivers for Students from ODA Countries</a:t>
            </a:r>
            <a:endParaRPr lang="en-GB" sz="2600" b="0" i="0" dirty="0">
              <a:solidFill>
                <a:srgbClr val="222222"/>
              </a:solidFill>
              <a:effectLst/>
              <a:latin typeface="MuseoSans-500"/>
            </a:endParaRPr>
          </a:p>
          <a:p>
            <a:pPr algn="l"/>
            <a:r>
              <a:rPr lang="en-GB" sz="2600" b="0" i="1" dirty="0">
                <a:solidFill>
                  <a:srgbClr val="222222"/>
                </a:solidFill>
                <a:effectLst/>
                <a:latin typeface="MuseoSans-500"/>
              </a:rPr>
              <a:t>3.2 Proportion of Collaborative Research with ODA countries</a:t>
            </a:r>
            <a:endParaRPr lang="en-GB" sz="2600" b="0" i="0" dirty="0">
              <a:solidFill>
                <a:srgbClr val="222222"/>
              </a:solidFill>
              <a:effectLst/>
              <a:latin typeface="MuseoSans-500"/>
            </a:endParaRPr>
          </a:p>
          <a:p>
            <a:pPr algn="l"/>
            <a:r>
              <a:rPr lang="en-GB" sz="2600" b="1" i="0" dirty="0">
                <a:solidFill>
                  <a:srgbClr val="222222"/>
                </a:solidFill>
                <a:effectLst/>
                <a:latin typeface="MuseoSans-500"/>
              </a:rPr>
              <a:t> </a:t>
            </a:r>
            <a:endParaRPr lang="en-GB" sz="2600" b="0" i="0" dirty="0">
              <a:solidFill>
                <a:srgbClr val="222222"/>
              </a:solidFill>
              <a:effectLst/>
              <a:latin typeface="MuseoSans-500"/>
            </a:endParaRPr>
          </a:p>
          <a:p>
            <a:pPr algn="l"/>
            <a:r>
              <a:rPr lang="en-GB" sz="2600" b="1" i="0" dirty="0">
                <a:solidFill>
                  <a:srgbClr val="222222"/>
                </a:solidFill>
                <a:effectLst/>
                <a:latin typeface="MuseoSans-500"/>
              </a:rPr>
              <a:t>4 International engagement and research</a:t>
            </a:r>
            <a:endParaRPr lang="en-GB" sz="2600" b="0" i="0" dirty="0">
              <a:solidFill>
                <a:srgbClr val="222222"/>
              </a:solidFill>
              <a:effectLst/>
              <a:latin typeface="MuseoSans-500"/>
            </a:endParaRPr>
          </a:p>
          <a:p>
            <a:pPr algn="l"/>
            <a:r>
              <a:rPr lang="en-GB" sz="2600" b="0" i="1" dirty="0">
                <a:solidFill>
                  <a:srgbClr val="222222"/>
                </a:solidFill>
                <a:effectLst/>
                <a:latin typeface="MuseoSans-500"/>
              </a:rPr>
              <a:t>4.1 Proportion of Non-UK HEBCI Income</a:t>
            </a:r>
            <a:endParaRPr lang="en-GB" sz="2600" b="0" i="0" dirty="0">
              <a:solidFill>
                <a:srgbClr val="222222"/>
              </a:solidFill>
              <a:effectLst/>
              <a:latin typeface="MuseoSans-500"/>
            </a:endParaRPr>
          </a:p>
          <a:p>
            <a:pPr algn="l"/>
            <a:r>
              <a:rPr lang="en-GB" sz="2600" b="0" i="1" dirty="0">
                <a:solidFill>
                  <a:srgbClr val="222222"/>
                </a:solidFill>
                <a:effectLst/>
                <a:latin typeface="MuseoSans-500"/>
              </a:rPr>
              <a:t>4.2 Impact of Research Produced in International Collaboration</a:t>
            </a:r>
          </a:p>
          <a:p>
            <a:pPr algn="l"/>
            <a:endParaRPr lang="en-GB" sz="2600" i="1" dirty="0">
              <a:solidFill>
                <a:srgbClr val="222222"/>
              </a:solidFill>
              <a:latin typeface="MuseoSans-500"/>
            </a:endParaRPr>
          </a:p>
          <a:p>
            <a:pPr algn="l"/>
            <a:r>
              <a:rPr lang="en-GB" sz="2600" b="0" i="1" dirty="0">
                <a:solidFill>
                  <a:srgbClr val="FF0000"/>
                </a:solidFill>
                <a:effectLst/>
                <a:latin typeface="MuseoSans-500"/>
              </a:rPr>
              <a:t>5. </a:t>
            </a:r>
            <a:r>
              <a:rPr lang="en-GB" sz="2600" b="1" dirty="0">
                <a:solidFill>
                  <a:srgbClr val="FF0000"/>
                </a:solidFill>
                <a:effectLst/>
                <a:latin typeface="MuseoSans-500"/>
              </a:rPr>
              <a:t>Sustainability and climate change themes in the curricula</a:t>
            </a:r>
          </a:p>
          <a:p>
            <a:pPr algn="l"/>
            <a:r>
              <a:rPr lang="en-GB" sz="2600" i="1" dirty="0">
                <a:latin typeface="MuseoSans-500"/>
              </a:rPr>
              <a:t>5.1 Sustainable development themes</a:t>
            </a:r>
          </a:p>
          <a:p>
            <a:pPr algn="l"/>
            <a:r>
              <a:rPr lang="en-GB" sz="2600" b="0" i="1" dirty="0">
                <a:solidFill>
                  <a:srgbClr val="FF0000"/>
                </a:solidFill>
                <a:effectLst/>
                <a:latin typeface="MuseoSans-500"/>
              </a:rPr>
              <a:t>5.2 Climate change themes</a:t>
            </a:r>
            <a:endParaRPr lang="en-GB" sz="2600" b="0" i="0" dirty="0">
              <a:solidFill>
                <a:srgbClr val="FF0000"/>
              </a:solidFill>
              <a:effectLst/>
              <a:latin typeface="MuseoSans-500"/>
            </a:endParaRPr>
          </a:p>
          <a:p>
            <a:endParaRPr lang="en-GB" dirty="0"/>
          </a:p>
        </p:txBody>
      </p:sp>
    </p:spTree>
    <p:extLst>
      <p:ext uri="{BB962C8B-B14F-4D97-AF65-F5344CB8AC3E}">
        <p14:creationId xmlns:p14="http://schemas.microsoft.com/office/powerpoint/2010/main" val="3974035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4003A"/>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E3F4D6-F211-7240-9A60-0DFD352721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250" y="1203543"/>
            <a:ext cx="7336160" cy="1358900"/>
          </a:xfrm>
          <a:prstGeom prst="rect">
            <a:avLst/>
          </a:prstGeom>
        </p:spPr>
      </p:pic>
      <p:sp>
        <p:nvSpPr>
          <p:cNvPr id="10" name="object 4">
            <a:extLst>
              <a:ext uri="{FF2B5EF4-FFF2-40B4-BE49-F238E27FC236}">
                <a16:creationId xmlns:a16="http://schemas.microsoft.com/office/drawing/2014/main" id="{C6113C6F-394E-554A-9102-050CD6249DB8}"/>
              </a:ext>
            </a:extLst>
          </p:cNvPr>
          <p:cNvSpPr/>
          <p:nvPr/>
        </p:nvSpPr>
        <p:spPr>
          <a:xfrm>
            <a:off x="838302" y="11922125"/>
            <a:ext cx="18427496" cy="45719"/>
          </a:xfrm>
          <a:custGeom>
            <a:avLst/>
            <a:gdLst/>
            <a:ahLst/>
            <a:cxnLst/>
            <a:rect l="l" t="t" r="r" b="b"/>
            <a:pathLst>
              <a:path w="9053830">
                <a:moveTo>
                  <a:pt x="0" y="0"/>
                </a:moveTo>
                <a:lnTo>
                  <a:pt x="9053825" y="0"/>
                </a:lnTo>
              </a:path>
            </a:pathLst>
          </a:custGeom>
          <a:ln w="55844">
            <a:solidFill>
              <a:srgbClr val="FFFFFF"/>
            </a:solidFill>
          </a:ln>
        </p:spPr>
        <p:txBody>
          <a:bodyPr wrap="square" lIns="0" tIns="0" rIns="0" bIns="0" rtlCol="0"/>
          <a:lstStyle/>
          <a:p>
            <a:endParaRPr/>
          </a:p>
        </p:txBody>
      </p:sp>
      <p:sp>
        <p:nvSpPr>
          <p:cNvPr id="2" name="TextBox 1">
            <a:extLst>
              <a:ext uri="{FF2B5EF4-FFF2-40B4-BE49-F238E27FC236}">
                <a16:creationId xmlns:a16="http://schemas.microsoft.com/office/drawing/2014/main" id="{918F77D4-7F79-4987-A0DE-AD9993967A92}"/>
              </a:ext>
            </a:extLst>
          </p:cNvPr>
          <p:cNvSpPr txBox="1"/>
          <p:nvPr/>
        </p:nvSpPr>
        <p:spPr>
          <a:xfrm>
            <a:off x="1365250" y="4378325"/>
            <a:ext cx="17373600" cy="3231654"/>
          </a:xfrm>
          <a:prstGeom prst="rect">
            <a:avLst/>
          </a:prstGeom>
          <a:noFill/>
        </p:spPr>
        <p:txBody>
          <a:bodyPr wrap="square" rtlCol="0">
            <a:spAutoFit/>
          </a:bodyPr>
          <a:lstStyle/>
          <a:p>
            <a:endParaRPr lang="en-GB" sz="6800" dirty="0">
              <a:solidFill>
                <a:schemeClr val="bg1"/>
              </a:solidFill>
              <a:hlinkClick r:id="rId3">
                <a:extLst>
                  <a:ext uri="{A12FA001-AC4F-418D-AE19-62706E023703}">
                    <ahyp:hlinkClr xmlns:ahyp="http://schemas.microsoft.com/office/drawing/2018/hyperlinkcolor" val="tx"/>
                  </a:ext>
                </a:extLst>
              </a:hlinkClick>
            </a:endParaRPr>
          </a:p>
          <a:p>
            <a:r>
              <a:rPr lang="en-GB" sz="6800" dirty="0">
                <a:solidFill>
                  <a:schemeClr val="bg1"/>
                </a:solidFill>
              </a:rPr>
              <a:t>GEI calculates the average sector performance and benchmarks the institutional performance</a:t>
            </a:r>
          </a:p>
        </p:txBody>
      </p:sp>
    </p:spTree>
    <p:extLst>
      <p:ext uri="{BB962C8B-B14F-4D97-AF65-F5344CB8AC3E}">
        <p14:creationId xmlns:p14="http://schemas.microsoft.com/office/powerpoint/2010/main" val="1834406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576050" y="2408531"/>
            <a:ext cx="8271509" cy="152916"/>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1234208"/>
            <a:ext cx="20104100" cy="1332441"/>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5" name="object 5"/>
          <p:cNvSpPr txBox="1">
            <a:spLocks noGrp="1"/>
          </p:cNvSpPr>
          <p:nvPr>
            <p:ph type="title"/>
          </p:nvPr>
        </p:nvSpPr>
        <p:spPr>
          <a:xfrm>
            <a:off x="1034388" y="1101725"/>
            <a:ext cx="17933062" cy="935513"/>
          </a:xfrm>
          <a:prstGeom prst="rect">
            <a:avLst/>
          </a:prstGeom>
        </p:spPr>
        <p:txBody>
          <a:bodyPr vert="horz" wrap="square" lIns="0" tIns="12065" rIns="0" bIns="0" rtlCol="0">
            <a:spAutoFit/>
          </a:bodyPr>
          <a:lstStyle/>
          <a:p>
            <a:pPr marL="12700">
              <a:lnSpc>
                <a:spcPct val="100000"/>
              </a:lnSpc>
              <a:spcBef>
                <a:spcPts val="95"/>
              </a:spcBef>
            </a:pPr>
            <a:r>
              <a:rPr lang="en-GB" sz="6000" b="0" spc="15" dirty="0"/>
              <a:t>GEI enables monitoring of the HE system at a sector level</a:t>
            </a:r>
            <a:endParaRPr sz="5800" b="0" spc="-5" dirty="0">
              <a:solidFill>
                <a:schemeClr val="tx1">
                  <a:lumMod val="65000"/>
                  <a:lumOff val="35000"/>
                </a:schemeClr>
              </a:solidFill>
              <a:latin typeface="+mn-lt"/>
            </a:endParaRPr>
          </a:p>
        </p:txBody>
      </p:sp>
      <p:sp>
        <p:nvSpPr>
          <p:cNvPr id="6" name="object 6"/>
          <p:cNvSpPr txBox="1"/>
          <p:nvPr/>
        </p:nvSpPr>
        <p:spPr>
          <a:xfrm>
            <a:off x="1129926" y="2939308"/>
            <a:ext cx="17151723" cy="8224816"/>
          </a:xfrm>
          <a:prstGeom prst="rect">
            <a:avLst/>
          </a:prstGeom>
        </p:spPr>
        <p:txBody>
          <a:bodyPr vert="horz" wrap="square" lIns="0" tIns="12700" rIns="0" bIns="0" rtlCol="0">
            <a:spAutoFit/>
          </a:bodyPr>
          <a:lstStyle/>
          <a:p>
            <a:pPr marL="584200" marR="5080" indent="-571500">
              <a:lnSpc>
                <a:spcPct val="108800"/>
              </a:lnSpc>
              <a:spcBef>
                <a:spcPts val="1200"/>
              </a:spcBef>
              <a:buFont typeface="Arial" panose="020B0604020202020204" pitchFamily="34" charset="0"/>
              <a:buChar char="•"/>
            </a:pPr>
            <a:r>
              <a:rPr lang="en-GB" sz="3800" dirty="0">
                <a:ea typeface="Calibri" panose="020F0502020204030204" pitchFamily="34" charset="0"/>
                <a:cs typeface="Times New Roman" panose="02020603050405020304" pitchFamily="18" charset="0"/>
              </a:rPr>
              <a:t>All GEI indicators can be aggregated at the sector level – this will highlight whether:</a:t>
            </a:r>
          </a:p>
          <a:p>
            <a:pPr marL="1498600" marR="5080" lvl="2" indent="-571500">
              <a:lnSpc>
                <a:spcPct val="108800"/>
              </a:lnSpc>
              <a:spcBef>
                <a:spcPts val="1200"/>
              </a:spcBef>
              <a:buFont typeface="Wingdings" panose="05000000000000000000" pitchFamily="2" charset="2"/>
              <a:buChar char="ü"/>
            </a:pPr>
            <a:r>
              <a:rPr lang="en-GB" sz="3800" dirty="0">
                <a:ea typeface="Calibri" panose="020F0502020204030204" pitchFamily="34" charset="0"/>
                <a:cs typeface="Times New Roman" panose="02020603050405020304" pitchFamily="18" charset="0"/>
              </a:rPr>
              <a:t>International student recruitment growth was achieved at the expense of geographical diversification</a:t>
            </a:r>
          </a:p>
          <a:p>
            <a:pPr marL="1498600" marR="5080" lvl="2" indent="-571500">
              <a:lnSpc>
                <a:spcPct val="108800"/>
              </a:lnSpc>
              <a:spcBef>
                <a:spcPts val="1200"/>
              </a:spcBef>
              <a:buFont typeface="Wingdings" panose="05000000000000000000" pitchFamily="2" charset="2"/>
              <a:buChar char="ü"/>
            </a:pPr>
            <a:r>
              <a:rPr lang="en-GB" sz="3800" dirty="0">
                <a:ea typeface="Calibri" panose="020F0502020204030204" pitchFamily="34" charset="0"/>
                <a:cs typeface="Times New Roman" panose="02020603050405020304" pitchFamily="18" charset="0"/>
              </a:rPr>
              <a:t>Recruitment growth was at the expense of reductions in student success</a:t>
            </a:r>
          </a:p>
          <a:p>
            <a:pPr marL="584200" marR="5080" indent="-571500">
              <a:lnSpc>
                <a:spcPct val="108800"/>
              </a:lnSpc>
              <a:spcBef>
                <a:spcPts val="1200"/>
              </a:spcBef>
              <a:buFont typeface="Arial" panose="020B0604020202020204" pitchFamily="34" charset="0"/>
              <a:buChar char="•"/>
            </a:pPr>
            <a:r>
              <a:rPr lang="en-GB" sz="3800" dirty="0">
                <a:ea typeface="Calibri" panose="020F0502020204030204" pitchFamily="34" charset="0"/>
                <a:cs typeface="Times New Roman" panose="02020603050405020304" pitchFamily="18" charset="0"/>
              </a:rPr>
              <a:t>International students’ success and how we measure it</a:t>
            </a:r>
          </a:p>
          <a:p>
            <a:pPr marL="2870200" marR="5080" lvl="4" indent="-1028700">
              <a:lnSpc>
                <a:spcPct val="108800"/>
              </a:lnSpc>
              <a:spcBef>
                <a:spcPts val="1200"/>
              </a:spcBef>
              <a:buFont typeface="+mj-lt"/>
              <a:buAutoNum type="romanLcPeriod"/>
            </a:pPr>
            <a:r>
              <a:rPr lang="en-GB" sz="3800" dirty="0">
                <a:ea typeface="Calibri" panose="020F0502020204030204" pitchFamily="34" charset="0"/>
                <a:cs typeface="Times New Roman" panose="02020603050405020304" pitchFamily="18" charset="0"/>
              </a:rPr>
              <a:t>International students’ non-continuation rates</a:t>
            </a:r>
          </a:p>
          <a:p>
            <a:pPr marL="2870200" marR="5080" lvl="4" indent="-1028700">
              <a:lnSpc>
                <a:spcPct val="108800"/>
              </a:lnSpc>
              <a:spcBef>
                <a:spcPts val="1200"/>
              </a:spcBef>
              <a:buFont typeface="+mj-lt"/>
              <a:buAutoNum type="romanLcPeriod"/>
            </a:pPr>
            <a:r>
              <a:rPr lang="en-GB" sz="3800" dirty="0">
                <a:ea typeface="Calibri" panose="020F0502020204030204" pitchFamily="34" charset="0"/>
                <a:cs typeface="Times New Roman" panose="02020603050405020304" pitchFamily="18" charset="0"/>
              </a:rPr>
              <a:t>Degree outcomes</a:t>
            </a:r>
          </a:p>
          <a:p>
            <a:pPr marL="2870200" marR="5080" lvl="4" indent="-1028700">
              <a:lnSpc>
                <a:spcPct val="108800"/>
              </a:lnSpc>
              <a:spcBef>
                <a:spcPts val="1200"/>
              </a:spcBef>
              <a:buFont typeface="+mj-lt"/>
              <a:buAutoNum type="romanLcPeriod"/>
            </a:pPr>
            <a:r>
              <a:rPr lang="en-GB" sz="3800" dirty="0">
                <a:ea typeface="Calibri" panose="020F0502020204030204" pitchFamily="34" charset="0"/>
                <a:cs typeface="Times New Roman" panose="02020603050405020304" pitchFamily="18" charset="0"/>
              </a:rPr>
              <a:t>National student survey – overall satisfaction with academic experience</a:t>
            </a:r>
          </a:p>
          <a:p>
            <a:pPr marL="2870200" marR="5080" lvl="4" indent="-1028700">
              <a:lnSpc>
                <a:spcPct val="108800"/>
              </a:lnSpc>
              <a:spcBef>
                <a:spcPts val="1200"/>
              </a:spcBef>
              <a:buFont typeface="+mj-lt"/>
              <a:buAutoNum type="romanLcPeriod"/>
            </a:pPr>
            <a:r>
              <a:rPr lang="en-GB" sz="3800" dirty="0">
                <a:ea typeface="Calibri" panose="020F0502020204030204" pitchFamily="34" charset="0"/>
                <a:cs typeface="Times New Roman" panose="02020603050405020304" pitchFamily="18" charset="0"/>
              </a:rPr>
              <a:t>Graduate outcomes – students in further study and employment</a:t>
            </a:r>
          </a:p>
          <a:p>
            <a:pPr marL="1041400" marR="5080" indent="-1028700">
              <a:lnSpc>
                <a:spcPct val="108800"/>
              </a:lnSpc>
              <a:spcBef>
                <a:spcPts val="1200"/>
              </a:spcBef>
              <a:buFont typeface="Arial" panose="020B0604020202020204" pitchFamily="34" charset="0"/>
              <a:buChar char="•"/>
            </a:pPr>
            <a:r>
              <a:rPr lang="en-GB" sz="3800" dirty="0">
                <a:ea typeface="Calibri" panose="020F0502020204030204" pitchFamily="34" charset="0"/>
                <a:cs typeface="Times New Roman" panose="02020603050405020304" pitchFamily="18" charset="0"/>
              </a:rPr>
              <a:t>Some of the above constitute part of the HE KPIs, however, the monitoring only includes home students</a:t>
            </a:r>
          </a:p>
        </p:txBody>
      </p:sp>
      <p:sp>
        <p:nvSpPr>
          <p:cNvPr id="8" name="TextBox 7">
            <a:extLst>
              <a:ext uri="{FF2B5EF4-FFF2-40B4-BE49-F238E27FC236}">
                <a16:creationId xmlns:a16="http://schemas.microsoft.com/office/drawing/2014/main" id="{66F6F429-0D02-4480-B19B-08016CDD9634}"/>
              </a:ext>
            </a:extLst>
          </p:cNvPr>
          <p:cNvSpPr txBox="1"/>
          <p:nvPr/>
        </p:nvSpPr>
        <p:spPr>
          <a:xfrm>
            <a:off x="1152092" y="11453668"/>
            <a:ext cx="12420600" cy="861774"/>
          </a:xfrm>
          <a:prstGeom prst="rect">
            <a:avLst/>
          </a:prstGeom>
          <a:noFill/>
        </p:spPr>
        <p:txBody>
          <a:bodyPr wrap="square" rtlCol="0">
            <a:spAutoFit/>
          </a:bodyPr>
          <a:lstStyle/>
          <a:p>
            <a:r>
              <a:rPr lang="en-GB" sz="5000" dirty="0">
                <a:solidFill>
                  <a:schemeClr val="bg1"/>
                </a:solidFill>
              </a:rPr>
              <a:t>https://www.educationinsight.uk/gei/</a:t>
            </a:r>
          </a:p>
        </p:txBody>
      </p:sp>
      <p:sp>
        <p:nvSpPr>
          <p:cNvPr id="9" name="object 4">
            <a:extLst>
              <a:ext uri="{FF2B5EF4-FFF2-40B4-BE49-F238E27FC236}">
                <a16:creationId xmlns:a16="http://schemas.microsoft.com/office/drawing/2014/main" id="{72DED454-0998-4004-86DE-1B9BA1A8F75E}"/>
              </a:ext>
            </a:extLst>
          </p:cNvPr>
          <p:cNvSpPr/>
          <p:nvPr/>
        </p:nvSpPr>
        <p:spPr>
          <a:xfrm>
            <a:off x="15858584" y="11464925"/>
            <a:ext cx="3520034" cy="650346"/>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34507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029477" y="837329"/>
            <a:ext cx="17704461" cy="904735"/>
          </a:xfrm>
          <a:prstGeom prst="rect">
            <a:avLst/>
          </a:prstGeom>
        </p:spPr>
        <p:txBody>
          <a:bodyPr vert="horz" wrap="square" lIns="0" tIns="12065" rIns="0" bIns="0" rtlCol="0">
            <a:spAutoFit/>
          </a:bodyPr>
          <a:lstStyle/>
          <a:p>
            <a:pPr algn="l" rtl="0">
              <a:defRPr sz="1400" b="0" i="0" u="none" strike="noStrike" kern="1200" spc="0" baseline="0">
                <a:solidFill>
                  <a:prstClr val="black">
                    <a:lumMod val="65000"/>
                    <a:lumOff val="35000"/>
                  </a:prstClr>
                </a:solidFill>
                <a:latin typeface="+mn-lt"/>
                <a:ea typeface="+mn-ea"/>
                <a:cs typeface="+mn-cs"/>
              </a:defRPr>
            </a:pPr>
            <a:r>
              <a:rPr lang="en-GB" sz="5800" dirty="0"/>
              <a:t>Measures of student success</a:t>
            </a:r>
          </a:p>
        </p:txBody>
      </p:sp>
      <p:sp>
        <p:nvSpPr>
          <p:cNvPr id="8" name="object 2">
            <a:extLst>
              <a:ext uri="{FF2B5EF4-FFF2-40B4-BE49-F238E27FC236}">
                <a16:creationId xmlns:a16="http://schemas.microsoft.com/office/drawing/2014/main" id="{9556D0FD-A43C-38C1-D1D7-155889941769}"/>
              </a:ext>
            </a:extLst>
          </p:cNvPr>
          <p:cNvSpPr/>
          <p:nvPr/>
        </p:nvSpPr>
        <p:spPr>
          <a:xfrm>
            <a:off x="6927850" y="2575664"/>
            <a:ext cx="13024471" cy="240784"/>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5" name="TextBox 4">
            <a:extLst>
              <a:ext uri="{FF2B5EF4-FFF2-40B4-BE49-F238E27FC236}">
                <a16:creationId xmlns:a16="http://schemas.microsoft.com/office/drawing/2014/main" id="{947EDB99-B003-B503-DFAC-F8712A20347C}"/>
              </a:ext>
            </a:extLst>
          </p:cNvPr>
          <p:cNvSpPr txBox="1"/>
          <p:nvPr/>
        </p:nvSpPr>
        <p:spPr>
          <a:xfrm>
            <a:off x="1593850" y="3331790"/>
            <a:ext cx="15773401" cy="7986802"/>
          </a:xfrm>
          <a:prstGeom prst="rect">
            <a:avLst/>
          </a:prstGeom>
          <a:noFill/>
        </p:spPr>
        <p:txBody>
          <a:bodyPr wrap="square" rtlCol="0">
            <a:spAutoFit/>
          </a:bodyPr>
          <a:lstStyle/>
          <a:p>
            <a:pPr marL="285750" indent="-285750">
              <a:spcBef>
                <a:spcPts val="1800"/>
              </a:spcBef>
              <a:buFont typeface="Arial" panose="020B0604020202020204" pitchFamily="34" charset="0"/>
              <a:buChar char="•"/>
            </a:pPr>
            <a:r>
              <a:rPr lang="en-GB" sz="3600" dirty="0"/>
              <a:t>Non-continuation rates - are part of the UK HE key performance indicators as defined by HESA (</a:t>
            </a:r>
            <a:r>
              <a:rPr lang="en-GB" sz="3600" dirty="0">
                <a:hlinkClick r:id="rId2"/>
              </a:rPr>
              <a:t>https://www.hesa.ac.uk/data-and-analysis/performance-indicators/non-continuation</a:t>
            </a:r>
            <a:r>
              <a:rPr lang="en-GB" sz="3600" dirty="0"/>
              <a:t>). Data is based on the full-time, first-degree entrants. The  data shows the percentage who continue at the same HE provider, transfer to another HE provider and are no longer in HE the year after entry</a:t>
            </a:r>
          </a:p>
          <a:p>
            <a:pPr marL="285750" indent="-285750">
              <a:spcBef>
                <a:spcPts val="1800"/>
              </a:spcBef>
              <a:buFont typeface="Arial" panose="020B0604020202020204" pitchFamily="34" charset="0"/>
              <a:buChar char="•"/>
            </a:pPr>
            <a:r>
              <a:rPr lang="en-GB" sz="3600" dirty="0"/>
              <a:t>National student survey – uses the responses to Question 27 “Overall student satisfaction”</a:t>
            </a:r>
          </a:p>
          <a:p>
            <a:pPr marL="285750" indent="-285750">
              <a:spcBef>
                <a:spcPts val="1800"/>
              </a:spcBef>
              <a:buFont typeface="Arial" panose="020B0604020202020204" pitchFamily="34" charset="0"/>
              <a:buChar char="•"/>
            </a:pPr>
            <a:r>
              <a:rPr lang="en-GB" sz="3600" dirty="0"/>
              <a:t>Degree classification data is based on all first-degree full-time qualifiers from UK institutions who gained a classified degree</a:t>
            </a:r>
          </a:p>
          <a:p>
            <a:pPr marL="285750" indent="-285750">
              <a:spcBef>
                <a:spcPts val="1800"/>
              </a:spcBef>
              <a:buFont typeface="Arial" panose="020B0604020202020204" pitchFamily="34" charset="0"/>
              <a:buChar char="•"/>
            </a:pPr>
            <a:r>
              <a:rPr lang="en-GB" sz="3600" dirty="0"/>
              <a:t>Graduate Outcomes – data are based on all first-degree qualifiers from UK institutions who have known outcomes on the Graduate Outcomes Survey (e.g. in further study, employment, etc)</a:t>
            </a:r>
          </a:p>
          <a:p>
            <a:pPr marL="285750" indent="-285750">
              <a:buFont typeface="Arial" panose="020B0604020202020204" pitchFamily="34" charset="0"/>
              <a:buChar char="•"/>
            </a:pPr>
            <a:endParaRPr lang="en-GB" sz="3600" dirty="0"/>
          </a:p>
        </p:txBody>
      </p:sp>
      <p:sp>
        <p:nvSpPr>
          <p:cNvPr id="9" name="object 3">
            <a:extLst>
              <a:ext uri="{FF2B5EF4-FFF2-40B4-BE49-F238E27FC236}">
                <a16:creationId xmlns:a16="http://schemas.microsoft.com/office/drawing/2014/main" id="{1BB435CE-14B9-E474-FD8F-40FB5BFD36F9}"/>
              </a:ext>
            </a:extLst>
          </p:cNvPr>
          <p:cNvSpPr/>
          <p:nvPr/>
        </p:nvSpPr>
        <p:spPr>
          <a:xfrm>
            <a:off x="0" y="11388725"/>
            <a:ext cx="20104100" cy="1176556"/>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11" name="TextBox 10">
            <a:extLst>
              <a:ext uri="{FF2B5EF4-FFF2-40B4-BE49-F238E27FC236}">
                <a16:creationId xmlns:a16="http://schemas.microsoft.com/office/drawing/2014/main" id="{B2F44C9C-BE9B-0EB7-DFDA-53EB7AF4E8F5}"/>
              </a:ext>
            </a:extLst>
          </p:cNvPr>
          <p:cNvSpPr txBox="1"/>
          <p:nvPr/>
        </p:nvSpPr>
        <p:spPr>
          <a:xfrm>
            <a:off x="677001" y="11513017"/>
            <a:ext cx="13873297" cy="677108"/>
          </a:xfrm>
          <a:prstGeom prst="rect">
            <a:avLst/>
          </a:prstGeom>
          <a:noFill/>
        </p:spPr>
        <p:txBody>
          <a:bodyPr wrap="square">
            <a:spAutoFit/>
          </a:bodyPr>
          <a:lstStyle/>
          <a:p>
            <a:r>
              <a:rPr lang="en-GB" sz="3800" dirty="0">
                <a:solidFill>
                  <a:schemeClr val="bg1"/>
                </a:solidFill>
              </a:rPr>
              <a:t>https://www.educationinsight.uk/gei/index.html</a:t>
            </a:r>
          </a:p>
        </p:txBody>
      </p:sp>
      <p:sp>
        <p:nvSpPr>
          <p:cNvPr id="12" name="object 4">
            <a:extLst>
              <a:ext uri="{FF2B5EF4-FFF2-40B4-BE49-F238E27FC236}">
                <a16:creationId xmlns:a16="http://schemas.microsoft.com/office/drawing/2014/main" id="{07081CF0-F2D3-859C-78A3-454BE8D08607}"/>
              </a:ext>
            </a:extLst>
          </p:cNvPr>
          <p:cNvSpPr/>
          <p:nvPr/>
        </p:nvSpPr>
        <p:spPr>
          <a:xfrm>
            <a:off x="15907065" y="11844802"/>
            <a:ext cx="3520034" cy="650346"/>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833212" y="3100038"/>
            <a:ext cx="8271509" cy="152916"/>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0206990"/>
            <a:ext cx="20104100" cy="2359660"/>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41850" y="11234209"/>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42410" y="776667"/>
            <a:ext cx="15266062" cy="2105063"/>
          </a:xfrm>
          <a:prstGeom prst="rect">
            <a:avLst/>
          </a:prstGeom>
        </p:spPr>
        <p:txBody>
          <a:bodyPr vert="horz" wrap="square" lIns="0" tIns="12065" rIns="0" bIns="0" rtlCol="0">
            <a:spAutoFit/>
          </a:bodyPr>
          <a:lstStyle/>
          <a:p>
            <a:pPr marL="12700">
              <a:lnSpc>
                <a:spcPct val="100000"/>
              </a:lnSpc>
              <a:spcBef>
                <a:spcPts val="95"/>
              </a:spcBef>
            </a:pPr>
            <a:r>
              <a:rPr lang="en-GB" sz="6800" b="0" spc="15" dirty="0"/>
              <a:t>The impact of the pandemic on the students’ success</a:t>
            </a:r>
            <a:endParaRPr sz="6800" b="0" spc="-5" dirty="0"/>
          </a:p>
        </p:txBody>
      </p:sp>
      <p:sp>
        <p:nvSpPr>
          <p:cNvPr id="6" name="object 6"/>
          <p:cNvSpPr txBox="1"/>
          <p:nvPr/>
        </p:nvSpPr>
        <p:spPr>
          <a:xfrm>
            <a:off x="1057073" y="3689570"/>
            <a:ext cx="18427496" cy="6125716"/>
          </a:xfrm>
          <a:prstGeom prst="rect">
            <a:avLst/>
          </a:prstGeom>
        </p:spPr>
        <p:txBody>
          <a:bodyPr vert="horz" wrap="square" lIns="0" tIns="12700" rIns="0" bIns="0" rtlCol="0">
            <a:spAutoFit/>
          </a:bodyPr>
          <a:lstStyle/>
          <a:p>
            <a:pPr marL="12700" marR="5080">
              <a:lnSpc>
                <a:spcPct val="108800"/>
              </a:lnSpc>
              <a:spcBef>
                <a:spcPts val="1200"/>
              </a:spcBef>
            </a:pPr>
            <a:r>
              <a:rPr lang="en-GB" sz="3600" b="1" dirty="0">
                <a:effectLst/>
                <a:latin typeface="MuseoSans-500"/>
                <a:ea typeface="Calibri" panose="020F0502020204030204" pitchFamily="34" charset="0"/>
                <a:cs typeface="Times New Roman" panose="02020603050405020304" pitchFamily="18" charset="0"/>
              </a:rPr>
              <a:t>International students in the UK have a high continuation rate</a:t>
            </a:r>
          </a:p>
          <a:p>
            <a:pPr marL="698500" marR="5080" indent="-685800">
              <a:lnSpc>
                <a:spcPct val="108800"/>
              </a:lnSpc>
              <a:spcBef>
                <a:spcPts val="1200"/>
              </a:spcBef>
              <a:buFont typeface="Wingdings" panose="05000000000000000000" pitchFamily="2" charset="2"/>
              <a:buChar char="q"/>
            </a:pPr>
            <a:r>
              <a:rPr lang="en-GB" sz="3200" dirty="0">
                <a:effectLst/>
                <a:latin typeface="MuseoSans-500"/>
                <a:ea typeface="Calibri" panose="020F0502020204030204" pitchFamily="34" charset="0"/>
                <a:cs typeface="Times New Roman" panose="02020603050405020304" pitchFamily="18" charset="0"/>
              </a:rPr>
              <a:t> </a:t>
            </a:r>
            <a:r>
              <a:rPr lang="en-GB" sz="3200" dirty="0">
                <a:latin typeface="MuseoSans-500"/>
                <a:ea typeface="Calibri" panose="020F0502020204030204" pitchFamily="34" charset="0"/>
                <a:cs typeface="Times New Roman" panose="02020603050405020304" pitchFamily="18" charset="0"/>
              </a:rPr>
              <a:t>The UK has a great competitive advantage over other countries regarding students’ high completion rates.</a:t>
            </a:r>
          </a:p>
          <a:p>
            <a:pPr marL="698500" marR="5080" indent="-685800">
              <a:lnSpc>
                <a:spcPct val="108800"/>
              </a:lnSpc>
              <a:spcBef>
                <a:spcPts val="1200"/>
              </a:spcBef>
              <a:buFont typeface="Wingdings" panose="05000000000000000000" pitchFamily="2" charset="2"/>
              <a:buChar char="q"/>
            </a:pPr>
            <a:r>
              <a:rPr lang="en-GB" sz="3200" dirty="0">
                <a:effectLst/>
                <a:latin typeface="MuseoSans-500"/>
                <a:ea typeface="Calibri" panose="020F0502020204030204" pitchFamily="34" charset="0"/>
                <a:cs typeface="Times New Roman" panose="02020603050405020304" pitchFamily="18" charset="0"/>
              </a:rPr>
              <a:t>International students have a low non-continuation. However, there are notable increases in the past year.</a:t>
            </a:r>
          </a:p>
          <a:p>
            <a:pPr marL="698500" marR="5080" indent="-685800">
              <a:lnSpc>
                <a:spcPct val="108800"/>
              </a:lnSpc>
              <a:spcBef>
                <a:spcPts val="1200"/>
              </a:spcBef>
              <a:buFont typeface="Wingdings" panose="05000000000000000000" pitchFamily="2" charset="2"/>
              <a:buChar char="q"/>
            </a:pPr>
            <a:endParaRPr lang="en-GB" sz="3200" dirty="0">
              <a:effectLst/>
              <a:latin typeface="MuseoSans-500"/>
              <a:ea typeface="Calibri" panose="020F0502020204030204" pitchFamily="34" charset="0"/>
              <a:cs typeface="Times New Roman" panose="02020603050405020304" pitchFamily="18" charset="0"/>
            </a:endParaRPr>
          </a:p>
          <a:p>
            <a:pPr marL="698500" marR="5080" indent="-685800">
              <a:lnSpc>
                <a:spcPct val="108800"/>
              </a:lnSpc>
              <a:spcBef>
                <a:spcPts val="1200"/>
              </a:spcBef>
              <a:buFont typeface="Wingdings" panose="05000000000000000000" pitchFamily="2" charset="2"/>
              <a:buChar char="q"/>
            </a:pPr>
            <a:endParaRPr lang="en-GB" sz="3200" dirty="0">
              <a:effectLst/>
              <a:latin typeface="MuseoSans-500"/>
              <a:ea typeface="Calibri" panose="020F0502020204030204" pitchFamily="34" charset="0"/>
              <a:cs typeface="Times New Roman" panose="02020603050405020304" pitchFamily="18" charset="0"/>
            </a:endParaRPr>
          </a:p>
          <a:p>
            <a:pPr marR="5080">
              <a:lnSpc>
                <a:spcPct val="108800"/>
              </a:lnSpc>
              <a:spcBef>
                <a:spcPts val="1200"/>
              </a:spcBef>
            </a:pPr>
            <a:endParaRPr lang="en-GB" sz="3200" dirty="0">
              <a:latin typeface="MuseoSans-500"/>
              <a:ea typeface="Calibri" panose="020F0502020204030204" pitchFamily="34" charset="0"/>
              <a:cs typeface="Times New Roman" panose="02020603050405020304" pitchFamily="18" charset="0"/>
            </a:endParaRPr>
          </a:p>
          <a:p>
            <a:pPr marR="5080">
              <a:lnSpc>
                <a:spcPct val="108800"/>
              </a:lnSpc>
              <a:spcBef>
                <a:spcPts val="1200"/>
              </a:spcBef>
            </a:pPr>
            <a:endParaRPr lang="en-GB" sz="2800" dirty="0">
              <a:latin typeface="MuseoSans-500"/>
              <a:ea typeface="Calibri" panose="020F0502020204030204" pitchFamily="34" charset="0"/>
              <a:cs typeface="Times New Roman" panose="02020603050405020304" pitchFamily="18" charset="0"/>
            </a:endParaRPr>
          </a:p>
          <a:p>
            <a:pPr marR="5080">
              <a:lnSpc>
                <a:spcPct val="108800"/>
              </a:lnSpc>
              <a:spcBef>
                <a:spcPts val="1200"/>
              </a:spcBef>
            </a:pPr>
            <a:r>
              <a:rPr lang="en-GB" sz="2800" dirty="0">
                <a:latin typeface="MuseoSans-500"/>
                <a:ea typeface="Calibri" panose="020F0502020204030204" pitchFamily="34" charset="0"/>
                <a:cs typeface="Times New Roman" panose="02020603050405020304" pitchFamily="18" charset="0"/>
              </a:rPr>
              <a:t>Source: HESA Student Record: calculations for the 2017/18 and 2018/19 full-time first-degree entry cohort.</a:t>
            </a:r>
          </a:p>
          <a:p>
            <a:pPr marL="469900" marR="5080" lvl="1">
              <a:lnSpc>
                <a:spcPct val="108800"/>
              </a:lnSpc>
              <a:spcBef>
                <a:spcPts val="1200"/>
              </a:spcBef>
            </a:pPr>
            <a:r>
              <a:rPr lang="en-GB" sz="2000" dirty="0">
                <a:effectLst/>
                <a:latin typeface="MuseoSans-500"/>
                <a:ea typeface="Calibri" panose="020F0502020204030204" pitchFamily="34" charset="0"/>
                <a:cs typeface="Times New Roman" panose="02020603050405020304" pitchFamily="18" charset="0"/>
              </a:rPr>
              <a:t>* Hillman, N. (2021), A short guide to non-continuation in UK universities; HEPI Policy Note 28; https://www.hepi.ac.uk/wp-content/uploads/2021/01/A-short-guide-to-non-continuation-in-UK-universities.pdf</a:t>
            </a:r>
          </a:p>
        </p:txBody>
      </p:sp>
      <p:sp>
        <p:nvSpPr>
          <p:cNvPr id="8" name="TextBox 7">
            <a:extLst>
              <a:ext uri="{FF2B5EF4-FFF2-40B4-BE49-F238E27FC236}">
                <a16:creationId xmlns:a16="http://schemas.microsoft.com/office/drawing/2014/main" id="{66F6F429-0D02-4480-B19B-08016CDD9634}"/>
              </a:ext>
            </a:extLst>
          </p:cNvPr>
          <p:cNvSpPr txBox="1"/>
          <p:nvPr/>
        </p:nvSpPr>
        <p:spPr>
          <a:xfrm>
            <a:off x="1152092" y="11002993"/>
            <a:ext cx="12420600" cy="861774"/>
          </a:xfrm>
          <a:prstGeom prst="rect">
            <a:avLst/>
          </a:prstGeom>
          <a:noFill/>
        </p:spPr>
        <p:txBody>
          <a:bodyPr wrap="square" rtlCol="0">
            <a:spAutoFit/>
          </a:bodyPr>
          <a:lstStyle/>
          <a:p>
            <a:r>
              <a:rPr lang="en-GB" sz="5000" dirty="0">
                <a:solidFill>
                  <a:schemeClr val="bg1"/>
                </a:solidFill>
              </a:rPr>
              <a:t>https://www.educationinsight.uk/gei/</a:t>
            </a:r>
          </a:p>
        </p:txBody>
      </p:sp>
      <p:graphicFrame>
        <p:nvGraphicFramePr>
          <p:cNvPr id="9" name="Table 8">
            <a:extLst>
              <a:ext uri="{FF2B5EF4-FFF2-40B4-BE49-F238E27FC236}">
                <a16:creationId xmlns:a16="http://schemas.microsoft.com/office/drawing/2014/main" id="{CA3AE7B8-18FD-9AE5-0E70-7BAAC49A8CDB}"/>
              </a:ext>
            </a:extLst>
          </p:cNvPr>
          <p:cNvGraphicFramePr>
            <a:graphicFrameLocks noGrp="1"/>
          </p:cNvGraphicFramePr>
          <p:nvPr>
            <p:extLst>
              <p:ext uri="{D42A27DB-BD31-4B8C-83A1-F6EECF244321}">
                <p14:modId xmlns:p14="http://schemas.microsoft.com/office/powerpoint/2010/main" val="2754841714"/>
              </p:ext>
            </p:extLst>
          </p:nvPr>
        </p:nvGraphicFramePr>
        <p:xfrm>
          <a:off x="1593850" y="6007191"/>
          <a:ext cx="11811000" cy="2181132"/>
        </p:xfrm>
        <a:graphic>
          <a:graphicData uri="http://schemas.openxmlformats.org/drawingml/2006/table">
            <a:tbl>
              <a:tblPr firstRow="1" firstCol="1" bandRow="1">
                <a:tableStyleId>{5C22544A-7EE6-4342-B048-85BDC9FD1C3A}</a:tableStyleId>
              </a:tblPr>
              <a:tblGrid>
                <a:gridCol w="6141720">
                  <a:extLst>
                    <a:ext uri="{9D8B030D-6E8A-4147-A177-3AD203B41FA5}">
                      <a16:colId xmlns:a16="http://schemas.microsoft.com/office/drawing/2014/main" val="2940288664"/>
                    </a:ext>
                  </a:extLst>
                </a:gridCol>
                <a:gridCol w="1417320">
                  <a:extLst>
                    <a:ext uri="{9D8B030D-6E8A-4147-A177-3AD203B41FA5}">
                      <a16:colId xmlns:a16="http://schemas.microsoft.com/office/drawing/2014/main" val="4060400268"/>
                    </a:ext>
                  </a:extLst>
                </a:gridCol>
                <a:gridCol w="1417320">
                  <a:extLst>
                    <a:ext uri="{9D8B030D-6E8A-4147-A177-3AD203B41FA5}">
                      <a16:colId xmlns:a16="http://schemas.microsoft.com/office/drawing/2014/main" val="223026721"/>
                    </a:ext>
                  </a:extLst>
                </a:gridCol>
                <a:gridCol w="1417320">
                  <a:extLst>
                    <a:ext uri="{9D8B030D-6E8A-4147-A177-3AD203B41FA5}">
                      <a16:colId xmlns:a16="http://schemas.microsoft.com/office/drawing/2014/main" val="3511767656"/>
                    </a:ext>
                  </a:extLst>
                </a:gridCol>
                <a:gridCol w="1417320">
                  <a:extLst>
                    <a:ext uri="{9D8B030D-6E8A-4147-A177-3AD203B41FA5}">
                      <a16:colId xmlns:a16="http://schemas.microsoft.com/office/drawing/2014/main" val="4066737459"/>
                    </a:ext>
                  </a:extLst>
                </a:gridCol>
              </a:tblGrid>
              <a:tr h="575391">
                <a:tc>
                  <a:txBody>
                    <a:bodyPr/>
                    <a:lstStyle/>
                    <a:p>
                      <a:pPr>
                        <a:lnSpc>
                          <a:spcPct val="107000"/>
                        </a:lnSpc>
                        <a:spcBef>
                          <a:spcPts val="1200"/>
                        </a:spcBef>
                      </a:pPr>
                      <a:r>
                        <a:rPr lang="en-GB" sz="2800" dirty="0">
                          <a:effectLst/>
                          <a:latin typeface="+mn-lt"/>
                        </a:rPr>
                        <a:t>Students’ domicile</a:t>
                      </a:r>
                      <a:endParaRPr lang="en-GB" sz="2800" dirty="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Bef>
                          <a:spcPts val="1200"/>
                        </a:spcBef>
                      </a:pPr>
                      <a:r>
                        <a:rPr lang="en-GB" sz="2800">
                          <a:effectLst/>
                          <a:latin typeface="+mn-lt"/>
                        </a:rPr>
                        <a:t>2017-18</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Bef>
                          <a:spcPts val="1200"/>
                        </a:spcBef>
                      </a:pPr>
                      <a:r>
                        <a:rPr lang="en-GB" sz="2800">
                          <a:effectLst/>
                          <a:latin typeface="+mn-lt"/>
                        </a:rPr>
                        <a:t>2018-19</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Bef>
                          <a:spcPts val="1200"/>
                        </a:spcBef>
                      </a:pPr>
                      <a:r>
                        <a:rPr lang="en-GB" sz="2800">
                          <a:effectLst/>
                          <a:latin typeface="+mn-lt"/>
                        </a:rPr>
                        <a:t>2019-20</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Bef>
                          <a:spcPts val="1200"/>
                        </a:spcBef>
                      </a:pPr>
                      <a:r>
                        <a:rPr lang="en-GB" sz="2800">
                          <a:effectLst/>
                          <a:latin typeface="+mn-lt"/>
                        </a:rPr>
                        <a:t>2020-21</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33305999"/>
                  </a:ext>
                </a:extLst>
              </a:tr>
              <a:tr h="535247">
                <a:tc>
                  <a:txBody>
                    <a:bodyPr/>
                    <a:lstStyle/>
                    <a:p>
                      <a:pPr>
                        <a:lnSpc>
                          <a:spcPct val="107000"/>
                        </a:lnSpc>
                        <a:spcBef>
                          <a:spcPts val="1200"/>
                        </a:spcBef>
                      </a:pPr>
                      <a:r>
                        <a:rPr lang="en-GB" sz="2800" dirty="0">
                          <a:effectLst/>
                          <a:latin typeface="+mn-lt"/>
                        </a:rPr>
                        <a:t>UK</a:t>
                      </a:r>
                      <a:endParaRPr lang="en-GB" sz="2800" dirty="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Bef>
                          <a:spcPts val="1200"/>
                        </a:spcBef>
                      </a:pPr>
                      <a:r>
                        <a:rPr lang="en-GB" sz="2800">
                          <a:effectLst/>
                          <a:latin typeface="+mn-lt"/>
                        </a:rPr>
                        <a:t>6.8%</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Bef>
                          <a:spcPts val="1200"/>
                        </a:spcBef>
                      </a:pPr>
                      <a:r>
                        <a:rPr lang="en-GB" sz="2800">
                          <a:effectLst/>
                          <a:latin typeface="+mn-lt"/>
                        </a:rPr>
                        <a:t>7.7%</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Bef>
                          <a:spcPts val="1200"/>
                        </a:spcBef>
                      </a:pPr>
                      <a:r>
                        <a:rPr lang="en-GB" sz="2800">
                          <a:effectLst/>
                          <a:latin typeface="+mn-lt"/>
                        </a:rPr>
                        <a:t>6.6%</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Bef>
                          <a:spcPts val="1200"/>
                        </a:spcBef>
                      </a:pPr>
                      <a:r>
                        <a:rPr lang="en-GB" sz="2800">
                          <a:effectLst/>
                          <a:latin typeface="+mn-lt"/>
                        </a:rPr>
                        <a:t>7.7%</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491211969"/>
                  </a:ext>
                </a:extLst>
              </a:tr>
              <a:tr h="535247">
                <a:tc>
                  <a:txBody>
                    <a:bodyPr/>
                    <a:lstStyle/>
                    <a:p>
                      <a:pPr>
                        <a:lnSpc>
                          <a:spcPct val="107000"/>
                        </a:lnSpc>
                        <a:spcBef>
                          <a:spcPts val="1200"/>
                        </a:spcBef>
                      </a:pPr>
                      <a:r>
                        <a:rPr lang="en-GB" sz="2800" dirty="0">
                          <a:effectLst/>
                          <a:latin typeface="+mn-lt"/>
                        </a:rPr>
                        <a:t>EU</a:t>
                      </a:r>
                      <a:endParaRPr lang="en-GB" sz="2800" dirty="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Bef>
                          <a:spcPts val="1200"/>
                        </a:spcBef>
                      </a:pPr>
                      <a:r>
                        <a:rPr lang="en-GB" sz="2800">
                          <a:effectLst/>
                          <a:latin typeface="+mn-lt"/>
                        </a:rPr>
                        <a:t>5.1%</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Bef>
                          <a:spcPts val="1200"/>
                        </a:spcBef>
                      </a:pPr>
                      <a:r>
                        <a:rPr lang="en-GB" sz="2800">
                          <a:effectLst/>
                          <a:latin typeface="+mn-lt"/>
                        </a:rPr>
                        <a:t>6.5%</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Bef>
                          <a:spcPts val="1200"/>
                        </a:spcBef>
                      </a:pPr>
                      <a:r>
                        <a:rPr lang="en-GB" sz="2800">
                          <a:effectLst/>
                          <a:latin typeface="+mn-lt"/>
                        </a:rPr>
                        <a:t>6.5%</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Bef>
                          <a:spcPts val="1200"/>
                        </a:spcBef>
                      </a:pPr>
                      <a:r>
                        <a:rPr lang="en-GB" sz="2800">
                          <a:effectLst/>
                          <a:latin typeface="+mn-lt"/>
                        </a:rPr>
                        <a:t>8.2%</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310227887"/>
                  </a:ext>
                </a:extLst>
              </a:tr>
              <a:tr h="535247">
                <a:tc>
                  <a:txBody>
                    <a:bodyPr/>
                    <a:lstStyle/>
                    <a:p>
                      <a:pPr>
                        <a:lnSpc>
                          <a:spcPct val="107000"/>
                        </a:lnSpc>
                        <a:spcBef>
                          <a:spcPts val="1200"/>
                        </a:spcBef>
                      </a:pPr>
                      <a:r>
                        <a:rPr lang="en-GB" sz="2800">
                          <a:effectLst/>
                          <a:latin typeface="+mn-lt"/>
                        </a:rPr>
                        <a:t>Non-EU</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Bef>
                          <a:spcPts val="1200"/>
                        </a:spcBef>
                      </a:pPr>
                      <a:r>
                        <a:rPr lang="en-GB" sz="2800">
                          <a:effectLst/>
                          <a:latin typeface="+mn-lt"/>
                        </a:rPr>
                        <a:t>3.0%</a:t>
                      </a:r>
                      <a:endParaRPr lang="en-GB" sz="280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Bef>
                          <a:spcPts val="1200"/>
                        </a:spcBef>
                      </a:pPr>
                      <a:r>
                        <a:rPr lang="en-GB" sz="2800" dirty="0">
                          <a:effectLst/>
                          <a:latin typeface="+mn-lt"/>
                        </a:rPr>
                        <a:t>3.9%</a:t>
                      </a:r>
                      <a:endParaRPr lang="en-GB" sz="2800" dirty="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Bef>
                          <a:spcPts val="1200"/>
                        </a:spcBef>
                      </a:pPr>
                      <a:r>
                        <a:rPr lang="en-GB" sz="2800" dirty="0">
                          <a:effectLst/>
                          <a:latin typeface="+mn-lt"/>
                        </a:rPr>
                        <a:t>4.9%</a:t>
                      </a:r>
                      <a:endParaRPr lang="en-GB" sz="2800" dirty="0">
                        <a:effectLst/>
                        <a:latin typeface="+mn-lt"/>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Bef>
                          <a:spcPts val="1200"/>
                        </a:spcBef>
                      </a:pPr>
                      <a:r>
                        <a:rPr lang="en-GB" sz="2800" dirty="0">
                          <a:effectLst/>
                          <a:latin typeface="+mn-lt"/>
                        </a:rPr>
                        <a:t>6.4%</a:t>
                      </a:r>
                      <a:endParaRPr lang="en-GB" sz="2800" dirty="0">
                        <a:effectLst/>
                        <a:latin typeface="+mn-lt"/>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637947618"/>
                  </a:ext>
                </a:extLst>
              </a:tr>
            </a:tbl>
          </a:graphicData>
        </a:graphic>
      </p:graphicFrame>
    </p:spTree>
    <p:extLst>
      <p:ext uri="{BB962C8B-B14F-4D97-AF65-F5344CB8AC3E}">
        <p14:creationId xmlns:p14="http://schemas.microsoft.com/office/powerpoint/2010/main" val="386995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833212" y="3100038"/>
            <a:ext cx="8271509" cy="152916"/>
          </a:xfrm>
          <a:custGeom>
            <a:avLst/>
            <a:gdLst/>
            <a:ahLst/>
            <a:cxnLst/>
            <a:rect l="l" t="t" r="r" b="b"/>
            <a:pathLst>
              <a:path w="8021319">
                <a:moveTo>
                  <a:pt x="0" y="0"/>
                </a:moveTo>
                <a:lnTo>
                  <a:pt x="8020697" y="0"/>
                </a:lnTo>
              </a:path>
            </a:pathLst>
          </a:custGeom>
          <a:ln w="69805">
            <a:solidFill>
              <a:srgbClr val="E4003A"/>
            </a:solidFill>
          </a:ln>
        </p:spPr>
        <p:txBody>
          <a:bodyPr wrap="square" lIns="0" tIns="0" rIns="0" bIns="0" rtlCol="0"/>
          <a:lstStyle/>
          <a:p>
            <a:endParaRPr/>
          </a:p>
        </p:txBody>
      </p:sp>
      <p:sp>
        <p:nvSpPr>
          <p:cNvPr id="3" name="object 3"/>
          <p:cNvSpPr/>
          <p:nvPr/>
        </p:nvSpPr>
        <p:spPr>
          <a:xfrm>
            <a:off x="0" y="10206990"/>
            <a:ext cx="20104100" cy="2359660"/>
          </a:xfrm>
          <a:custGeom>
            <a:avLst/>
            <a:gdLst/>
            <a:ahLst/>
            <a:cxnLst/>
            <a:rect l="l" t="t" r="r" b="b"/>
            <a:pathLst>
              <a:path w="20104100" h="2359659">
                <a:moveTo>
                  <a:pt x="0" y="2359439"/>
                </a:moveTo>
                <a:lnTo>
                  <a:pt x="20104099" y="2359439"/>
                </a:lnTo>
                <a:lnTo>
                  <a:pt x="20104099" y="0"/>
                </a:lnTo>
                <a:lnTo>
                  <a:pt x="0" y="0"/>
                </a:lnTo>
                <a:lnTo>
                  <a:pt x="0" y="2359439"/>
                </a:lnTo>
                <a:close/>
              </a:path>
            </a:pathLst>
          </a:custGeom>
          <a:solidFill>
            <a:srgbClr val="E4003A"/>
          </a:solidFill>
        </p:spPr>
        <p:txBody>
          <a:bodyPr wrap="square" lIns="0" tIns="0" rIns="0" bIns="0" rtlCol="0"/>
          <a:lstStyle/>
          <a:p>
            <a:endParaRPr/>
          </a:p>
        </p:txBody>
      </p:sp>
      <p:sp>
        <p:nvSpPr>
          <p:cNvPr id="4" name="object 4"/>
          <p:cNvSpPr/>
          <p:nvPr/>
        </p:nvSpPr>
        <p:spPr>
          <a:xfrm>
            <a:off x="15941850" y="11234209"/>
            <a:ext cx="3520034" cy="650346"/>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042410" y="776667"/>
            <a:ext cx="15266062" cy="2105063"/>
          </a:xfrm>
          <a:prstGeom prst="rect">
            <a:avLst/>
          </a:prstGeom>
        </p:spPr>
        <p:txBody>
          <a:bodyPr vert="horz" wrap="square" lIns="0" tIns="12065" rIns="0" bIns="0" rtlCol="0">
            <a:spAutoFit/>
          </a:bodyPr>
          <a:lstStyle/>
          <a:p>
            <a:pPr marL="12700">
              <a:lnSpc>
                <a:spcPct val="100000"/>
              </a:lnSpc>
              <a:spcBef>
                <a:spcPts val="95"/>
              </a:spcBef>
            </a:pPr>
            <a:r>
              <a:rPr lang="en-GB" sz="6800" b="0" spc="15" dirty="0"/>
              <a:t>The impact of China on students’ non-continuation</a:t>
            </a:r>
            <a:endParaRPr sz="6800" b="0" spc="-5" dirty="0"/>
          </a:p>
        </p:txBody>
      </p:sp>
      <p:sp>
        <p:nvSpPr>
          <p:cNvPr id="6" name="object 6"/>
          <p:cNvSpPr txBox="1"/>
          <p:nvPr/>
        </p:nvSpPr>
        <p:spPr>
          <a:xfrm>
            <a:off x="450850" y="3790641"/>
            <a:ext cx="18427496" cy="5428666"/>
          </a:xfrm>
          <a:prstGeom prst="rect">
            <a:avLst/>
          </a:prstGeom>
        </p:spPr>
        <p:txBody>
          <a:bodyPr vert="horz" wrap="square" lIns="0" tIns="12700" rIns="0" bIns="0" rtlCol="0">
            <a:spAutoFit/>
          </a:bodyPr>
          <a:lstStyle/>
          <a:p>
            <a:pPr marL="584200" marR="5080" indent="-571500">
              <a:lnSpc>
                <a:spcPct val="108800"/>
              </a:lnSpc>
              <a:spcBef>
                <a:spcPts val="1200"/>
              </a:spcBef>
              <a:buFont typeface="Wingdings" panose="05000000000000000000" pitchFamily="2" charset="2"/>
              <a:buChar char="q"/>
            </a:pPr>
            <a:r>
              <a:rPr lang="en-GB" sz="3600" dirty="0">
                <a:effectLst/>
                <a:latin typeface="MuseoSans-500"/>
                <a:ea typeface="Calibri" panose="020F0502020204030204" pitchFamily="34" charset="0"/>
                <a:cs typeface="Times New Roman" panose="02020603050405020304" pitchFamily="18" charset="0"/>
              </a:rPr>
              <a:t>Students from China have lower non-continuation compared to other domiciles.</a:t>
            </a:r>
          </a:p>
          <a:p>
            <a:pPr marL="584200" marR="5080" indent="-571500">
              <a:lnSpc>
                <a:spcPct val="108800"/>
              </a:lnSpc>
              <a:spcBef>
                <a:spcPts val="1200"/>
              </a:spcBef>
              <a:buFont typeface="Wingdings" panose="05000000000000000000" pitchFamily="2" charset="2"/>
              <a:buChar char="q"/>
            </a:pPr>
            <a:r>
              <a:rPr lang="en-GB" sz="3600" dirty="0">
                <a:latin typeface="MuseoSans-500"/>
                <a:ea typeface="Calibri" panose="020F0502020204030204" pitchFamily="34" charset="0"/>
                <a:cs typeface="Times New Roman" panose="02020603050405020304" pitchFamily="18" charset="0"/>
              </a:rPr>
              <a:t>Their impact on the overall non-continuation rate is notable</a:t>
            </a:r>
          </a:p>
          <a:p>
            <a:pPr marL="584200" marR="5080" indent="-571500">
              <a:lnSpc>
                <a:spcPct val="108800"/>
              </a:lnSpc>
              <a:spcBef>
                <a:spcPts val="1200"/>
              </a:spcBef>
              <a:buFont typeface="Wingdings" panose="05000000000000000000" pitchFamily="2" charset="2"/>
              <a:buChar char="q"/>
            </a:pPr>
            <a:endParaRPr lang="en-GB" sz="3600" dirty="0">
              <a:effectLst/>
              <a:latin typeface="MuseoSans-500"/>
              <a:ea typeface="Calibri" panose="020F0502020204030204" pitchFamily="34" charset="0"/>
              <a:cs typeface="Times New Roman" panose="02020603050405020304" pitchFamily="18" charset="0"/>
            </a:endParaRPr>
          </a:p>
          <a:p>
            <a:pPr marL="584200" marR="5080" indent="-571500">
              <a:lnSpc>
                <a:spcPct val="108800"/>
              </a:lnSpc>
              <a:spcBef>
                <a:spcPts val="1200"/>
              </a:spcBef>
              <a:buFont typeface="Wingdings" panose="05000000000000000000" pitchFamily="2" charset="2"/>
              <a:buChar char="q"/>
            </a:pPr>
            <a:endParaRPr lang="en-GB" sz="3200" dirty="0">
              <a:effectLst/>
              <a:latin typeface="MuseoSans-500"/>
              <a:ea typeface="Calibri" panose="020F0502020204030204" pitchFamily="34" charset="0"/>
              <a:cs typeface="Times New Roman" panose="02020603050405020304" pitchFamily="18" charset="0"/>
            </a:endParaRPr>
          </a:p>
          <a:p>
            <a:pPr marL="698500" marR="5080" indent="-685800">
              <a:lnSpc>
                <a:spcPct val="108800"/>
              </a:lnSpc>
              <a:spcBef>
                <a:spcPts val="1200"/>
              </a:spcBef>
              <a:buFont typeface="Wingdings" panose="05000000000000000000" pitchFamily="2" charset="2"/>
              <a:buChar char="q"/>
            </a:pPr>
            <a:endParaRPr lang="en-GB" sz="3200" dirty="0">
              <a:effectLst/>
              <a:latin typeface="MuseoSans-500"/>
              <a:ea typeface="Calibri" panose="020F0502020204030204" pitchFamily="34" charset="0"/>
              <a:cs typeface="Times New Roman" panose="02020603050405020304" pitchFamily="18" charset="0"/>
            </a:endParaRPr>
          </a:p>
          <a:p>
            <a:pPr marR="5080">
              <a:lnSpc>
                <a:spcPct val="108800"/>
              </a:lnSpc>
              <a:spcBef>
                <a:spcPts val="1200"/>
              </a:spcBef>
            </a:pPr>
            <a:endParaRPr lang="en-GB" sz="3200" dirty="0">
              <a:latin typeface="MuseoSans-500"/>
              <a:ea typeface="Calibri" panose="020F0502020204030204" pitchFamily="34" charset="0"/>
              <a:cs typeface="Times New Roman" panose="02020603050405020304" pitchFamily="18" charset="0"/>
            </a:endParaRPr>
          </a:p>
          <a:p>
            <a:pPr marR="5080">
              <a:lnSpc>
                <a:spcPct val="108800"/>
              </a:lnSpc>
              <a:spcBef>
                <a:spcPts val="1200"/>
              </a:spcBef>
            </a:pPr>
            <a:endParaRPr lang="en-GB" sz="2800" dirty="0">
              <a:latin typeface="MuseoSans-500"/>
              <a:ea typeface="Calibri" panose="020F0502020204030204" pitchFamily="34" charset="0"/>
              <a:cs typeface="Times New Roman" panose="02020603050405020304" pitchFamily="18" charset="0"/>
            </a:endParaRPr>
          </a:p>
          <a:p>
            <a:pPr marR="5080">
              <a:lnSpc>
                <a:spcPct val="108800"/>
              </a:lnSpc>
              <a:spcBef>
                <a:spcPts val="1200"/>
              </a:spcBef>
            </a:pPr>
            <a:r>
              <a:rPr lang="en-GB" sz="2800" dirty="0">
                <a:latin typeface="MuseoSans-500"/>
                <a:ea typeface="Calibri" panose="020F0502020204030204" pitchFamily="34" charset="0"/>
                <a:cs typeface="Times New Roman" panose="02020603050405020304" pitchFamily="18" charset="0"/>
              </a:rPr>
              <a:t>Source: HESA Student Record: calculations for full-time first-degree entry cohorts, various years</a:t>
            </a:r>
          </a:p>
        </p:txBody>
      </p:sp>
      <p:sp>
        <p:nvSpPr>
          <p:cNvPr id="8" name="TextBox 7">
            <a:extLst>
              <a:ext uri="{FF2B5EF4-FFF2-40B4-BE49-F238E27FC236}">
                <a16:creationId xmlns:a16="http://schemas.microsoft.com/office/drawing/2014/main" id="{66F6F429-0D02-4480-B19B-08016CDD9634}"/>
              </a:ext>
            </a:extLst>
          </p:cNvPr>
          <p:cNvSpPr txBox="1"/>
          <p:nvPr/>
        </p:nvSpPr>
        <p:spPr>
          <a:xfrm>
            <a:off x="1152092" y="11002993"/>
            <a:ext cx="12420600" cy="861774"/>
          </a:xfrm>
          <a:prstGeom prst="rect">
            <a:avLst/>
          </a:prstGeom>
          <a:noFill/>
        </p:spPr>
        <p:txBody>
          <a:bodyPr wrap="square" rtlCol="0">
            <a:spAutoFit/>
          </a:bodyPr>
          <a:lstStyle/>
          <a:p>
            <a:r>
              <a:rPr lang="en-GB" sz="5000" dirty="0">
                <a:solidFill>
                  <a:schemeClr val="bg1"/>
                </a:solidFill>
              </a:rPr>
              <a:t>https://www.educationinsight.uk/gei/</a:t>
            </a:r>
          </a:p>
        </p:txBody>
      </p:sp>
      <p:graphicFrame>
        <p:nvGraphicFramePr>
          <p:cNvPr id="7" name="Table 6">
            <a:extLst>
              <a:ext uri="{FF2B5EF4-FFF2-40B4-BE49-F238E27FC236}">
                <a16:creationId xmlns:a16="http://schemas.microsoft.com/office/drawing/2014/main" id="{010857A0-87EE-383D-EF24-BC27BBC387CD}"/>
              </a:ext>
            </a:extLst>
          </p:cNvPr>
          <p:cNvGraphicFramePr>
            <a:graphicFrameLocks noGrp="1"/>
          </p:cNvGraphicFramePr>
          <p:nvPr/>
        </p:nvGraphicFramePr>
        <p:xfrm>
          <a:off x="450850" y="5595504"/>
          <a:ext cx="16260740" cy="2268935"/>
        </p:xfrm>
        <a:graphic>
          <a:graphicData uri="http://schemas.openxmlformats.org/drawingml/2006/table">
            <a:tbl>
              <a:tblPr firstRow="1" firstCol="1" bandRow="1">
                <a:tableStyleId>{5C22544A-7EE6-4342-B048-85BDC9FD1C3A}</a:tableStyleId>
              </a:tblPr>
              <a:tblGrid>
                <a:gridCol w="6735742">
                  <a:extLst>
                    <a:ext uri="{9D8B030D-6E8A-4147-A177-3AD203B41FA5}">
                      <a16:colId xmlns:a16="http://schemas.microsoft.com/office/drawing/2014/main" val="4088754270"/>
                    </a:ext>
                  </a:extLst>
                </a:gridCol>
                <a:gridCol w="2514600">
                  <a:extLst>
                    <a:ext uri="{9D8B030D-6E8A-4147-A177-3AD203B41FA5}">
                      <a16:colId xmlns:a16="http://schemas.microsoft.com/office/drawing/2014/main" val="2014293178"/>
                    </a:ext>
                  </a:extLst>
                </a:gridCol>
                <a:gridCol w="2514600">
                  <a:extLst>
                    <a:ext uri="{9D8B030D-6E8A-4147-A177-3AD203B41FA5}">
                      <a16:colId xmlns:a16="http://schemas.microsoft.com/office/drawing/2014/main" val="1401863016"/>
                    </a:ext>
                  </a:extLst>
                </a:gridCol>
                <a:gridCol w="2590800">
                  <a:extLst>
                    <a:ext uri="{9D8B030D-6E8A-4147-A177-3AD203B41FA5}">
                      <a16:colId xmlns:a16="http://schemas.microsoft.com/office/drawing/2014/main" val="4190116257"/>
                    </a:ext>
                  </a:extLst>
                </a:gridCol>
                <a:gridCol w="1904998">
                  <a:extLst>
                    <a:ext uri="{9D8B030D-6E8A-4147-A177-3AD203B41FA5}">
                      <a16:colId xmlns:a16="http://schemas.microsoft.com/office/drawing/2014/main" val="1175927419"/>
                    </a:ext>
                  </a:extLst>
                </a:gridCol>
              </a:tblGrid>
              <a:tr h="833636">
                <a:tc>
                  <a:txBody>
                    <a:bodyPr/>
                    <a:lstStyle/>
                    <a:p>
                      <a:pPr>
                        <a:lnSpc>
                          <a:spcPct val="107000"/>
                        </a:lnSpc>
                        <a:spcAft>
                          <a:spcPts val="800"/>
                        </a:spcAft>
                      </a:pPr>
                      <a:r>
                        <a:rPr lang="en-GB" sz="3800" dirty="0">
                          <a:effectLst/>
                        </a:rPr>
                        <a:t>Students’ domicile</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gn="r">
                        <a:lnSpc>
                          <a:spcPct val="107000"/>
                        </a:lnSpc>
                        <a:spcAft>
                          <a:spcPts val="800"/>
                        </a:spcAft>
                      </a:pPr>
                      <a:r>
                        <a:rPr lang="en-GB" sz="3800">
                          <a:effectLst/>
                        </a:rPr>
                        <a:t>2017-18</a:t>
                      </a:r>
                      <a:endParaRPr lang="en-GB" sz="3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gn="r">
                        <a:lnSpc>
                          <a:spcPct val="107000"/>
                        </a:lnSpc>
                        <a:spcAft>
                          <a:spcPts val="800"/>
                        </a:spcAft>
                      </a:pPr>
                      <a:r>
                        <a:rPr lang="en-GB" sz="3800">
                          <a:effectLst/>
                        </a:rPr>
                        <a:t>2018-19</a:t>
                      </a:r>
                      <a:endParaRPr lang="en-GB" sz="3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gn="r">
                        <a:lnSpc>
                          <a:spcPct val="107000"/>
                        </a:lnSpc>
                        <a:spcAft>
                          <a:spcPts val="800"/>
                        </a:spcAft>
                      </a:pPr>
                      <a:r>
                        <a:rPr lang="en-GB" sz="3800">
                          <a:effectLst/>
                        </a:rPr>
                        <a:t>2019-20</a:t>
                      </a:r>
                      <a:endParaRPr lang="en-GB" sz="3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algn="r">
                        <a:lnSpc>
                          <a:spcPct val="107000"/>
                        </a:lnSpc>
                        <a:spcAft>
                          <a:spcPts val="800"/>
                        </a:spcAft>
                      </a:pPr>
                      <a:r>
                        <a:rPr lang="en-GB" sz="3800">
                          <a:effectLst/>
                        </a:rPr>
                        <a:t>2020-21</a:t>
                      </a:r>
                      <a:endParaRPr lang="en-GB" sz="3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extLst>
                  <a:ext uri="{0D108BD9-81ED-4DB2-BD59-A6C34878D82A}">
                    <a16:rowId xmlns:a16="http://schemas.microsoft.com/office/drawing/2014/main" val="1143532694"/>
                  </a:ext>
                </a:extLst>
              </a:tr>
              <a:tr h="597453">
                <a:tc>
                  <a:txBody>
                    <a:bodyPr/>
                    <a:lstStyle/>
                    <a:p>
                      <a:pPr>
                        <a:lnSpc>
                          <a:spcPct val="107000"/>
                        </a:lnSpc>
                        <a:spcAft>
                          <a:spcPts val="800"/>
                        </a:spcAft>
                      </a:pPr>
                      <a:r>
                        <a:rPr lang="en-GB" sz="3800">
                          <a:effectLst/>
                        </a:rPr>
                        <a:t>China</a:t>
                      </a:r>
                      <a:endParaRPr lang="en-GB" sz="3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GB" sz="3800">
                          <a:effectLst/>
                        </a:rPr>
                        <a:t>2.0%</a:t>
                      </a:r>
                      <a:endParaRPr lang="en-GB" sz="3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GB" sz="3800" dirty="0">
                          <a:effectLst/>
                        </a:rPr>
                        <a:t>2.7%</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GB" sz="3800">
                          <a:effectLst/>
                        </a:rPr>
                        <a:t>2.1%</a:t>
                      </a:r>
                      <a:endParaRPr lang="en-GB" sz="3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GB" sz="3800">
                          <a:effectLst/>
                        </a:rPr>
                        <a:t>2.9%</a:t>
                      </a:r>
                      <a:endParaRPr lang="en-GB" sz="3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2978893558"/>
                  </a:ext>
                </a:extLst>
              </a:tr>
              <a:tr h="833636">
                <a:tc>
                  <a:txBody>
                    <a:bodyPr/>
                    <a:lstStyle/>
                    <a:p>
                      <a:pPr>
                        <a:lnSpc>
                          <a:spcPct val="107000"/>
                        </a:lnSpc>
                        <a:spcAft>
                          <a:spcPts val="800"/>
                        </a:spcAft>
                      </a:pPr>
                      <a:r>
                        <a:rPr lang="en-GB" sz="3800">
                          <a:effectLst/>
                        </a:rPr>
                        <a:t>Non-EU (excluding China)</a:t>
                      </a:r>
                      <a:endParaRPr lang="en-GB" sz="3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GB" sz="3800">
                          <a:effectLst/>
                        </a:rPr>
                        <a:t>3.5%</a:t>
                      </a:r>
                      <a:endParaRPr lang="en-GB" sz="3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GB" sz="3800">
                          <a:effectLst/>
                        </a:rPr>
                        <a:t>4.5%</a:t>
                      </a:r>
                      <a:endParaRPr lang="en-GB" sz="3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GB" sz="3800" dirty="0">
                          <a:effectLst/>
                        </a:rPr>
                        <a:t>6.4%</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GB" sz="3800" dirty="0">
                          <a:effectLst/>
                        </a:rPr>
                        <a:t>8.3%</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177732326"/>
                  </a:ext>
                </a:extLst>
              </a:tr>
            </a:tbl>
          </a:graphicData>
        </a:graphic>
      </p:graphicFrame>
    </p:spTree>
    <p:extLst>
      <p:ext uri="{BB962C8B-B14F-4D97-AF65-F5344CB8AC3E}">
        <p14:creationId xmlns:p14="http://schemas.microsoft.com/office/powerpoint/2010/main" val="2768544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33683</TotalTime>
  <Words>2574</Words>
  <Application>Microsoft Office PowerPoint</Application>
  <PresentationFormat>Custom</PresentationFormat>
  <Paragraphs>325</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Calibri Light</vt:lpstr>
      <vt:lpstr>Courier New</vt:lpstr>
      <vt:lpstr>Museo Sans 700</vt:lpstr>
      <vt:lpstr>MuseoSans-500</vt:lpstr>
      <vt:lpstr>MuseoSans-700</vt:lpstr>
      <vt:lpstr>Wingdings</vt:lpstr>
      <vt:lpstr>Office Theme</vt:lpstr>
      <vt:lpstr>CHES Research Seminar: How can we measure university Global Engagement?</vt:lpstr>
      <vt:lpstr>Purpose</vt:lpstr>
      <vt:lpstr>Areas of interest</vt:lpstr>
      <vt:lpstr>Structure of the Global Engagement Index</vt:lpstr>
      <vt:lpstr>PowerPoint Presentation</vt:lpstr>
      <vt:lpstr>GEI enables monitoring of the HE system at a sector level</vt:lpstr>
      <vt:lpstr>Measures of student success</vt:lpstr>
      <vt:lpstr>The impact of the pandemic on the students’ success</vt:lpstr>
      <vt:lpstr>The impact of China on students’ non-continuation</vt:lpstr>
      <vt:lpstr>Non-continuation varies from country to country</vt:lpstr>
      <vt:lpstr>Degree outcomes</vt:lpstr>
      <vt:lpstr>Domiciles with the highest/lowest proportion of students gaining a first or upper second class degree</vt:lpstr>
      <vt:lpstr>International students’ satisfaction with their academic course (NSS)</vt:lpstr>
      <vt:lpstr>Graduate Outcomes</vt:lpstr>
      <vt:lpstr>PowerPoint Presentation</vt:lpstr>
      <vt:lpstr>The pivot: percentages and numbers </vt:lpstr>
      <vt:lpstr>There is a growing reliance  in India</vt:lpstr>
      <vt:lpstr>Geographical diversity of international students and the importance of recruitment pipelines/pathways</vt:lpstr>
      <vt:lpstr>PowerPoint Presentation</vt:lpstr>
      <vt:lpstr>PowerPoint Presentation</vt:lpstr>
      <vt:lpstr>PowerPoint Presentation</vt:lpstr>
      <vt:lpstr>There are significant variations at the institutional level</vt:lpstr>
      <vt:lpstr>PowerPoint Presentation</vt:lpstr>
      <vt:lpstr>Benchmarking institutional  performance</vt:lpstr>
      <vt:lpstr>Peer group comparisons</vt:lpstr>
      <vt:lpstr>Discussion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PPT-Slides-Blue</dc:title>
  <dc:creator>janet</dc:creator>
  <cp:lastModifiedBy>Janet</cp:lastModifiedBy>
  <cp:revision>107</cp:revision>
  <cp:lastPrinted>2021-01-20T11:20:45Z</cp:lastPrinted>
  <dcterms:created xsi:type="dcterms:W3CDTF">2020-01-29T16:35:06Z</dcterms:created>
  <dcterms:modified xsi:type="dcterms:W3CDTF">2023-05-24T10:57:48Z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2020-01-24T00:00:00Z</vt:filetime>
  </property>
  <property fmtid="{D5CDD505-2E9C-101B-9397-08002B2CF9AE}" pid="3" name="Creator">
    <vt:lpwstr>Adobe Illustrator 24.0 (Macintosh)</vt:lpwstr>
  </property>
  <property fmtid="{D5CDD505-2E9C-101B-9397-08002B2CF9AE}" pid="4" name="LastSaved">
    <vt:filetime>2020-01-29T00:00:00Z</vt:filetime>
  </property>
</Properties>
</file>