
<file path=[Content_Types].xml><?xml version="1.0" encoding="utf-8"?>
<Types xmlns="http://schemas.openxmlformats.org/package/2006/content-types">
  <Default Extension="jpeg" ContentType="image/jpeg"/>
  <Default Extension="jpg" ContentType="image/jpeg"/>
  <Default Extension="mp4" ContentType="video/mp4"/>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media/image54.JPG" ContentType="image/png"/>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media/image55.JPG" ContentType="image/png"/>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308" r:id="rId2"/>
    <p:sldId id="310" r:id="rId3"/>
    <p:sldId id="316" r:id="rId4"/>
    <p:sldId id="315" r:id="rId5"/>
    <p:sldId id="317" r:id="rId6"/>
    <p:sldId id="319" r:id="rId7"/>
    <p:sldId id="320" r:id="rId8"/>
    <p:sldId id="321" r:id="rId9"/>
    <p:sldId id="322" r:id="rId10"/>
    <p:sldId id="323" r:id="rId11"/>
    <p:sldId id="324" r:id="rId12"/>
    <p:sldId id="325" r:id="rId13"/>
    <p:sldId id="326" r:id="rId14"/>
    <p:sldId id="353" r:id="rId15"/>
    <p:sldId id="313" r:id="rId16"/>
    <p:sldId id="354" r:id="rId17"/>
    <p:sldId id="367" r:id="rId18"/>
    <p:sldId id="355" r:id="rId19"/>
    <p:sldId id="327" r:id="rId20"/>
    <p:sldId id="328" r:id="rId21"/>
    <p:sldId id="331" r:id="rId22"/>
    <p:sldId id="329" r:id="rId23"/>
    <p:sldId id="330" r:id="rId24"/>
    <p:sldId id="332" r:id="rId25"/>
    <p:sldId id="333" r:id="rId26"/>
    <p:sldId id="334" r:id="rId27"/>
    <p:sldId id="335" r:id="rId28"/>
    <p:sldId id="336" r:id="rId29"/>
    <p:sldId id="337" r:id="rId30"/>
    <p:sldId id="338" r:id="rId31"/>
    <p:sldId id="339" r:id="rId32"/>
    <p:sldId id="340" r:id="rId33"/>
    <p:sldId id="341" r:id="rId34"/>
    <p:sldId id="342" r:id="rId35"/>
    <p:sldId id="356" r:id="rId36"/>
    <p:sldId id="361" r:id="rId37"/>
    <p:sldId id="357" r:id="rId38"/>
    <p:sldId id="362" r:id="rId39"/>
    <p:sldId id="359" r:id="rId40"/>
    <p:sldId id="349" r:id="rId41"/>
    <p:sldId id="350" r:id="rId42"/>
    <p:sldId id="351" r:id="rId43"/>
    <p:sldId id="363" r:id="rId44"/>
    <p:sldId id="364" r:id="rId45"/>
    <p:sldId id="343" r:id="rId46"/>
    <p:sldId id="344" r:id="rId47"/>
    <p:sldId id="345" r:id="rId48"/>
    <p:sldId id="352" r:id="rId49"/>
    <p:sldId id="346" r:id="rId50"/>
    <p:sldId id="347" r:id="rId51"/>
    <p:sldId id="348" r:id="rId52"/>
    <p:sldId id="365" r:id="rId53"/>
    <p:sldId id="312" r:id="rId54"/>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026" userDrawn="1">
          <p15:clr>
            <a:srgbClr val="A4A3A4"/>
          </p15:clr>
        </p15:guide>
        <p15:guide id="3" pos="2955" userDrawn="1">
          <p15:clr>
            <a:srgbClr val="A4A3A4"/>
          </p15:clr>
        </p15:guide>
        <p15:guide id="4" orient="horz" pos="3929" userDrawn="1">
          <p15:clr>
            <a:srgbClr val="A4A3A4"/>
          </p15:clr>
        </p15:guide>
        <p15:guide id="5" orient="horz" pos="1344" userDrawn="1">
          <p15:clr>
            <a:srgbClr val="A4A3A4"/>
          </p15:clr>
        </p15:guide>
        <p15:guide id="6" pos="2910" userDrawn="1">
          <p15:clr>
            <a:srgbClr val="A4A3A4"/>
          </p15:clr>
        </p15:guide>
        <p15:guide id="7" orient="horz" pos="1275"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87C6CF"/>
    <a:srgbClr val="C55A8B"/>
    <a:srgbClr val="F09F4C"/>
    <a:srgbClr val="F6BE00"/>
    <a:srgbClr val="CBD14C"/>
    <a:srgbClr val="F2F0F2"/>
    <a:srgbClr val="F5CD48"/>
    <a:srgbClr val="F4CD48"/>
    <a:srgbClr val="7DC6CF"/>
    <a:srgbClr val="F4F4F4"/>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33866EE7-5C2C-444C-B4AF-3D0B412C1A38}" v="5" dt="2025-05-14T15:21:22.564"/>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2644" autoAdjust="0"/>
    <p:restoredTop sz="93792" autoAdjust="0"/>
  </p:normalViewPr>
  <p:slideViewPr>
    <p:cSldViewPr snapToGrid="0" showGuides="1">
      <p:cViewPr varScale="1">
        <p:scale>
          <a:sx n="104" d="100"/>
          <a:sy n="104" d="100"/>
        </p:scale>
        <p:origin x="1008" y="96"/>
      </p:cViewPr>
      <p:guideLst>
        <p:guide orient="horz" pos="1026"/>
        <p:guide pos="2955"/>
        <p:guide orient="horz" pos="3929"/>
        <p:guide orient="horz" pos="1344"/>
        <p:guide pos="2910"/>
        <p:guide orient="horz" pos="1275"/>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presProps" Target="presProp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tableStyles" Target="tableStyles.xml"/><Relationship Id="rId5" Type="http://schemas.openxmlformats.org/officeDocument/2006/relationships/slide" Target="slides/slide4.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viewProps" Target="viewProps.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microsoft.com/office/2015/10/relationships/revisionInfo" Target="revisionInfo.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theme" Target="theme/theme1.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s>
</file>

<file path=ppt/diagrams/_rels/data2.xml.rels><?xml version="1.0" encoding="UTF-8" standalone="yes"?>
<Relationships xmlns="http://schemas.openxmlformats.org/package/2006/relationships"><Relationship Id="rId3" Type="http://schemas.openxmlformats.org/officeDocument/2006/relationships/image" Target="../media/image59.png"/><Relationship Id="rId2" Type="http://schemas.openxmlformats.org/officeDocument/2006/relationships/image" Target="../media/image55.JPG"/><Relationship Id="rId1" Type="http://schemas.openxmlformats.org/officeDocument/2006/relationships/image" Target="../media/image58.png"/></Relationships>
</file>

<file path=ppt/diagrams/_rels/drawing2.xml.rels><?xml version="1.0" encoding="UTF-8" standalone="yes"?>
<Relationships xmlns="http://schemas.openxmlformats.org/package/2006/relationships"><Relationship Id="rId3" Type="http://schemas.openxmlformats.org/officeDocument/2006/relationships/image" Target="../media/image59.png"/><Relationship Id="rId2" Type="http://schemas.openxmlformats.org/officeDocument/2006/relationships/image" Target="../media/image55.JPG"/><Relationship Id="rId1" Type="http://schemas.openxmlformats.org/officeDocument/2006/relationships/image" Target="../media/image58.png"/></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575328C0-015A-4B91-8129-5DC0BF251278}" type="doc">
      <dgm:prSet loTypeId="urn:microsoft.com/office/officeart/2005/8/layout/arrow6" loCatId="process" qsTypeId="urn:microsoft.com/office/officeart/2005/8/quickstyle/simple1" qsCatId="simple" csTypeId="urn:microsoft.com/office/officeart/2005/8/colors/accent1_2" csCatId="accent1" phldr="1"/>
      <dgm:spPr/>
      <dgm:t>
        <a:bodyPr/>
        <a:lstStyle/>
        <a:p>
          <a:endParaRPr lang="en-GB"/>
        </a:p>
      </dgm:t>
    </dgm:pt>
    <dgm:pt modelId="{BCA8582E-8773-48E2-8334-C0D7D58CF1EC}">
      <dgm:prSet phldrT="[Text]" phldr="1"/>
      <dgm:spPr/>
      <dgm:t>
        <a:bodyPr/>
        <a:lstStyle/>
        <a:p>
          <a:endParaRPr lang="en-GB" dirty="0"/>
        </a:p>
      </dgm:t>
    </dgm:pt>
    <dgm:pt modelId="{6A75A90D-60EB-499B-BFD2-D337D9678EB2}" type="sibTrans" cxnId="{A8308145-7B04-45BA-902D-CE10D7588534}">
      <dgm:prSet/>
      <dgm:spPr/>
      <dgm:t>
        <a:bodyPr/>
        <a:lstStyle/>
        <a:p>
          <a:endParaRPr lang="en-GB"/>
        </a:p>
      </dgm:t>
    </dgm:pt>
    <dgm:pt modelId="{A1BA6189-19BD-4FC8-9915-30256187F836}" type="parTrans" cxnId="{A8308145-7B04-45BA-902D-CE10D7588534}">
      <dgm:prSet/>
      <dgm:spPr/>
      <dgm:t>
        <a:bodyPr/>
        <a:lstStyle/>
        <a:p>
          <a:endParaRPr lang="en-GB"/>
        </a:p>
      </dgm:t>
    </dgm:pt>
    <dgm:pt modelId="{CC9D7137-D05B-40D4-B11F-0610E2E79261}" type="pres">
      <dgm:prSet presAssocID="{575328C0-015A-4B91-8129-5DC0BF251278}" presName="compositeShape" presStyleCnt="0">
        <dgm:presLayoutVars>
          <dgm:chMax val="2"/>
          <dgm:dir/>
          <dgm:resizeHandles val="exact"/>
        </dgm:presLayoutVars>
      </dgm:prSet>
      <dgm:spPr/>
    </dgm:pt>
    <dgm:pt modelId="{AD77885D-9765-46C8-A765-9673242D0460}" type="pres">
      <dgm:prSet presAssocID="{575328C0-015A-4B91-8129-5DC0BF251278}" presName="ribbon" presStyleLbl="node1" presStyleIdx="0" presStyleCnt="1" custLinFactNeighborX="0" custLinFactNeighborY="11261"/>
      <dgm:spPr/>
    </dgm:pt>
    <dgm:pt modelId="{607B45AE-1A1B-4487-B94A-3FEE7923029C}" type="pres">
      <dgm:prSet presAssocID="{575328C0-015A-4B91-8129-5DC0BF251278}" presName="leftArrowText" presStyleLbl="node1" presStyleIdx="0" presStyleCnt="1" custFlipVert="1" custScaleX="100000" custScaleY="17253" custLinFactY="-100000" custLinFactNeighborX="87356" custLinFactNeighborY="-150181">
        <dgm:presLayoutVars>
          <dgm:chMax val="0"/>
          <dgm:bulletEnabled val="1"/>
        </dgm:presLayoutVars>
      </dgm:prSet>
      <dgm:spPr/>
    </dgm:pt>
    <dgm:pt modelId="{2B04CF78-190E-4DA8-ACF0-5D563C79B8B4}" type="pres">
      <dgm:prSet presAssocID="{575328C0-015A-4B91-8129-5DC0BF251278}" presName="rightArrowText" presStyleLbl="node1" presStyleIdx="0" presStyleCnt="1">
        <dgm:presLayoutVars>
          <dgm:chMax val="0"/>
          <dgm:bulletEnabled val="1"/>
        </dgm:presLayoutVars>
      </dgm:prSet>
      <dgm:spPr/>
    </dgm:pt>
  </dgm:ptLst>
  <dgm:cxnLst>
    <dgm:cxn modelId="{90816028-CE22-4464-84F9-669BB844B9D3}" type="presOf" srcId="{575328C0-015A-4B91-8129-5DC0BF251278}" destId="{CC9D7137-D05B-40D4-B11F-0610E2E79261}" srcOrd="0" destOrd="0" presId="urn:microsoft.com/office/officeart/2005/8/layout/arrow6"/>
    <dgm:cxn modelId="{2A806A5E-0079-4655-9C94-F5BB17671C94}" type="presOf" srcId="{BCA8582E-8773-48E2-8334-C0D7D58CF1EC}" destId="{607B45AE-1A1B-4487-B94A-3FEE7923029C}" srcOrd="0" destOrd="0" presId="urn:microsoft.com/office/officeart/2005/8/layout/arrow6"/>
    <dgm:cxn modelId="{A8308145-7B04-45BA-902D-CE10D7588534}" srcId="{575328C0-015A-4B91-8129-5DC0BF251278}" destId="{BCA8582E-8773-48E2-8334-C0D7D58CF1EC}" srcOrd="0" destOrd="0" parTransId="{A1BA6189-19BD-4FC8-9915-30256187F836}" sibTransId="{6A75A90D-60EB-499B-BFD2-D337D9678EB2}"/>
    <dgm:cxn modelId="{76B300DB-00ED-4491-99E4-9F4FEC0B41CB}" type="presParOf" srcId="{CC9D7137-D05B-40D4-B11F-0610E2E79261}" destId="{AD77885D-9765-46C8-A765-9673242D0460}" srcOrd="0" destOrd="0" presId="urn:microsoft.com/office/officeart/2005/8/layout/arrow6"/>
    <dgm:cxn modelId="{0B1409E0-46E6-428B-B17F-4BF3D339502F}" type="presParOf" srcId="{CC9D7137-D05B-40D4-B11F-0610E2E79261}" destId="{607B45AE-1A1B-4487-B94A-3FEE7923029C}" srcOrd="1" destOrd="0" presId="urn:microsoft.com/office/officeart/2005/8/layout/arrow6"/>
    <dgm:cxn modelId="{667F57AA-E6A3-4BED-8E9B-4393CF68558E}" type="presParOf" srcId="{CC9D7137-D05B-40D4-B11F-0610E2E79261}" destId="{2B04CF78-190E-4DA8-ACF0-5D563C79B8B4}" srcOrd="2" destOrd="0" presId="urn:microsoft.com/office/officeart/2005/8/layout/arrow6"/>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4F2635DC-78B8-4000-8C80-3478B09F726E}" type="doc">
      <dgm:prSet loTypeId="urn:microsoft.com/office/officeart/2005/8/layout/hList7" loCatId="process" qsTypeId="urn:microsoft.com/office/officeart/2005/8/quickstyle/simple1" qsCatId="simple" csTypeId="urn:microsoft.com/office/officeart/2005/8/colors/accent1_2" csCatId="accent1" phldr="1"/>
      <dgm:spPr/>
    </dgm:pt>
    <dgm:pt modelId="{1F5FD9DA-FE00-4CAC-A2C3-28AA49CCEB6F}">
      <dgm:prSet phldrT="[Text]"/>
      <dgm:spPr/>
      <dgm:t>
        <a:bodyPr/>
        <a:lstStyle/>
        <a:p>
          <a:r>
            <a:rPr lang="en-GB" dirty="0"/>
            <a:t>Field of Creation</a:t>
          </a:r>
        </a:p>
      </dgm:t>
    </dgm:pt>
    <dgm:pt modelId="{E405C3FA-B53A-4459-892E-2441F70EB9A1}" type="parTrans" cxnId="{9EF13EA7-242F-46B5-A896-5AEDDDD7679E}">
      <dgm:prSet/>
      <dgm:spPr/>
      <dgm:t>
        <a:bodyPr/>
        <a:lstStyle/>
        <a:p>
          <a:endParaRPr lang="en-GB"/>
        </a:p>
      </dgm:t>
    </dgm:pt>
    <dgm:pt modelId="{75EF5E4B-A99D-4963-A991-5BFF5991C74E}" type="sibTrans" cxnId="{9EF13EA7-242F-46B5-A896-5AEDDDD7679E}">
      <dgm:prSet/>
      <dgm:spPr/>
      <dgm:t>
        <a:bodyPr/>
        <a:lstStyle/>
        <a:p>
          <a:endParaRPr lang="en-GB"/>
        </a:p>
      </dgm:t>
    </dgm:pt>
    <dgm:pt modelId="{9C62FC5C-220F-439D-A50D-61411D38F997}">
      <dgm:prSet phldrT="[Text]"/>
      <dgm:spPr/>
      <dgm:t>
        <a:bodyPr/>
        <a:lstStyle/>
        <a:p>
          <a:r>
            <a:rPr lang="en-GB" dirty="0"/>
            <a:t>Field of Recontextualisation </a:t>
          </a:r>
        </a:p>
      </dgm:t>
    </dgm:pt>
    <dgm:pt modelId="{9F27BA1E-4FC5-4262-AD1B-854F64CECA9C}" type="parTrans" cxnId="{4E3C05F8-63F1-4ABB-B0A5-6F61B659A312}">
      <dgm:prSet/>
      <dgm:spPr/>
      <dgm:t>
        <a:bodyPr/>
        <a:lstStyle/>
        <a:p>
          <a:endParaRPr lang="en-GB"/>
        </a:p>
      </dgm:t>
    </dgm:pt>
    <dgm:pt modelId="{C065DEF3-626B-4F48-A66C-7926F7A95E3E}" type="sibTrans" cxnId="{4E3C05F8-63F1-4ABB-B0A5-6F61B659A312}">
      <dgm:prSet/>
      <dgm:spPr/>
      <dgm:t>
        <a:bodyPr/>
        <a:lstStyle/>
        <a:p>
          <a:endParaRPr lang="en-GB"/>
        </a:p>
      </dgm:t>
    </dgm:pt>
    <dgm:pt modelId="{F76E1F5E-B40B-4721-9246-930860030228}">
      <dgm:prSet phldrT="[Text]"/>
      <dgm:spPr/>
      <dgm:t>
        <a:bodyPr/>
        <a:lstStyle/>
        <a:p>
          <a:r>
            <a:rPr lang="en-GB" dirty="0"/>
            <a:t>Field of Recreation</a:t>
          </a:r>
        </a:p>
      </dgm:t>
    </dgm:pt>
    <dgm:pt modelId="{201035E8-BC05-4F77-8968-0BF8E9DF45FF}" type="parTrans" cxnId="{ACAC608F-776D-4C51-AFA1-C726D7188F55}">
      <dgm:prSet/>
      <dgm:spPr/>
      <dgm:t>
        <a:bodyPr/>
        <a:lstStyle/>
        <a:p>
          <a:endParaRPr lang="en-GB"/>
        </a:p>
      </dgm:t>
    </dgm:pt>
    <dgm:pt modelId="{7875C5DA-551A-4944-96FB-3B7EBB050C27}" type="sibTrans" cxnId="{ACAC608F-776D-4C51-AFA1-C726D7188F55}">
      <dgm:prSet/>
      <dgm:spPr/>
      <dgm:t>
        <a:bodyPr/>
        <a:lstStyle/>
        <a:p>
          <a:endParaRPr lang="en-GB"/>
        </a:p>
      </dgm:t>
    </dgm:pt>
    <dgm:pt modelId="{94FDC011-E251-47A5-9EF9-83E9325362F1}" type="pres">
      <dgm:prSet presAssocID="{4F2635DC-78B8-4000-8C80-3478B09F726E}" presName="Name0" presStyleCnt="0">
        <dgm:presLayoutVars>
          <dgm:dir/>
          <dgm:resizeHandles val="exact"/>
        </dgm:presLayoutVars>
      </dgm:prSet>
      <dgm:spPr/>
    </dgm:pt>
    <dgm:pt modelId="{2922595C-CE65-4EB1-8993-9D896F034D78}" type="pres">
      <dgm:prSet presAssocID="{4F2635DC-78B8-4000-8C80-3478B09F726E}" presName="fgShape" presStyleLbl="fgShp" presStyleIdx="0" presStyleCnt="1"/>
      <dgm:spPr/>
    </dgm:pt>
    <dgm:pt modelId="{DD224E2A-3F07-431A-9968-16EB774EE8C9}" type="pres">
      <dgm:prSet presAssocID="{4F2635DC-78B8-4000-8C80-3478B09F726E}" presName="linComp" presStyleCnt="0"/>
      <dgm:spPr/>
    </dgm:pt>
    <dgm:pt modelId="{56BC30CC-49C1-4005-A5BA-38D1AE9F2034}" type="pres">
      <dgm:prSet presAssocID="{1F5FD9DA-FE00-4CAC-A2C3-28AA49CCEB6F}" presName="compNode" presStyleCnt="0"/>
      <dgm:spPr/>
    </dgm:pt>
    <dgm:pt modelId="{A7CB638A-C5C1-455C-B7C7-DCEA8BA58D6C}" type="pres">
      <dgm:prSet presAssocID="{1F5FD9DA-FE00-4CAC-A2C3-28AA49CCEB6F}" presName="bkgdShape" presStyleLbl="node1" presStyleIdx="0" presStyleCnt="3"/>
      <dgm:spPr/>
    </dgm:pt>
    <dgm:pt modelId="{DA8DFA1D-FDA3-4CF6-9A7B-034EE6B1153A}" type="pres">
      <dgm:prSet presAssocID="{1F5FD9DA-FE00-4CAC-A2C3-28AA49CCEB6F}" presName="nodeTx" presStyleLbl="node1" presStyleIdx="0" presStyleCnt="3">
        <dgm:presLayoutVars>
          <dgm:bulletEnabled val="1"/>
        </dgm:presLayoutVars>
      </dgm:prSet>
      <dgm:spPr/>
    </dgm:pt>
    <dgm:pt modelId="{7FB3E822-0D65-49D0-B0FB-AE134E4B962A}" type="pres">
      <dgm:prSet presAssocID="{1F5FD9DA-FE00-4CAC-A2C3-28AA49CCEB6F}" presName="invisiNode" presStyleLbl="node1" presStyleIdx="0" presStyleCnt="3"/>
      <dgm:spPr/>
    </dgm:pt>
    <dgm:pt modelId="{4C47D6FE-A472-4B43-893F-6C318B946BF8}" type="pres">
      <dgm:prSet presAssocID="{1F5FD9DA-FE00-4CAC-A2C3-28AA49CCEB6F}" presName="imagNode" presStyleLbl="fgImgPlace1" presStyleIdx="0" presStyleCnt="3"/>
      <dgm:spPr>
        <a:blipFill>
          <a:blip xmlns:r="http://schemas.openxmlformats.org/officeDocument/2006/relationships" r:embed="rId1" cstate="print">
            <a:extLst>
              <a:ext uri="{28A0092B-C50C-407E-A947-70E740481C1C}">
                <a14:useLocalDpi xmlns:a14="http://schemas.microsoft.com/office/drawing/2010/main" val="0"/>
              </a:ext>
            </a:extLst>
          </a:blip>
          <a:srcRect/>
          <a:stretch>
            <a:fillRect l="-8000" r="-8000"/>
          </a:stretch>
        </a:blipFill>
      </dgm:spPr>
    </dgm:pt>
    <dgm:pt modelId="{2D5BD34C-5B85-4192-BF99-E321A866A5B5}" type="pres">
      <dgm:prSet presAssocID="{75EF5E4B-A99D-4963-A991-5BFF5991C74E}" presName="sibTrans" presStyleLbl="sibTrans2D1" presStyleIdx="0" presStyleCnt="0"/>
      <dgm:spPr/>
    </dgm:pt>
    <dgm:pt modelId="{A4868B56-6300-42D3-969F-CFD5E331C098}" type="pres">
      <dgm:prSet presAssocID="{9C62FC5C-220F-439D-A50D-61411D38F997}" presName="compNode" presStyleCnt="0"/>
      <dgm:spPr/>
    </dgm:pt>
    <dgm:pt modelId="{C482F04B-838D-434F-B7B3-2DD15CD5130B}" type="pres">
      <dgm:prSet presAssocID="{9C62FC5C-220F-439D-A50D-61411D38F997}" presName="bkgdShape" presStyleLbl="node1" presStyleIdx="1" presStyleCnt="3"/>
      <dgm:spPr/>
    </dgm:pt>
    <dgm:pt modelId="{0BC1276E-B1CA-4B56-898F-40D55762CDE5}" type="pres">
      <dgm:prSet presAssocID="{9C62FC5C-220F-439D-A50D-61411D38F997}" presName="nodeTx" presStyleLbl="node1" presStyleIdx="1" presStyleCnt="3">
        <dgm:presLayoutVars>
          <dgm:bulletEnabled val="1"/>
        </dgm:presLayoutVars>
      </dgm:prSet>
      <dgm:spPr/>
    </dgm:pt>
    <dgm:pt modelId="{6E8C6D56-DE34-4023-828D-79C7EBE2187F}" type="pres">
      <dgm:prSet presAssocID="{9C62FC5C-220F-439D-A50D-61411D38F997}" presName="invisiNode" presStyleLbl="node1" presStyleIdx="1" presStyleCnt="3"/>
      <dgm:spPr/>
    </dgm:pt>
    <dgm:pt modelId="{2A083750-712D-4F83-899D-292D9BEB0CFB}" type="pres">
      <dgm:prSet presAssocID="{9C62FC5C-220F-439D-A50D-61411D38F997}" presName="imagNode" presStyleLbl="fgImgPlace1" presStyleIdx="1" presStyleCnt="3"/>
      <dgm:spPr>
        <a:blipFill>
          <a:blip xmlns:r="http://schemas.openxmlformats.org/officeDocument/2006/relationships" r:embed="rId2">
            <a:extLst>
              <a:ext uri="{28A0092B-C50C-407E-A947-70E740481C1C}">
                <a14:useLocalDpi xmlns:a14="http://schemas.microsoft.com/office/drawing/2010/main" val="0"/>
              </a:ext>
            </a:extLst>
          </a:blip>
          <a:srcRect/>
          <a:stretch>
            <a:fillRect l="-100000" r="-100000"/>
          </a:stretch>
        </a:blipFill>
      </dgm:spPr>
    </dgm:pt>
    <dgm:pt modelId="{66D1B86E-BF6B-4845-95CD-061C825B7690}" type="pres">
      <dgm:prSet presAssocID="{C065DEF3-626B-4F48-A66C-7926F7A95E3E}" presName="sibTrans" presStyleLbl="sibTrans2D1" presStyleIdx="0" presStyleCnt="0"/>
      <dgm:spPr/>
    </dgm:pt>
    <dgm:pt modelId="{96FDFD3C-C7F8-4656-98B0-9890CF1763E8}" type="pres">
      <dgm:prSet presAssocID="{F76E1F5E-B40B-4721-9246-930860030228}" presName="compNode" presStyleCnt="0"/>
      <dgm:spPr/>
    </dgm:pt>
    <dgm:pt modelId="{F5734ACC-80C8-44A8-87EE-0CD048F588DC}" type="pres">
      <dgm:prSet presAssocID="{F76E1F5E-B40B-4721-9246-930860030228}" presName="bkgdShape" presStyleLbl="node1" presStyleIdx="2" presStyleCnt="3"/>
      <dgm:spPr/>
    </dgm:pt>
    <dgm:pt modelId="{1C32D948-7137-4146-993B-5A63825F4850}" type="pres">
      <dgm:prSet presAssocID="{F76E1F5E-B40B-4721-9246-930860030228}" presName="nodeTx" presStyleLbl="node1" presStyleIdx="2" presStyleCnt="3">
        <dgm:presLayoutVars>
          <dgm:bulletEnabled val="1"/>
        </dgm:presLayoutVars>
      </dgm:prSet>
      <dgm:spPr/>
    </dgm:pt>
    <dgm:pt modelId="{0639C0E9-C5ED-4A4C-BA80-366A13B5CDEA}" type="pres">
      <dgm:prSet presAssocID="{F76E1F5E-B40B-4721-9246-930860030228}" presName="invisiNode" presStyleLbl="node1" presStyleIdx="2" presStyleCnt="3"/>
      <dgm:spPr/>
    </dgm:pt>
    <dgm:pt modelId="{75521B64-B581-4552-87D9-CE1D2B657897}" type="pres">
      <dgm:prSet presAssocID="{F76E1F5E-B40B-4721-9246-930860030228}" presName="imagNode" presStyleLbl="fgImgPlace1" presStyleIdx="2" presStyleCnt="3"/>
      <dgm:spPr>
        <a:blipFill>
          <a:blip xmlns:r="http://schemas.openxmlformats.org/officeDocument/2006/relationships" r:embed="rId3" cstate="print">
            <a:extLst>
              <a:ext uri="{28A0092B-C50C-407E-A947-70E740481C1C}">
                <a14:useLocalDpi xmlns:a14="http://schemas.microsoft.com/office/drawing/2010/main" val="0"/>
              </a:ext>
            </a:extLst>
          </a:blip>
          <a:srcRect/>
          <a:stretch>
            <a:fillRect l="-30000" r="-30000"/>
          </a:stretch>
        </a:blipFill>
      </dgm:spPr>
    </dgm:pt>
  </dgm:ptLst>
  <dgm:cxnLst>
    <dgm:cxn modelId="{53550006-B46D-4F4C-B780-8F758DB54278}" type="presOf" srcId="{F76E1F5E-B40B-4721-9246-930860030228}" destId="{F5734ACC-80C8-44A8-87EE-0CD048F588DC}" srcOrd="0" destOrd="0" presId="urn:microsoft.com/office/officeart/2005/8/layout/hList7"/>
    <dgm:cxn modelId="{122FAC3B-6F76-4CEF-82CA-8888259A0AB2}" type="presOf" srcId="{1F5FD9DA-FE00-4CAC-A2C3-28AA49CCEB6F}" destId="{A7CB638A-C5C1-455C-B7C7-DCEA8BA58D6C}" srcOrd="0" destOrd="0" presId="urn:microsoft.com/office/officeart/2005/8/layout/hList7"/>
    <dgm:cxn modelId="{9674CE6B-1412-43AF-AFAA-5E4FC7FECC98}" type="presOf" srcId="{C065DEF3-626B-4F48-A66C-7926F7A95E3E}" destId="{66D1B86E-BF6B-4845-95CD-061C825B7690}" srcOrd="0" destOrd="0" presId="urn:microsoft.com/office/officeart/2005/8/layout/hList7"/>
    <dgm:cxn modelId="{7F750884-651E-488D-8489-B01C034EA385}" type="presOf" srcId="{9C62FC5C-220F-439D-A50D-61411D38F997}" destId="{0BC1276E-B1CA-4B56-898F-40D55762CDE5}" srcOrd="1" destOrd="0" presId="urn:microsoft.com/office/officeart/2005/8/layout/hList7"/>
    <dgm:cxn modelId="{ACAC608F-776D-4C51-AFA1-C726D7188F55}" srcId="{4F2635DC-78B8-4000-8C80-3478B09F726E}" destId="{F76E1F5E-B40B-4721-9246-930860030228}" srcOrd="2" destOrd="0" parTransId="{201035E8-BC05-4F77-8968-0BF8E9DF45FF}" sibTransId="{7875C5DA-551A-4944-96FB-3B7EBB050C27}"/>
    <dgm:cxn modelId="{8DC898A5-0A29-4D3C-84F6-48C58CB948B4}" type="presOf" srcId="{F76E1F5E-B40B-4721-9246-930860030228}" destId="{1C32D948-7137-4146-993B-5A63825F4850}" srcOrd="1" destOrd="0" presId="urn:microsoft.com/office/officeart/2005/8/layout/hList7"/>
    <dgm:cxn modelId="{9EF13EA7-242F-46B5-A896-5AEDDDD7679E}" srcId="{4F2635DC-78B8-4000-8C80-3478B09F726E}" destId="{1F5FD9DA-FE00-4CAC-A2C3-28AA49CCEB6F}" srcOrd="0" destOrd="0" parTransId="{E405C3FA-B53A-4459-892E-2441F70EB9A1}" sibTransId="{75EF5E4B-A99D-4963-A991-5BFF5991C74E}"/>
    <dgm:cxn modelId="{AD7F07C4-B983-4946-9D20-18BA0A70ABF7}" type="presOf" srcId="{1F5FD9DA-FE00-4CAC-A2C3-28AA49CCEB6F}" destId="{DA8DFA1D-FDA3-4CF6-9A7B-034EE6B1153A}" srcOrd="1" destOrd="0" presId="urn:microsoft.com/office/officeart/2005/8/layout/hList7"/>
    <dgm:cxn modelId="{6AB446C8-382E-4F43-A1EF-9C095D19BADF}" type="presOf" srcId="{4F2635DC-78B8-4000-8C80-3478B09F726E}" destId="{94FDC011-E251-47A5-9EF9-83E9325362F1}" srcOrd="0" destOrd="0" presId="urn:microsoft.com/office/officeart/2005/8/layout/hList7"/>
    <dgm:cxn modelId="{7DFCF0DC-7607-4218-A6F0-6F639E85D23A}" type="presOf" srcId="{9C62FC5C-220F-439D-A50D-61411D38F997}" destId="{C482F04B-838D-434F-B7B3-2DD15CD5130B}" srcOrd="0" destOrd="0" presId="urn:microsoft.com/office/officeart/2005/8/layout/hList7"/>
    <dgm:cxn modelId="{4E3C05F8-63F1-4ABB-B0A5-6F61B659A312}" srcId="{4F2635DC-78B8-4000-8C80-3478B09F726E}" destId="{9C62FC5C-220F-439D-A50D-61411D38F997}" srcOrd="1" destOrd="0" parTransId="{9F27BA1E-4FC5-4262-AD1B-854F64CECA9C}" sibTransId="{C065DEF3-626B-4F48-A66C-7926F7A95E3E}"/>
    <dgm:cxn modelId="{3F60D5F8-0A26-44A7-A431-556A092A15D6}" type="presOf" srcId="{75EF5E4B-A99D-4963-A991-5BFF5991C74E}" destId="{2D5BD34C-5B85-4192-BF99-E321A866A5B5}" srcOrd="0" destOrd="0" presId="urn:microsoft.com/office/officeart/2005/8/layout/hList7"/>
    <dgm:cxn modelId="{478361A6-0F8C-48C8-BD4C-4A94EA3F692F}" type="presParOf" srcId="{94FDC011-E251-47A5-9EF9-83E9325362F1}" destId="{2922595C-CE65-4EB1-8993-9D896F034D78}" srcOrd="0" destOrd="0" presId="urn:microsoft.com/office/officeart/2005/8/layout/hList7"/>
    <dgm:cxn modelId="{3BDAA7EC-5A8D-4630-9F80-5F1CF7F37AB8}" type="presParOf" srcId="{94FDC011-E251-47A5-9EF9-83E9325362F1}" destId="{DD224E2A-3F07-431A-9968-16EB774EE8C9}" srcOrd="1" destOrd="0" presId="urn:microsoft.com/office/officeart/2005/8/layout/hList7"/>
    <dgm:cxn modelId="{5B412924-AB81-46EE-85E1-B6128DA80B7B}" type="presParOf" srcId="{DD224E2A-3F07-431A-9968-16EB774EE8C9}" destId="{56BC30CC-49C1-4005-A5BA-38D1AE9F2034}" srcOrd="0" destOrd="0" presId="urn:microsoft.com/office/officeart/2005/8/layout/hList7"/>
    <dgm:cxn modelId="{A9926111-40A5-4FB1-B935-C173B543BE34}" type="presParOf" srcId="{56BC30CC-49C1-4005-A5BA-38D1AE9F2034}" destId="{A7CB638A-C5C1-455C-B7C7-DCEA8BA58D6C}" srcOrd="0" destOrd="0" presId="urn:microsoft.com/office/officeart/2005/8/layout/hList7"/>
    <dgm:cxn modelId="{5372C2CC-2D18-4E54-A285-6572D014764B}" type="presParOf" srcId="{56BC30CC-49C1-4005-A5BA-38D1AE9F2034}" destId="{DA8DFA1D-FDA3-4CF6-9A7B-034EE6B1153A}" srcOrd="1" destOrd="0" presId="urn:microsoft.com/office/officeart/2005/8/layout/hList7"/>
    <dgm:cxn modelId="{EE5323C3-23F8-4A1F-AD57-B9A30E38BB6F}" type="presParOf" srcId="{56BC30CC-49C1-4005-A5BA-38D1AE9F2034}" destId="{7FB3E822-0D65-49D0-B0FB-AE134E4B962A}" srcOrd="2" destOrd="0" presId="urn:microsoft.com/office/officeart/2005/8/layout/hList7"/>
    <dgm:cxn modelId="{D724C481-3FA3-41C5-9C1C-F3F085D8010A}" type="presParOf" srcId="{56BC30CC-49C1-4005-A5BA-38D1AE9F2034}" destId="{4C47D6FE-A472-4B43-893F-6C318B946BF8}" srcOrd="3" destOrd="0" presId="urn:microsoft.com/office/officeart/2005/8/layout/hList7"/>
    <dgm:cxn modelId="{E5318A80-CC80-4666-8496-F3A022F859C1}" type="presParOf" srcId="{DD224E2A-3F07-431A-9968-16EB774EE8C9}" destId="{2D5BD34C-5B85-4192-BF99-E321A866A5B5}" srcOrd="1" destOrd="0" presId="urn:microsoft.com/office/officeart/2005/8/layout/hList7"/>
    <dgm:cxn modelId="{EA24497B-80F1-444F-A418-AB46DC098390}" type="presParOf" srcId="{DD224E2A-3F07-431A-9968-16EB774EE8C9}" destId="{A4868B56-6300-42D3-969F-CFD5E331C098}" srcOrd="2" destOrd="0" presId="urn:microsoft.com/office/officeart/2005/8/layout/hList7"/>
    <dgm:cxn modelId="{C837059F-C160-43C5-8D8F-B5F17CB8CAB7}" type="presParOf" srcId="{A4868B56-6300-42D3-969F-CFD5E331C098}" destId="{C482F04B-838D-434F-B7B3-2DD15CD5130B}" srcOrd="0" destOrd="0" presId="urn:microsoft.com/office/officeart/2005/8/layout/hList7"/>
    <dgm:cxn modelId="{E365FBB7-0627-4AAC-919D-B13B882FB7DA}" type="presParOf" srcId="{A4868B56-6300-42D3-969F-CFD5E331C098}" destId="{0BC1276E-B1CA-4B56-898F-40D55762CDE5}" srcOrd="1" destOrd="0" presId="urn:microsoft.com/office/officeart/2005/8/layout/hList7"/>
    <dgm:cxn modelId="{0ED78E30-C4D3-4317-B5C3-CAD26220AD9D}" type="presParOf" srcId="{A4868B56-6300-42D3-969F-CFD5E331C098}" destId="{6E8C6D56-DE34-4023-828D-79C7EBE2187F}" srcOrd="2" destOrd="0" presId="urn:microsoft.com/office/officeart/2005/8/layout/hList7"/>
    <dgm:cxn modelId="{49F6D624-F063-4D0A-BCE1-C773AE0CFEB4}" type="presParOf" srcId="{A4868B56-6300-42D3-969F-CFD5E331C098}" destId="{2A083750-712D-4F83-899D-292D9BEB0CFB}" srcOrd="3" destOrd="0" presId="urn:microsoft.com/office/officeart/2005/8/layout/hList7"/>
    <dgm:cxn modelId="{2B8BED8E-C4CE-4B2D-9474-3B422AAD379E}" type="presParOf" srcId="{DD224E2A-3F07-431A-9968-16EB774EE8C9}" destId="{66D1B86E-BF6B-4845-95CD-061C825B7690}" srcOrd="3" destOrd="0" presId="urn:microsoft.com/office/officeart/2005/8/layout/hList7"/>
    <dgm:cxn modelId="{76FEA25C-8C33-4BA7-9AA4-A15A597E1F34}" type="presParOf" srcId="{DD224E2A-3F07-431A-9968-16EB774EE8C9}" destId="{96FDFD3C-C7F8-4656-98B0-9890CF1763E8}" srcOrd="4" destOrd="0" presId="urn:microsoft.com/office/officeart/2005/8/layout/hList7"/>
    <dgm:cxn modelId="{2AEBFD8B-C3FD-4610-9785-A00028E49198}" type="presParOf" srcId="{96FDFD3C-C7F8-4656-98B0-9890CF1763E8}" destId="{F5734ACC-80C8-44A8-87EE-0CD048F588DC}" srcOrd="0" destOrd="0" presId="urn:microsoft.com/office/officeart/2005/8/layout/hList7"/>
    <dgm:cxn modelId="{4F963C16-C42D-49A3-905A-5A7DAE6F08CD}" type="presParOf" srcId="{96FDFD3C-C7F8-4656-98B0-9890CF1763E8}" destId="{1C32D948-7137-4146-993B-5A63825F4850}" srcOrd="1" destOrd="0" presId="urn:microsoft.com/office/officeart/2005/8/layout/hList7"/>
    <dgm:cxn modelId="{CEF512C9-E890-41BB-8188-18EDFD41DA99}" type="presParOf" srcId="{96FDFD3C-C7F8-4656-98B0-9890CF1763E8}" destId="{0639C0E9-C5ED-4A4C-BA80-366A13B5CDEA}" srcOrd="2" destOrd="0" presId="urn:microsoft.com/office/officeart/2005/8/layout/hList7"/>
    <dgm:cxn modelId="{9EC74F62-623D-4D6B-B9E6-A4FF94DFA28C}" type="presParOf" srcId="{96FDFD3C-C7F8-4656-98B0-9890CF1763E8}" destId="{75521B64-B581-4552-87D9-CE1D2B657897}" srcOrd="3" destOrd="0" presId="urn:microsoft.com/office/officeart/2005/8/layout/hList7"/>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AD77885D-9765-46C8-A765-9673242D0460}">
      <dsp:nvSpPr>
        <dsp:cNvPr id="0" name=""/>
        <dsp:cNvSpPr/>
      </dsp:nvSpPr>
      <dsp:spPr>
        <a:xfrm>
          <a:off x="0" y="448121"/>
          <a:ext cx="2420656" cy="968262"/>
        </a:xfrm>
        <a:prstGeom prst="leftRightRibbon">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sp>
    <dsp:sp modelId="{607B45AE-1A1B-4487-B94A-3FEE7923029C}">
      <dsp:nvSpPr>
        <dsp:cNvPr id="0" name=""/>
        <dsp:cNvSpPr/>
      </dsp:nvSpPr>
      <dsp:spPr>
        <a:xfrm flipV="1">
          <a:off x="988292" y="0"/>
          <a:ext cx="798816" cy="81856"/>
        </a:xfrm>
        <a:prstGeom prst="rect">
          <a:avLst/>
        </a:prstGeom>
        <a:noFill/>
        <a:ln w="12700" cap="flat" cmpd="sng" algn="ctr">
          <a:noFill/>
          <a:prstDash val="solid"/>
          <a:miter lim="800000"/>
        </a:ln>
        <a:effectLst/>
        <a:sp3d/>
      </dsp:spPr>
      <dsp:style>
        <a:lnRef idx="2">
          <a:scrgbClr r="0" g="0" b="0"/>
        </a:lnRef>
        <a:fillRef idx="1">
          <a:scrgbClr r="0" g="0" b="0"/>
        </a:fillRef>
        <a:effectRef idx="0">
          <a:scrgbClr r="0" g="0" b="0"/>
        </a:effectRef>
        <a:fontRef idx="minor">
          <a:schemeClr val="lt1"/>
        </a:fontRef>
      </dsp:style>
      <dsp:txBody>
        <a:bodyPr spcFirstLastPara="0" vert="horz" wrap="square" lIns="0" tIns="17780" rIns="0" bIns="19050" numCol="1" spcCol="1270" anchor="ctr" anchorCtr="0">
          <a:noAutofit/>
        </a:bodyPr>
        <a:lstStyle/>
        <a:p>
          <a:pPr marL="0" lvl="0" indent="0" algn="ctr" defTabSz="222250">
            <a:lnSpc>
              <a:spcPct val="90000"/>
            </a:lnSpc>
            <a:spcBef>
              <a:spcPct val="0"/>
            </a:spcBef>
            <a:spcAft>
              <a:spcPct val="35000"/>
            </a:spcAft>
            <a:buNone/>
          </a:pPr>
          <a:endParaRPr lang="en-GB" sz="500" kern="1200" dirty="0"/>
        </a:p>
      </dsp:txBody>
      <dsp:txXfrm rot="10800000">
        <a:off x="988292" y="0"/>
        <a:ext cx="798816" cy="81856"/>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A7CB638A-C5C1-455C-B7C7-DCEA8BA58D6C}">
      <dsp:nvSpPr>
        <dsp:cNvPr id="0" name=""/>
        <dsp:cNvSpPr/>
      </dsp:nvSpPr>
      <dsp:spPr>
        <a:xfrm>
          <a:off x="1481" y="0"/>
          <a:ext cx="2305307" cy="4125717"/>
        </a:xfrm>
        <a:prstGeom prst="roundRect">
          <a:avLst>
            <a:gd name="adj" fmla="val 10000"/>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35128" tIns="135128" rIns="135128" bIns="135128" numCol="1" spcCol="1270" anchor="ctr" anchorCtr="0">
          <a:noAutofit/>
        </a:bodyPr>
        <a:lstStyle/>
        <a:p>
          <a:pPr marL="0" lvl="0" indent="0" algn="ctr" defTabSz="844550">
            <a:lnSpc>
              <a:spcPct val="90000"/>
            </a:lnSpc>
            <a:spcBef>
              <a:spcPct val="0"/>
            </a:spcBef>
            <a:spcAft>
              <a:spcPct val="35000"/>
            </a:spcAft>
            <a:buNone/>
          </a:pPr>
          <a:r>
            <a:rPr lang="en-GB" sz="1900" kern="1200" dirty="0"/>
            <a:t>Field of Creation</a:t>
          </a:r>
        </a:p>
      </dsp:txBody>
      <dsp:txXfrm>
        <a:off x="1481" y="1650286"/>
        <a:ext cx="2305307" cy="1650286"/>
      </dsp:txXfrm>
    </dsp:sp>
    <dsp:sp modelId="{4C47D6FE-A472-4B43-893F-6C318B946BF8}">
      <dsp:nvSpPr>
        <dsp:cNvPr id="0" name=""/>
        <dsp:cNvSpPr/>
      </dsp:nvSpPr>
      <dsp:spPr>
        <a:xfrm>
          <a:off x="467203" y="247543"/>
          <a:ext cx="1373863" cy="1373863"/>
        </a:xfrm>
        <a:prstGeom prst="ellipse">
          <a:avLst/>
        </a:prstGeom>
        <a:blipFill>
          <a:blip xmlns:r="http://schemas.openxmlformats.org/officeDocument/2006/relationships" r:embed="rId1" cstate="print">
            <a:extLst>
              <a:ext uri="{28A0092B-C50C-407E-A947-70E740481C1C}">
                <a14:useLocalDpi xmlns:a14="http://schemas.microsoft.com/office/drawing/2010/main" val="0"/>
              </a:ext>
            </a:extLst>
          </a:blip>
          <a:srcRect/>
          <a:stretch>
            <a:fillRect l="-8000" r="-8000"/>
          </a:stretch>
        </a:blip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sp>
    <dsp:sp modelId="{C482F04B-838D-434F-B7B3-2DD15CD5130B}">
      <dsp:nvSpPr>
        <dsp:cNvPr id="0" name=""/>
        <dsp:cNvSpPr/>
      </dsp:nvSpPr>
      <dsp:spPr>
        <a:xfrm>
          <a:off x="2375948" y="0"/>
          <a:ext cx="2305307" cy="4125717"/>
        </a:xfrm>
        <a:prstGeom prst="roundRect">
          <a:avLst>
            <a:gd name="adj" fmla="val 10000"/>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35128" tIns="135128" rIns="135128" bIns="135128" numCol="1" spcCol="1270" anchor="ctr" anchorCtr="0">
          <a:noAutofit/>
        </a:bodyPr>
        <a:lstStyle/>
        <a:p>
          <a:pPr marL="0" lvl="0" indent="0" algn="ctr" defTabSz="844550">
            <a:lnSpc>
              <a:spcPct val="90000"/>
            </a:lnSpc>
            <a:spcBef>
              <a:spcPct val="0"/>
            </a:spcBef>
            <a:spcAft>
              <a:spcPct val="35000"/>
            </a:spcAft>
            <a:buNone/>
          </a:pPr>
          <a:r>
            <a:rPr lang="en-GB" sz="1900" kern="1200" dirty="0"/>
            <a:t>Field of Recontextualisation </a:t>
          </a:r>
        </a:p>
      </dsp:txBody>
      <dsp:txXfrm>
        <a:off x="2375948" y="1650286"/>
        <a:ext cx="2305307" cy="1650286"/>
      </dsp:txXfrm>
    </dsp:sp>
    <dsp:sp modelId="{2A083750-712D-4F83-899D-292D9BEB0CFB}">
      <dsp:nvSpPr>
        <dsp:cNvPr id="0" name=""/>
        <dsp:cNvSpPr/>
      </dsp:nvSpPr>
      <dsp:spPr>
        <a:xfrm>
          <a:off x="2841670" y="247543"/>
          <a:ext cx="1373863" cy="1373863"/>
        </a:xfrm>
        <a:prstGeom prst="ellipse">
          <a:avLst/>
        </a:prstGeom>
        <a:blipFill>
          <a:blip xmlns:r="http://schemas.openxmlformats.org/officeDocument/2006/relationships" r:embed="rId2">
            <a:extLst>
              <a:ext uri="{28A0092B-C50C-407E-A947-70E740481C1C}">
                <a14:useLocalDpi xmlns:a14="http://schemas.microsoft.com/office/drawing/2010/main" val="0"/>
              </a:ext>
            </a:extLst>
          </a:blip>
          <a:srcRect/>
          <a:stretch>
            <a:fillRect l="-100000" r="-100000"/>
          </a:stretch>
        </a:blip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sp>
    <dsp:sp modelId="{F5734ACC-80C8-44A8-87EE-0CD048F588DC}">
      <dsp:nvSpPr>
        <dsp:cNvPr id="0" name=""/>
        <dsp:cNvSpPr/>
      </dsp:nvSpPr>
      <dsp:spPr>
        <a:xfrm>
          <a:off x="4750414" y="0"/>
          <a:ext cx="2305307" cy="4125717"/>
        </a:xfrm>
        <a:prstGeom prst="roundRect">
          <a:avLst>
            <a:gd name="adj" fmla="val 10000"/>
          </a:avLst>
        </a:prstGeom>
        <a:solidFill>
          <a:schemeClr val="accent1">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135128" tIns="135128" rIns="135128" bIns="135128" numCol="1" spcCol="1270" anchor="ctr" anchorCtr="0">
          <a:noAutofit/>
        </a:bodyPr>
        <a:lstStyle/>
        <a:p>
          <a:pPr marL="0" lvl="0" indent="0" algn="ctr" defTabSz="844550">
            <a:lnSpc>
              <a:spcPct val="90000"/>
            </a:lnSpc>
            <a:spcBef>
              <a:spcPct val="0"/>
            </a:spcBef>
            <a:spcAft>
              <a:spcPct val="35000"/>
            </a:spcAft>
            <a:buNone/>
          </a:pPr>
          <a:r>
            <a:rPr lang="en-GB" sz="1900" kern="1200" dirty="0"/>
            <a:t>Field of Recreation</a:t>
          </a:r>
        </a:p>
      </dsp:txBody>
      <dsp:txXfrm>
        <a:off x="4750414" y="1650286"/>
        <a:ext cx="2305307" cy="1650286"/>
      </dsp:txXfrm>
    </dsp:sp>
    <dsp:sp modelId="{75521B64-B581-4552-87D9-CE1D2B657897}">
      <dsp:nvSpPr>
        <dsp:cNvPr id="0" name=""/>
        <dsp:cNvSpPr/>
      </dsp:nvSpPr>
      <dsp:spPr>
        <a:xfrm>
          <a:off x="5216136" y="247543"/>
          <a:ext cx="1373863" cy="1373863"/>
        </a:xfrm>
        <a:prstGeom prst="ellipse">
          <a:avLst/>
        </a:prstGeom>
        <a:blipFill>
          <a:blip xmlns:r="http://schemas.openxmlformats.org/officeDocument/2006/relationships" r:embed="rId3" cstate="print">
            <a:extLst>
              <a:ext uri="{28A0092B-C50C-407E-A947-70E740481C1C}">
                <a14:useLocalDpi xmlns:a14="http://schemas.microsoft.com/office/drawing/2010/main" val="0"/>
              </a:ext>
            </a:extLst>
          </a:blip>
          <a:srcRect/>
          <a:stretch>
            <a:fillRect l="-30000" r="-30000"/>
          </a:stretch>
        </a:blip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sp>
    <dsp:sp modelId="{2922595C-CE65-4EB1-8993-9D896F034D78}">
      <dsp:nvSpPr>
        <dsp:cNvPr id="0" name=""/>
        <dsp:cNvSpPr/>
      </dsp:nvSpPr>
      <dsp:spPr>
        <a:xfrm>
          <a:off x="282288" y="3300573"/>
          <a:ext cx="6492627" cy="618857"/>
        </a:xfrm>
        <a:prstGeom prst="leftRightArrow">
          <a:avLst/>
        </a:prstGeom>
        <a:solidFill>
          <a:schemeClr val="accent1">
            <a:tint val="60000"/>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sp>
  </dsp:spTree>
</dsp:drawing>
</file>

<file path=ppt/diagrams/layout1.xml><?xml version="1.0" encoding="utf-8"?>
<dgm:layoutDef xmlns:dgm="http://schemas.openxmlformats.org/drawingml/2006/diagram" xmlns:a="http://schemas.openxmlformats.org/drawingml/2006/main" uniqueId="urn:microsoft.com/office/officeart/2005/8/layout/arrow6">
  <dgm:title val=""/>
  <dgm:desc val=""/>
  <dgm:catLst>
    <dgm:cat type="relationship" pri="4000"/>
    <dgm:cat type="process" pri="29000"/>
  </dgm:catLst>
  <dgm:sampData>
    <dgm:dataModel>
      <dgm:ptLst>
        <dgm:pt modelId="0" type="doc"/>
        <dgm:pt modelId="1">
          <dgm:prSet phldr="1"/>
        </dgm:pt>
        <dgm:pt modelId="2">
          <dgm:prSet phldr="1"/>
        </dgm:pt>
      </dgm:ptLst>
      <dgm:cxnLst>
        <dgm:cxn modelId="4" srcId="0" destId="1" srcOrd="0" destOrd="0"/>
        <dgm:cxn modelId="5" srcId="0" destId="2" srcOrd="1"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Lst>
      <dgm:cxnLst>
        <dgm:cxn modelId="3" srcId="0" destId="1" srcOrd="0" destOrd="0"/>
        <dgm:cxn modelId="4" srcId="0" destId="2" srcOrd="1" destOrd="0"/>
      </dgm:cxnLst>
      <dgm:bg/>
      <dgm:whole/>
    </dgm:dataModel>
  </dgm:clrData>
  <dgm:layoutNode name="compositeShape">
    <dgm:varLst>
      <dgm:chMax val="2"/>
      <dgm:dir/>
      <dgm:resizeHandles val="exact"/>
    </dgm:varLst>
    <dgm:alg type="composite">
      <dgm:param type="horzAlign" val="ctr"/>
      <dgm:param type="vertAlign" val="mid"/>
      <dgm:param type="ar" val="2.5"/>
    </dgm:alg>
    <dgm:shape xmlns:r="http://schemas.openxmlformats.org/officeDocument/2006/relationships" r:blip="">
      <dgm:adjLst/>
    </dgm:shape>
    <dgm:presOf/>
    <dgm:constrLst>
      <dgm:constr type="primFontSz" for="des" ptType="node" op="equ"/>
      <dgm:constr type="w" for="ch" forName="ribbon" refType="h" refFor="ch" refForName="ribbon" fact="2.5"/>
      <dgm:constr type="h" for="ch" forName="leftArrowText" refType="h" fact="0.49"/>
      <dgm:constr type="ctrY" for="ch" forName="leftArrowText" refType="ctrY" refFor="ch" refForName="ribbon"/>
      <dgm:constr type="ctrYOff" for="ch" forName="leftArrowText" refType="h" refFor="ch" refForName="ribbon" fact="-0.08"/>
      <dgm:constr type="l" for="ch" forName="leftArrowText" refType="w" refFor="ch" refForName="ribbon" fact="0.12"/>
      <dgm:constr type="r" for="ch" forName="leftArrowText" refType="w" refFor="ch" refForName="ribbon" fact="0.45"/>
      <dgm:constr type="h" for="ch" forName="rightArrowText" refType="h" fact="0.49"/>
      <dgm:constr type="ctrY" for="ch" forName="rightArrowText" refType="ctrY" refFor="ch" refForName="ribbon"/>
      <dgm:constr type="ctrYOff" for="ch" forName="rightArrowText" refType="h" refFor="ch" refForName="ribbon" fact="0.08"/>
      <dgm:constr type="l" for="ch" forName="rightArrowText" refType="w" refFor="ch" refForName="ribbon" fact="0.5"/>
      <dgm:constr type="r" for="ch" forName="rightArrowText" refType="w" refFor="ch" refForName="ribbon" fact="0.89"/>
    </dgm:constrLst>
    <dgm:ruleLst/>
    <dgm:choose name="Name0">
      <dgm:if name="Name1" axis="ch" ptType="node" func="cnt" op="gte" val="1">
        <dgm:layoutNode name="ribbon" styleLbl="node1">
          <dgm:alg type="sp"/>
          <dgm:shape xmlns:r="http://schemas.openxmlformats.org/officeDocument/2006/relationships" type="leftRightRibbon" r:blip="">
            <dgm:adjLst/>
          </dgm:shape>
          <dgm:presOf/>
          <dgm:constrLst/>
          <dgm:ruleLst/>
        </dgm:layoutNode>
        <dgm:layoutNode name="leftArrowText" styleLbl="node1">
          <dgm:varLst>
            <dgm:chMax val="0"/>
            <dgm:bulletEnabled val="1"/>
          </dgm:varLst>
          <dgm:alg type="tx">
            <dgm:param type="txAnchorVertCh" val="mid"/>
          </dgm:alg>
          <dgm:shape xmlns:r="http://schemas.openxmlformats.org/officeDocument/2006/relationships" type="rect" r:blip="" hideGeom="1">
            <dgm:adjLst/>
          </dgm:shape>
          <dgm:choose name="Name2">
            <dgm:if name="Name3" func="var" arg="dir" op="equ" val="norm">
              <dgm:presOf axis="ch desOrSelf" ptType="node node" st="1 1" cnt="1 0"/>
            </dgm:if>
            <dgm:else name="Name4">
              <dgm:presOf axis="ch desOrSelf" ptType="node node" st="2 1" cnt="1 0"/>
            </dgm:else>
          </dgm:choose>
          <dgm:constrLst>
            <dgm:constr type="primFontSz" val="65"/>
            <dgm:constr type="tMarg" refType="primFontSz" fact="0.28"/>
            <dgm:constr type="lMarg"/>
            <dgm:constr type="bMarg" refType="primFontSz" fact="0.3"/>
            <dgm:constr type="rMarg"/>
          </dgm:constrLst>
          <dgm:ruleLst>
            <dgm:rule type="primFontSz" val="5" fact="NaN" max="NaN"/>
          </dgm:ruleLst>
        </dgm:layoutNode>
        <dgm:layoutNode name="rightArrowText" styleLbl="node1">
          <dgm:varLst>
            <dgm:chMax val="0"/>
            <dgm:bulletEnabled val="1"/>
          </dgm:varLst>
          <dgm:alg type="tx">
            <dgm:param type="txAnchorVertCh" val="mid"/>
          </dgm:alg>
          <dgm:shape xmlns:r="http://schemas.openxmlformats.org/officeDocument/2006/relationships" type="rect" r:blip="" hideGeom="1">
            <dgm:adjLst/>
          </dgm:shape>
          <dgm:choose name="Name5">
            <dgm:if name="Name6" func="var" arg="dir" op="equ" val="norm">
              <dgm:presOf axis="ch desOrSelf" ptType="node node" st="2 1" cnt="1 0"/>
            </dgm:if>
            <dgm:else name="Name7">
              <dgm:presOf axis="ch desOrSelf" ptType="node node" st="1 1" cnt="1 0"/>
            </dgm:else>
          </dgm:choose>
          <dgm:constrLst>
            <dgm:constr type="primFontSz" val="65"/>
            <dgm:constr type="tMarg" refType="primFontSz" fact="0.28"/>
            <dgm:constr type="lMarg"/>
            <dgm:constr type="bMarg" refType="primFontSz" fact="0.3"/>
            <dgm:constr type="rMarg"/>
          </dgm:constrLst>
          <dgm:ruleLst>
            <dgm:rule type="primFontSz" val="5" fact="NaN" max="NaN"/>
          </dgm:ruleLst>
        </dgm:layoutNode>
      </dgm:if>
      <dgm:else name="Name8"/>
    </dgm:choose>
  </dgm:layoutNode>
</dgm:layoutDef>
</file>

<file path=ppt/diagrams/layout2.xml><?xml version="1.0" encoding="utf-8"?>
<dgm:layoutDef xmlns:dgm="http://schemas.openxmlformats.org/drawingml/2006/diagram" xmlns:a="http://schemas.openxmlformats.org/drawingml/2006/main" uniqueId="urn:microsoft.com/office/officeart/2005/8/layout/hList7">
  <dgm:title val=""/>
  <dgm:desc val=""/>
  <dgm:catLst>
    <dgm:cat type="list" pri="12000"/>
    <dgm:cat type="process" pri="20000"/>
    <dgm:cat type="relationship" pri="14000"/>
    <dgm:cat type="convert" pri="8000"/>
    <dgm:cat type="picture" pri="25000"/>
    <dgm:cat type="pictureconvert" pri="25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alg type="composite"/>
    <dgm:shape xmlns:r="http://schemas.openxmlformats.org/officeDocument/2006/relationships" r:blip="">
      <dgm:adjLst/>
    </dgm:shape>
    <dgm:presOf/>
    <dgm:constrLst>
      <dgm:constr type="w" for="ch" forName="fgShape" refType="w" fact="0.92"/>
      <dgm:constr type="h" for="ch" forName="fgShape" refType="h" fact="0.15"/>
      <dgm:constr type="b" for="ch" forName="fgShape" refType="h" fact="0.95"/>
      <dgm:constr type="ctrX" for="ch" forName="fgShape" refType="w" fact="0.5"/>
      <dgm:constr type="w" for="ch" forName="linComp" refType="w"/>
      <dgm:constr type="h" for="ch" forName="linComp" refType="h"/>
      <dgm:constr type="ctrX" for="ch" forName="linComp" refType="w" fact="0.5"/>
    </dgm:constrLst>
    <dgm:ruleLst/>
    <dgm:layoutNode name="fgShape" styleLbl="fgShp">
      <dgm:alg type="sp"/>
      <dgm:shape xmlns:r="http://schemas.openxmlformats.org/officeDocument/2006/relationships" type="leftRightArrow" r:blip="" zOrderOff="99999">
        <dgm:adjLst/>
      </dgm:shape>
      <dgm:presOf/>
      <dgm:constrLst/>
      <dgm:ruleLst/>
    </dgm:layoutNode>
    <dgm:layoutNode name="linComp">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onstrLst>
        <dgm:constr type="w" for="ch" forName="compNode" refType="w"/>
        <dgm:constr type="h" for="ch" forName="compNode" refType="h"/>
        <dgm:constr type="w" for="ch" ptType="sibTrans" refType="w" refFor="ch" refForName="compNode" fact="0.03"/>
        <dgm:constr type="primFontSz" for="des" ptType="node" op="equ" val="65"/>
      </dgm:constrLst>
      <dgm:ruleLst/>
      <dgm:forEach name="nodesForEach" axis="ch" ptType="node">
        <dgm:layoutNode name="compNode">
          <dgm:alg type="composite"/>
          <dgm:shape xmlns:r="http://schemas.openxmlformats.org/officeDocument/2006/relationships" r:blip="">
            <dgm:adjLst/>
          </dgm:shape>
          <dgm:presOf/>
          <dgm:constrLst>
            <dgm:constr type="w" for="ch" forName="bkgdShape" refType="w"/>
            <dgm:constr type="h" for="ch" forName="bkgdShape" refType="h"/>
            <dgm:constr type="w" for="ch" forName="nodeTx" refType="w"/>
            <dgm:constr type="h" for="ch" forName="nodeTx" refType="h" fact="0.4"/>
            <dgm:constr type="b" for="ch" forName="nodeTx" refType="h" fact="0.8"/>
            <dgm:constr type="w" for="ch" forName="invisiNode" refType="w" fact="0.01"/>
            <dgm:constr type="h" for="ch" forName="invisiNode" refType="h" fact="0.06"/>
            <dgm:constr type="t" for="ch" forName="invisiNode"/>
            <dgm:constr type="ctrX" for="ch" forName="invisiNode" refType="w" fact="0.5"/>
            <dgm:constr type="h" for="ch" forName="imagNode" refType="h" fact="0.333"/>
            <dgm:constr type="w" for="ch" forName="imagNode" refType="h" refFor="ch" refForName="imagNode"/>
            <dgm:constr type="ctrX" for="ch" forName="imagNode" refType="w" fact="0.5"/>
            <dgm:constr type="t" for="ch" forName="imagNode" refType="h" fact="0.06"/>
            <dgm:constr type="w" for="ch" forName="imagNode" refType="w" op="lte" fact="0.94"/>
          </dgm:constrLst>
          <dgm:ruleLst/>
          <dgm:layoutNode name="bkgdShape">
            <dgm:alg type="sp"/>
            <dgm:shape xmlns:r="http://schemas.openxmlformats.org/officeDocument/2006/relationships" type="roundRect" r:blip="">
              <dgm:adjLst>
                <dgm:adj idx="1" val="0.1"/>
              </dgm:adjLst>
            </dgm:shape>
            <dgm:presOf axis="desOrSelf" ptType="node"/>
            <dgm:constrLst/>
            <dgm:ruleLst/>
          </dgm:layoutNode>
          <dgm:layoutNode name="nodeTx">
            <dgm:varLst>
              <dgm:bulletEnabled val="1"/>
            </dgm:varLst>
            <dgm:alg type="tx">
              <dgm:param type="txAnchorVert" val="mid"/>
              <dgm:param type="txAnchorHorzCh" val="ctr"/>
              <dgm:param type="stBulletLvl" val="2"/>
            </dgm:alg>
            <dgm:shape xmlns:r="http://schemas.openxmlformats.org/officeDocument/2006/relationships" type="rect" r:blip="" hideGeom="1">
              <dgm:adjLst/>
            </dgm:shape>
            <dgm:presOf axis="desOrSelf" ptType="node"/>
            <dgm:constrLst/>
            <dgm:ruleLst>
              <dgm:rule type="primFontSz" val="5" fact="NaN" max="NaN"/>
            </dgm:ruleLst>
          </dgm:layoutNode>
          <dgm:layoutNode name="invisiNode">
            <dgm:alg type="sp"/>
            <dgm:shape xmlns:r="http://schemas.openxmlformats.org/officeDocument/2006/relationships" type="roundRect" r:blip="" hideGeom="1">
              <dgm:adjLst>
                <dgm:adj idx="1" val="0.1"/>
              </dgm:adjLst>
            </dgm:shape>
            <dgm:presOf/>
            <dgm:constrLst/>
            <dgm:ruleLst/>
          </dgm:layoutNode>
          <dgm:layoutNode name="imagNode" styleLbl="fgImgPlace1">
            <dgm:alg type="sp"/>
            <dgm:shape xmlns:r="http://schemas.openxmlformats.org/officeDocument/2006/relationships" type="ellipse" r:blip="" blipPhldr="1">
              <dgm:adjLst/>
            </dgm:shape>
            <dgm:presOf/>
            <dgm:constrLst/>
            <dgm:ruleLst/>
          </dgm:layoutNode>
        </dgm:layoutNode>
        <dgm:forEach name="sibTransForEach" axis="followSib" ptType="sibTrans" cnt="1">
          <dgm:layoutNode name="sibTrans">
            <dgm:alg type="sp"/>
            <dgm:shape xmlns:r="http://schemas.openxmlformats.org/officeDocument/2006/relationships" type="rect" r:blip="" hideGeom="1">
              <dgm:adjLst/>
            </dgm:shape>
            <dgm:presOf axis="self"/>
            <dgm:constrLst/>
            <dgm:ruleLst/>
          </dgm:layoutNode>
        </dgm:forEach>
      </dgm:forEach>
    </dgm:layoutNode>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2.jpe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3.jp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Banner only">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5644D327-4147-4EAA-A3F5-A8A1CA8EFFB0}" type="datetimeFigureOut">
              <a:rPr lang="en-GB" smtClean="0"/>
              <a:t>27/05/2025</a:t>
            </a:fld>
            <a:endParaRPr lang="en-GB"/>
          </a:p>
        </p:txBody>
      </p:sp>
      <p:sp>
        <p:nvSpPr>
          <p:cNvPr id="3" name="Footer Placeholder 2"/>
          <p:cNvSpPr>
            <a:spLocks noGrp="1"/>
          </p:cNvSpPr>
          <p:nvPr>
            <p:ph type="ftr" sz="quarter" idx="11"/>
          </p:nvPr>
        </p:nvSpPr>
        <p:spPr/>
        <p:txBody>
          <a:bodyPr/>
          <a:lstStyle/>
          <a:p>
            <a:endParaRPr lang="en-GB"/>
          </a:p>
        </p:txBody>
      </p:sp>
      <p:sp>
        <p:nvSpPr>
          <p:cNvPr id="4" name="Slide Number Placeholder 3"/>
          <p:cNvSpPr>
            <a:spLocks noGrp="1"/>
          </p:cNvSpPr>
          <p:nvPr>
            <p:ph type="sldNum" sz="quarter" idx="12"/>
          </p:nvPr>
        </p:nvSpPr>
        <p:spPr/>
        <p:txBody>
          <a:bodyPr/>
          <a:lstStyle/>
          <a:p>
            <a:fld id="{F49CB744-1D59-495E-9745-F4699BBEE9B1}" type="slidenum">
              <a:rPr lang="en-GB" smtClean="0"/>
              <a:t>‹#›</a:t>
            </a:fld>
            <a:endParaRPr lang="en-GB"/>
          </a:p>
        </p:txBody>
      </p:sp>
      <p:pic>
        <p:nvPicPr>
          <p:cNvPr id="12" name="UCL Branding">
            <a:extLst>
              <a:ext uri="{FF2B5EF4-FFF2-40B4-BE49-F238E27FC236}">
                <a16:creationId xmlns:a16="http://schemas.microsoft.com/office/drawing/2014/main" id="{2DAB06B6-D936-2CD1-B0A0-1E4694B5F72B}"/>
              </a:ext>
            </a:extLst>
          </p:cNvPr>
          <p:cNvPicPr>
            <a:picLocks noGrp="1" noRot="1" noChangeAspect="1" noMove="1" noResize="1" noEditPoints="1" noAdjustHandles="1" noChangeArrowheads="1" noChangeShapeType="1" noCrop="1"/>
          </p:cNvPicPr>
          <p:nvPr userDrawn="1"/>
        </p:nvPicPr>
        <p:blipFill>
          <a:blip r:embed="rId2" cstate="print">
            <a:extLst>
              <a:ext uri="{28A0092B-C50C-407E-A947-70E740481C1C}">
                <a14:useLocalDpi xmlns:a14="http://schemas.microsoft.com/office/drawing/2010/main" val="0"/>
              </a:ext>
            </a:extLst>
          </a:blip>
          <a:stretch>
            <a:fillRect/>
          </a:stretch>
        </p:blipFill>
        <p:spPr>
          <a:xfrm>
            <a:off x="-25" y="-2879"/>
            <a:ext cx="12192025" cy="1341123"/>
          </a:xfrm>
          <a:prstGeom prst="rect">
            <a:avLst/>
          </a:prstGeom>
        </p:spPr>
      </p:pic>
      <p:sp>
        <p:nvSpPr>
          <p:cNvPr id="13" name="Faculty, Department title">
            <a:extLst>
              <a:ext uri="{FF2B5EF4-FFF2-40B4-BE49-F238E27FC236}">
                <a16:creationId xmlns:a16="http://schemas.microsoft.com/office/drawing/2014/main" id="{B663E030-95C2-5F38-7969-35A7B7245593}"/>
              </a:ext>
            </a:extLst>
          </p:cNvPr>
          <p:cNvSpPr>
            <a:spLocks noGrp="1" noRot="1" noMove="1" noResize="1" noEditPoints="1" noAdjustHandles="1" noChangeArrowheads="1" noChangeShapeType="1"/>
          </p:cNvSpPr>
          <p:nvPr>
            <p:ph type="body" sz="quarter" idx="13" hasCustomPrompt="1"/>
          </p:nvPr>
        </p:nvSpPr>
        <p:spPr>
          <a:xfrm>
            <a:off x="360000" y="360000"/>
            <a:ext cx="5760000" cy="720000"/>
          </a:xfrm>
        </p:spPr>
        <p:txBody>
          <a:bodyPr/>
          <a:lstStyle>
            <a:lvl1pPr marL="11112" indent="0">
              <a:buNone/>
              <a:defRPr sz="1400" b="1" i="0" cap="all" baseline="0">
                <a:solidFill>
                  <a:srgbClr val="FFFFFF"/>
                </a:solidFill>
                <a:latin typeface="Arial" panose="020B0604020202020204" pitchFamily="34" charset="0"/>
                <a:cs typeface="Arial" panose="020B0604020202020204" pitchFamily="34" charset="0"/>
              </a:defRPr>
            </a:lvl1pPr>
          </a:lstStyle>
          <a:p>
            <a:pPr lvl="0"/>
            <a:r>
              <a:rPr lang="en-GB" dirty="0"/>
              <a:t>IOE – FACULTY OF EDUCATION AND SOCIETY</a:t>
            </a:r>
            <a:endParaRPr lang="en-US" dirty="0"/>
          </a:p>
        </p:txBody>
      </p:sp>
    </p:spTree>
    <p:extLst>
      <p:ext uri="{BB962C8B-B14F-4D97-AF65-F5344CB8AC3E}">
        <p14:creationId xmlns:p14="http://schemas.microsoft.com/office/powerpoint/2010/main" val="294301225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1_Title and Content Blue">
    <p:spTree>
      <p:nvGrpSpPr>
        <p:cNvPr id="1" name=""/>
        <p:cNvGrpSpPr/>
        <p:nvPr/>
      </p:nvGrpSpPr>
      <p:grpSpPr>
        <a:xfrm>
          <a:off x="0" y="0"/>
          <a:ext cx="0" cy="0"/>
          <a:chOff x="0" y="0"/>
          <a:chExt cx="0" cy="0"/>
        </a:xfrm>
      </p:grpSpPr>
      <p:pic>
        <p:nvPicPr>
          <p:cNvPr id="10" name="Picture 9"/>
          <p:cNvPicPr>
            <a:picLocks noChangeAspect="1"/>
          </p:cNvPicPr>
          <p:nvPr userDrawn="1"/>
        </p:nvPicPr>
        <p:blipFill rotWithShape="1">
          <a:blip r:embed="rId2" cstate="print">
            <a:extLst>
              <a:ext uri="{28A0092B-C50C-407E-A947-70E740481C1C}">
                <a14:useLocalDpi xmlns:a14="http://schemas.microsoft.com/office/drawing/2010/main" val="0"/>
              </a:ext>
            </a:extLst>
          </a:blip>
          <a:srcRect l="14127" r="36674"/>
          <a:stretch/>
        </p:blipFill>
        <p:spPr>
          <a:xfrm>
            <a:off x="0" y="1296759"/>
            <a:ext cx="4104168" cy="5561241"/>
          </a:xfrm>
          <a:prstGeom prst="rect">
            <a:avLst/>
          </a:prstGeom>
        </p:spPr>
      </p:pic>
      <p:sp>
        <p:nvSpPr>
          <p:cNvPr id="4" name="Date Placeholder 3"/>
          <p:cNvSpPr>
            <a:spLocks noGrp="1"/>
          </p:cNvSpPr>
          <p:nvPr>
            <p:ph type="dt" sz="half" idx="10"/>
          </p:nvPr>
        </p:nvSpPr>
        <p:spPr/>
        <p:txBody>
          <a:bodyPr/>
          <a:lstStyle>
            <a:lvl1pPr>
              <a:defRPr>
                <a:solidFill>
                  <a:schemeClr val="bg1"/>
                </a:solidFill>
              </a:defRPr>
            </a:lvl1pPr>
          </a:lstStyle>
          <a:p>
            <a:fld id="{5644D327-4147-4EAA-A3F5-A8A1CA8EFFB0}" type="datetimeFigureOut">
              <a:rPr lang="en-GB" smtClean="0"/>
              <a:pPr/>
              <a:t>27/05/2025</a:t>
            </a:fld>
            <a:endParaRPr lang="en-GB" dirty="0"/>
          </a:p>
        </p:txBody>
      </p:sp>
      <p:sp>
        <p:nvSpPr>
          <p:cNvPr id="5" name="Footer Placeholder 4"/>
          <p:cNvSpPr>
            <a:spLocks noGrp="1"/>
          </p:cNvSpPr>
          <p:nvPr>
            <p:ph type="ftr" sz="quarter" idx="11"/>
          </p:nvPr>
        </p:nvSpPr>
        <p:spPr/>
        <p:txBody>
          <a:bodyPr/>
          <a:lstStyle>
            <a:lvl1pPr>
              <a:defRPr>
                <a:solidFill>
                  <a:schemeClr val="tx1">
                    <a:lumMod val="50000"/>
                    <a:lumOff val="50000"/>
                  </a:schemeClr>
                </a:solidFill>
              </a:defRPr>
            </a:lvl1pPr>
          </a:lstStyle>
          <a:p>
            <a:endParaRPr lang="en-GB" dirty="0"/>
          </a:p>
        </p:txBody>
      </p:sp>
      <p:sp>
        <p:nvSpPr>
          <p:cNvPr id="6" name="Slide Number Placeholder 5"/>
          <p:cNvSpPr>
            <a:spLocks noGrp="1"/>
          </p:cNvSpPr>
          <p:nvPr>
            <p:ph type="sldNum" sz="quarter" idx="12"/>
          </p:nvPr>
        </p:nvSpPr>
        <p:spPr/>
        <p:txBody>
          <a:bodyPr/>
          <a:lstStyle>
            <a:lvl1pPr>
              <a:defRPr>
                <a:solidFill>
                  <a:schemeClr val="tx1">
                    <a:lumMod val="50000"/>
                    <a:lumOff val="50000"/>
                  </a:schemeClr>
                </a:solidFill>
              </a:defRPr>
            </a:lvl1pPr>
          </a:lstStyle>
          <a:p>
            <a:fld id="{F49CB744-1D59-495E-9745-F4699BBEE9B1}" type="slidenum">
              <a:rPr lang="en-GB" smtClean="0"/>
              <a:pPr/>
              <a:t>‹#›</a:t>
            </a:fld>
            <a:endParaRPr lang="en-GB" dirty="0"/>
          </a:p>
        </p:txBody>
      </p:sp>
      <p:sp>
        <p:nvSpPr>
          <p:cNvPr id="7" name="TextBox 6"/>
          <p:cNvSpPr txBox="1"/>
          <p:nvPr userDrawn="1"/>
        </p:nvSpPr>
        <p:spPr>
          <a:xfrm flipH="1" flipV="1">
            <a:off x="4629149" y="2033586"/>
            <a:ext cx="7564233" cy="100013"/>
          </a:xfrm>
          <a:prstGeom prst="rect">
            <a:avLst/>
          </a:prstGeom>
          <a:solidFill>
            <a:srgbClr val="87C6CF">
              <a:alpha val="70000"/>
            </a:srgbClr>
          </a:solidFill>
        </p:spPr>
        <p:txBody>
          <a:bodyPr wrap="square" rtlCol="0">
            <a:spAutoFit/>
          </a:bodyPr>
          <a:lstStyle/>
          <a:p>
            <a:endParaRPr lang="en-GB" dirty="0"/>
          </a:p>
        </p:txBody>
      </p:sp>
      <p:sp>
        <p:nvSpPr>
          <p:cNvPr id="13" name="Text Placeholder 4"/>
          <p:cNvSpPr>
            <a:spLocks noGrp="1"/>
          </p:cNvSpPr>
          <p:nvPr>
            <p:ph type="body" sz="quarter" idx="3" hasCustomPrompt="1"/>
          </p:nvPr>
        </p:nvSpPr>
        <p:spPr>
          <a:xfrm>
            <a:off x="4522824" y="1516391"/>
            <a:ext cx="6754083" cy="496225"/>
          </a:xfrm>
        </p:spPr>
        <p:txBody>
          <a:bodyPr anchor="b">
            <a:noAutofit/>
          </a:bodyPr>
          <a:lstStyle>
            <a:lvl1pPr marL="0" indent="0">
              <a:buNone/>
              <a:defRPr sz="3200" b="0" baseline="0">
                <a:latin typeface="Arial" panose="020B0604020202020204" pitchFamily="34" charset="0"/>
                <a:cs typeface="Arial" panose="020B060402020202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Section One Title</a:t>
            </a:r>
          </a:p>
        </p:txBody>
      </p:sp>
      <p:sp>
        <p:nvSpPr>
          <p:cNvPr id="14" name="Content Placeholder 5"/>
          <p:cNvSpPr>
            <a:spLocks noGrp="1"/>
          </p:cNvSpPr>
          <p:nvPr>
            <p:ph sz="quarter" idx="4"/>
          </p:nvPr>
        </p:nvSpPr>
        <p:spPr>
          <a:xfrm>
            <a:off x="4563579" y="2154568"/>
            <a:ext cx="6713328" cy="3684588"/>
          </a:xfrm>
        </p:spPr>
        <p:txBody>
          <a:bodyPr/>
          <a:lstStyle>
            <a:lvl1pPr>
              <a:defRPr>
                <a:latin typeface="Arial" panose="020B0604020202020204" pitchFamily="34" charset="0"/>
                <a:cs typeface="Arial" panose="020B0604020202020204" pitchFamily="34" charset="0"/>
              </a:defRPr>
            </a:lvl1pPr>
            <a:lvl2pPr>
              <a:defRPr>
                <a:latin typeface="Arial" panose="020B0604020202020204" pitchFamily="34" charset="0"/>
                <a:cs typeface="Arial" panose="020B0604020202020204" pitchFamily="34" charset="0"/>
              </a:defRPr>
            </a:lvl2pPr>
            <a:lvl3pPr>
              <a:defRPr>
                <a:latin typeface="Arial" panose="020B0604020202020204" pitchFamily="34" charset="0"/>
                <a:cs typeface="Arial" panose="020B0604020202020204" pitchFamily="34" charset="0"/>
              </a:defRPr>
            </a:lvl3pPr>
            <a:lvl4pPr>
              <a:defRPr>
                <a:latin typeface="Arial" panose="020B0604020202020204" pitchFamily="34" charset="0"/>
                <a:cs typeface="Arial" panose="020B0604020202020204" pitchFamily="34" charset="0"/>
              </a:defRPr>
            </a:lvl4pPr>
            <a:lvl5pPr>
              <a:defRPr>
                <a:latin typeface="Arial" panose="020B0604020202020204" pitchFamily="34" charset="0"/>
                <a:cs typeface="Arial" panose="020B0604020202020204" pitchFamily="34" charset="0"/>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2" name="UCL Branding">
            <a:extLst>
              <a:ext uri="{FF2B5EF4-FFF2-40B4-BE49-F238E27FC236}">
                <a16:creationId xmlns:a16="http://schemas.microsoft.com/office/drawing/2014/main" id="{C605DC0E-D828-5523-8FCB-E28A89AF39F3}"/>
              </a:ext>
            </a:extLst>
          </p:cNvPr>
          <p:cNvPicPr>
            <a:picLocks noGrp="1" noRot="1" noMove="1" noResize="1" noEditPoints="1" noAdjustHandles="1" noChangeArrowheads="1" noChangeShapeType="1" noCrop="1"/>
          </p:cNvPicPr>
          <p:nvPr userDrawn="1"/>
        </p:nvPicPr>
        <p:blipFill>
          <a:blip r:embed="rId3" cstate="print">
            <a:extLst>
              <a:ext uri="{28A0092B-C50C-407E-A947-70E740481C1C}">
                <a14:useLocalDpi xmlns:a14="http://schemas.microsoft.com/office/drawing/2010/main" val="0"/>
              </a:ext>
            </a:extLst>
          </a:blip>
          <a:stretch>
            <a:fillRect/>
          </a:stretch>
        </p:blipFill>
        <p:spPr>
          <a:xfrm>
            <a:off x="-25" y="-1100"/>
            <a:ext cx="12192025" cy="1341123"/>
          </a:xfrm>
          <a:prstGeom prst="rect">
            <a:avLst/>
          </a:prstGeom>
        </p:spPr>
      </p:pic>
      <p:sp>
        <p:nvSpPr>
          <p:cNvPr id="3" name="Faculty, Department title">
            <a:extLst>
              <a:ext uri="{FF2B5EF4-FFF2-40B4-BE49-F238E27FC236}">
                <a16:creationId xmlns:a16="http://schemas.microsoft.com/office/drawing/2014/main" id="{56138803-081A-AA60-9EC5-34C0C9A25FAC}"/>
              </a:ext>
            </a:extLst>
          </p:cNvPr>
          <p:cNvSpPr>
            <a:spLocks noGrp="1" noRot="1" noMove="1" noResize="1" noEditPoints="1" noAdjustHandles="1" noChangeArrowheads="1" noChangeShapeType="1"/>
          </p:cNvSpPr>
          <p:nvPr>
            <p:ph type="body" sz="quarter" idx="13" hasCustomPrompt="1"/>
          </p:nvPr>
        </p:nvSpPr>
        <p:spPr>
          <a:xfrm>
            <a:off x="360000" y="361779"/>
            <a:ext cx="5760000" cy="720000"/>
          </a:xfrm>
        </p:spPr>
        <p:txBody>
          <a:bodyPr/>
          <a:lstStyle>
            <a:lvl1pPr marL="11112" indent="0">
              <a:buNone/>
              <a:defRPr sz="1400" b="1" i="0" cap="all" baseline="0">
                <a:solidFill>
                  <a:srgbClr val="FFFFFF"/>
                </a:solidFill>
                <a:latin typeface="Arial" panose="020B0604020202020204" pitchFamily="34" charset="0"/>
                <a:cs typeface="Arial" panose="020B0604020202020204" pitchFamily="34" charset="0"/>
              </a:defRPr>
            </a:lvl1pPr>
          </a:lstStyle>
          <a:p>
            <a:pPr lvl="0"/>
            <a:r>
              <a:rPr lang="en-GB" dirty="0"/>
              <a:t>IOE – FACULTY OF EDUCATION AND SOCIETY</a:t>
            </a:r>
            <a:endParaRPr lang="en-US" dirty="0"/>
          </a:p>
        </p:txBody>
      </p:sp>
    </p:spTree>
    <p:extLst>
      <p:ext uri="{BB962C8B-B14F-4D97-AF65-F5344CB8AC3E}">
        <p14:creationId xmlns:p14="http://schemas.microsoft.com/office/powerpoint/2010/main" val="307643709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2_Title and Content Green">
    <p:spTree>
      <p:nvGrpSpPr>
        <p:cNvPr id="1" name=""/>
        <p:cNvGrpSpPr/>
        <p:nvPr/>
      </p:nvGrpSpPr>
      <p:grpSpPr>
        <a:xfrm>
          <a:off x="0" y="0"/>
          <a:ext cx="0" cy="0"/>
          <a:chOff x="0" y="0"/>
          <a:chExt cx="0" cy="0"/>
        </a:xfrm>
      </p:grpSpPr>
      <p:pic>
        <p:nvPicPr>
          <p:cNvPr id="11" name="Picture 10"/>
          <p:cNvPicPr>
            <a:picLocks noChangeAspect="1"/>
          </p:cNvPicPr>
          <p:nvPr userDrawn="1"/>
        </p:nvPicPr>
        <p:blipFill rotWithShape="1">
          <a:blip r:embed="rId2">
            <a:extLst>
              <a:ext uri="{28A0092B-C50C-407E-A947-70E740481C1C}">
                <a14:useLocalDpi xmlns:a14="http://schemas.microsoft.com/office/drawing/2010/main" val="0"/>
              </a:ext>
            </a:extLst>
          </a:blip>
          <a:srcRect l="14488" r="33808"/>
          <a:stretch/>
        </p:blipFill>
        <p:spPr>
          <a:xfrm>
            <a:off x="-13648" y="1310532"/>
            <a:ext cx="4299045" cy="5547468"/>
          </a:xfrm>
          <a:prstGeom prst="rect">
            <a:avLst/>
          </a:prstGeom>
        </p:spPr>
      </p:pic>
      <p:sp>
        <p:nvSpPr>
          <p:cNvPr id="4" name="Date Placeholder 3"/>
          <p:cNvSpPr>
            <a:spLocks noGrp="1"/>
          </p:cNvSpPr>
          <p:nvPr>
            <p:ph type="dt" sz="half" idx="10"/>
          </p:nvPr>
        </p:nvSpPr>
        <p:spPr/>
        <p:txBody>
          <a:bodyPr/>
          <a:lstStyle>
            <a:lvl1pPr>
              <a:defRPr>
                <a:solidFill>
                  <a:schemeClr val="bg1"/>
                </a:solidFill>
              </a:defRPr>
            </a:lvl1pPr>
          </a:lstStyle>
          <a:p>
            <a:fld id="{5644D327-4147-4EAA-A3F5-A8A1CA8EFFB0}" type="datetimeFigureOut">
              <a:rPr lang="en-GB" smtClean="0"/>
              <a:pPr/>
              <a:t>27/05/2025</a:t>
            </a:fld>
            <a:endParaRPr lang="en-GB" dirty="0"/>
          </a:p>
        </p:txBody>
      </p:sp>
      <p:sp>
        <p:nvSpPr>
          <p:cNvPr id="5" name="Footer Placeholder 4"/>
          <p:cNvSpPr>
            <a:spLocks noGrp="1"/>
          </p:cNvSpPr>
          <p:nvPr>
            <p:ph type="ftr" sz="quarter" idx="11"/>
          </p:nvPr>
        </p:nvSpPr>
        <p:spPr/>
        <p:txBody>
          <a:bodyPr/>
          <a:lstStyle>
            <a:lvl1pPr>
              <a:defRPr>
                <a:solidFill>
                  <a:schemeClr val="tx1">
                    <a:lumMod val="50000"/>
                    <a:lumOff val="50000"/>
                  </a:schemeClr>
                </a:solidFill>
              </a:defRPr>
            </a:lvl1pPr>
          </a:lstStyle>
          <a:p>
            <a:endParaRPr lang="en-GB" dirty="0"/>
          </a:p>
        </p:txBody>
      </p:sp>
      <p:sp>
        <p:nvSpPr>
          <p:cNvPr id="6" name="Slide Number Placeholder 5"/>
          <p:cNvSpPr>
            <a:spLocks noGrp="1"/>
          </p:cNvSpPr>
          <p:nvPr>
            <p:ph type="sldNum" sz="quarter" idx="12"/>
          </p:nvPr>
        </p:nvSpPr>
        <p:spPr/>
        <p:txBody>
          <a:bodyPr/>
          <a:lstStyle>
            <a:lvl1pPr>
              <a:defRPr>
                <a:solidFill>
                  <a:schemeClr val="tx1">
                    <a:lumMod val="50000"/>
                    <a:lumOff val="50000"/>
                  </a:schemeClr>
                </a:solidFill>
              </a:defRPr>
            </a:lvl1pPr>
          </a:lstStyle>
          <a:p>
            <a:fld id="{F49CB744-1D59-495E-9745-F4699BBEE9B1}" type="slidenum">
              <a:rPr lang="en-GB" smtClean="0"/>
              <a:pPr/>
              <a:t>‹#›</a:t>
            </a:fld>
            <a:endParaRPr lang="en-GB" dirty="0"/>
          </a:p>
        </p:txBody>
      </p:sp>
      <p:sp>
        <p:nvSpPr>
          <p:cNvPr id="7" name="TextBox 6"/>
          <p:cNvSpPr txBox="1"/>
          <p:nvPr userDrawn="1"/>
        </p:nvSpPr>
        <p:spPr>
          <a:xfrm flipH="1" flipV="1">
            <a:off x="4629149" y="2033586"/>
            <a:ext cx="7564233" cy="100013"/>
          </a:xfrm>
          <a:prstGeom prst="rect">
            <a:avLst/>
          </a:prstGeom>
          <a:solidFill>
            <a:srgbClr val="CBD14C"/>
          </a:solidFill>
        </p:spPr>
        <p:txBody>
          <a:bodyPr wrap="square" rtlCol="0">
            <a:spAutoFit/>
          </a:bodyPr>
          <a:lstStyle/>
          <a:p>
            <a:endParaRPr lang="en-GB" dirty="0"/>
          </a:p>
        </p:txBody>
      </p:sp>
      <p:sp>
        <p:nvSpPr>
          <p:cNvPr id="13" name="Text Placeholder 4"/>
          <p:cNvSpPr>
            <a:spLocks noGrp="1"/>
          </p:cNvSpPr>
          <p:nvPr>
            <p:ph type="body" sz="quarter" idx="3" hasCustomPrompt="1"/>
          </p:nvPr>
        </p:nvSpPr>
        <p:spPr>
          <a:xfrm>
            <a:off x="4522824" y="1516391"/>
            <a:ext cx="6754083" cy="496225"/>
          </a:xfrm>
        </p:spPr>
        <p:txBody>
          <a:bodyPr anchor="b">
            <a:noAutofit/>
          </a:bodyPr>
          <a:lstStyle>
            <a:lvl1pPr marL="0" indent="0">
              <a:buNone/>
              <a:defRPr sz="3200" b="0">
                <a:latin typeface="Arial" panose="020B0604020202020204" pitchFamily="34" charset="0"/>
                <a:cs typeface="Arial" panose="020B060402020202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Section Two Title</a:t>
            </a:r>
          </a:p>
        </p:txBody>
      </p:sp>
      <p:sp>
        <p:nvSpPr>
          <p:cNvPr id="14" name="Content Placeholder 5"/>
          <p:cNvSpPr>
            <a:spLocks noGrp="1"/>
          </p:cNvSpPr>
          <p:nvPr>
            <p:ph sz="quarter" idx="4"/>
          </p:nvPr>
        </p:nvSpPr>
        <p:spPr>
          <a:xfrm>
            <a:off x="4563579" y="2154568"/>
            <a:ext cx="6713328" cy="3684588"/>
          </a:xfrm>
        </p:spPr>
        <p:txBody>
          <a:bodyPr/>
          <a:lstStyle>
            <a:lvl1pPr>
              <a:defRPr>
                <a:latin typeface="Arial" panose="020B0604020202020204" pitchFamily="34" charset="0"/>
                <a:cs typeface="Arial" panose="020B0604020202020204" pitchFamily="34" charset="0"/>
              </a:defRPr>
            </a:lvl1pPr>
            <a:lvl2pPr>
              <a:defRPr>
                <a:latin typeface="Arial" panose="020B0604020202020204" pitchFamily="34" charset="0"/>
                <a:cs typeface="Arial" panose="020B0604020202020204" pitchFamily="34" charset="0"/>
              </a:defRPr>
            </a:lvl2pPr>
            <a:lvl3pPr>
              <a:defRPr>
                <a:latin typeface="Arial" panose="020B0604020202020204" pitchFamily="34" charset="0"/>
                <a:cs typeface="Arial" panose="020B0604020202020204" pitchFamily="34" charset="0"/>
              </a:defRPr>
            </a:lvl3pPr>
            <a:lvl4pPr>
              <a:defRPr>
                <a:latin typeface="Arial" panose="020B0604020202020204" pitchFamily="34" charset="0"/>
                <a:cs typeface="Arial" panose="020B0604020202020204" pitchFamily="34" charset="0"/>
              </a:defRPr>
            </a:lvl4pPr>
            <a:lvl5pPr>
              <a:defRPr>
                <a:latin typeface="Arial" panose="020B0604020202020204" pitchFamily="34" charset="0"/>
                <a:cs typeface="Arial" panose="020B0604020202020204" pitchFamily="34" charset="0"/>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pic>
        <p:nvPicPr>
          <p:cNvPr id="2" name="UCL Branding">
            <a:extLst>
              <a:ext uri="{FF2B5EF4-FFF2-40B4-BE49-F238E27FC236}">
                <a16:creationId xmlns:a16="http://schemas.microsoft.com/office/drawing/2014/main" id="{3C4F8CF8-91A2-7A0E-9CE7-441F83E3AC7D}"/>
              </a:ext>
            </a:extLst>
          </p:cNvPr>
          <p:cNvPicPr/>
          <p:nvPr userDrawn="1"/>
        </p:nvPicPr>
        <p:blipFill>
          <a:blip r:embed="rId3" cstate="print">
            <a:extLst>
              <a:ext uri="{28A0092B-C50C-407E-A947-70E740481C1C}">
                <a14:useLocalDpi xmlns:a14="http://schemas.microsoft.com/office/drawing/2010/main" val="0"/>
              </a:ext>
            </a:extLst>
          </a:blip>
          <a:stretch>
            <a:fillRect/>
          </a:stretch>
        </p:blipFill>
        <p:spPr>
          <a:xfrm>
            <a:off x="-25" y="-1100"/>
            <a:ext cx="12192025" cy="1341123"/>
          </a:xfrm>
          <a:prstGeom prst="rect">
            <a:avLst/>
          </a:prstGeom>
        </p:spPr>
      </p:pic>
      <p:sp>
        <p:nvSpPr>
          <p:cNvPr id="3" name="Faculty, Department title">
            <a:extLst>
              <a:ext uri="{FF2B5EF4-FFF2-40B4-BE49-F238E27FC236}">
                <a16:creationId xmlns:a16="http://schemas.microsoft.com/office/drawing/2014/main" id="{794FBEE6-9187-6A4C-1F3F-33AF2C5AAE43}"/>
              </a:ext>
            </a:extLst>
          </p:cNvPr>
          <p:cNvSpPr>
            <a:spLocks noGrp="1" noRot="1" noMove="1" noResize="1" noEditPoints="1" noAdjustHandles="1" noChangeArrowheads="1" noChangeShapeType="1"/>
          </p:cNvSpPr>
          <p:nvPr>
            <p:ph type="body" sz="quarter" idx="13" hasCustomPrompt="1"/>
          </p:nvPr>
        </p:nvSpPr>
        <p:spPr>
          <a:xfrm>
            <a:off x="360000" y="361779"/>
            <a:ext cx="5760000" cy="720000"/>
          </a:xfrm>
        </p:spPr>
        <p:txBody>
          <a:bodyPr/>
          <a:lstStyle>
            <a:lvl1pPr marL="11112" indent="0">
              <a:buNone/>
              <a:defRPr sz="1400" b="1" i="0" cap="all" baseline="0">
                <a:solidFill>
                  <a:srgbClr val="FFFFFF"/>
                </a:solidFill>
                <a:latin typeface="Arial" panose="020B0604020202020204" pitchFamily="34" charset="0"/>
                <a:cs typeface="Arial" panose="020B0604020202020204" pitchFamily="34" charset="0"/>
              </a:defRPr>
            </a:lvl1pPr>
          </a:lstStyle>
          <a:p>
            <a:pPr lvl="0"/>
            <a:r>
              <a:rPr lang="en-GB" dirty="0"/>
              <a:t>IOE – FACULTY OF EDUCATION AND SOCIETY</a:t>
            </a:r>
            <a:endParaRPr lang="en-US" dirty="0"/>
          </a:p>
        </p:txBody>
      </p:sp>
    </p:spTree>
    <p:extLst>
      <p:ext uri="{BB962C8B-B14F-4D97-AF65-F5344CB8AC3E}">
        <p14:creationId xmlns:p14="http://schemas.microsoft.com/office/powerpoint/2010/main" val="199542799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4_Header only - Pink">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5644D327-4147-4EAA-A3F5-A8A1CA8EFFB0}" type="datetimeFigureOut">
              <a:rPr lang="en-GB" smtClean="0"/>
              <a:t>27/05/2025</a:t>
            </a:fld>
            <a:endParaRPr lang="en-GB"/>
          </a:p>
        </p:txBody>
      </p:sp>
      <p:sp>
        <p:nvSpPr>
          <p:cNvPr id="4" name="Footer Placeholder 3"/>
          <p:cNvSpPr>
            <a:spLocks noGrp="1"/>
          </p:cNvSpPr>
          <p:nvPr>
            <p:ph type="ftr" sz="quarter" idx="11"/>
          </p:nvPr>
        </p:nvSpPr>
        <p:spPr/>
        <p:txBody>
          <a:bodyPr/>
          <a:lstStyle/>
          <a:p>
            <a:endParaRPr lang="en-GB"/>
          </a:p>
        </p:txBody>
      </p:sp>
      <p:sp>
        <p:nvSpPr>
          <p:cNvPr id="5" name="Slide Number Placeholder 4"/>
          <p:cNvSpPr>
            <a:spLocks noGrp="1"/>
          </p:cNvSpPr>
          <p:nvPr>
            <p:ph type="sldNum" sz="quarter" idx="12"/>
          </p:nvPr>
        </p:nvSpPr>
        <p:spPr/>
        <p:txBody>
          <a:bodyPr/>
          <a:lstStyle/>
          <a:p>
            <a:fld id="{F49CB744-1D59-495E-9745-F4699BBEE9B1}" type="slidenum">
              <a:rPr lang="en-GB" smtClean="0"/>
              <a:t>‹#›</a:t>
            </a:fld>
            <a:endParaRPr lang="en-GB"/>
          </a:p>
        </p:txBody>
      </p:sp>
      <p:sp>
        <p:nvSpPr>
          <p:cNvPr id="7" name="TextBox 6"/>
          <p:cNvSpPr txBox="1"/>
          <p:nvPr userDrawn="1"/>
        </p:nvSpPr>
        <p:spPr>
          <a:xfrm flipH="1" flipV="1">
            <a:off x="336884" y="2012614"/>
            <a:ext cx="11936708" cy="100800"/>
          </a:xfrm>
          <a:prstGeom prst="rect">
            <a:avLst/>
          </a:prstGeom>
          <a:solidFill>
            <a:srgbClr val="C55A8B">
              <a:alpha val="70000"/>
            </a:srgbClr>
          </a:solidFill>
        </p:spPr>
        <p:txBody>
          <a:bodyPr wrap="square" rtlCol="0">
            <a:spAutoFit/>
          </a:bodyPr>
          <a:lstStyle/>
          <a:p>
            <a:endParaRPr lang="en-GB" dirty="0"/>
          </a:p>
        </p:txBody>
      </p:sp>
      <p:sp>
        <p:nvSpPr>
          <p:cNvPr id="8" name="Text Placeholder 4"/>
          <p:cNvSpPr>
            <a:spLocks noGrp="1"/>
          </p:cNvSpPr>
          <p:nvPr>
            <p:ph type="body" sz="quarter" idx="3"/>
          </p:nvPr>
        </p:nvSpPr>
        <p:spPr>
          <a:xfrm>
            <a:off x="240632" y="1443789"/>
            <a:ext cx="10923981" cy="568827"/>
          </a:xfrm>
        </p:spPr>
        <p:txBody>
          <a:bodyPr anchor="b">
            <a:noAutofit/>
          </a:bodyPr>
          <a:lstStyle>
            <a:lvl1pPr marL="0" indent="0">
              <a:buNone/>
              <a:defRPr sz="3200" b="0" baseline="0">
                <a:latin typeface="Arial" panose="020B0604020202020204" pitchFamily="34" charset="0"/>
                <a:cs typeface="Arial" panose="020B060402020202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endParaRPr lang="en-US" dirty="0"/>
          </a:p>
        </p:txBody>
      </p:sp>
      <p:pic>
        <p:nvPicPr>
          <p:cNvPr id="2" name="UCL Branding">
            <a:extLst>
              <a:ext uri="{FF2B5EF4-FFF2-40B4-BE49-F238E27FC236}">
                <a16:creationId xmlns:a16="http://schemas.microsoft.com/office/drawing/2014/main" id="{AB209C78-0BCF-7FA5-2E94-259FEA33D66D}"/>
              </a:ext>
            </a:extLst>
          </p:cNvPr>
          <p:cNvPicPr/>
          <p:nvPr userDrawn="1"/>
        </p:nvPicPr>
        <p:blipFill>
          <a:blip r:embed="rId2" cstate="print">
            <a:extLst>
              <a:ext uri="{28A0092B-C50C-407E-A947-70E740481C1C}">
                <a14:useLocalDpi xmlns:a14="http://schemas.microsoft.com/office/drawing/2010/main" val="0"/>
              </a:ext>
            </a:extLst>
          </a:blip>
          <a:stretch>
            <a:fillRect/>
          </a:stretch>
        </p:blipFill>
        <p:spPr>
          <a:xfrm>
            <a:off x="-25" y="-1100"/>
            <a:ext cx="12192025" cy="1341123"/>
          </a:xfrm>
          <a:prstGeom prst="rect">
            <a:avLst/>
          </a:prstGeom>
        </p:spPr>
      </p:pic>
      <p:sp>
        <p:nvSpPr>
          <p:cNvPr id="9" name="Faculty, Department title">
            <a:extLst>
              <a:ext uri="{FF2B5EF4-FFF2-40B4-BE49-F238E27FC236}">
                <a16:creationId xmlns:a16="http://schemas.microsoft.com/office/drawing/2014/main" id="{30EAF100-D89D-528F-A8D6-6EC8E5EBA9F2}"/>
              </a:ext>
            </a:extLst>
          </p:cNvPr>
          <p:cNvSpPr>
            <a:spLocks noGrp="1" noRot="1" noMove="1" noResize="1" noEditPoints="1" noAdjustHandles="1" noChangeArrowheads="1" noChangeShapeType="1"/>
          </p:cNvSpPr>
          <p:nvPr>
            <p:ph type="body" sz="quarter" idx="13" hasCustomPrompt="1"/>
          </p:nvPr>
        </p:nvSpPr>
        <p:spPr>
          <a:xfrm>
            <a:off x="360000" y="361779"/>
            <a:ext cx="5760000" cy="720000"/>
          </a:xfrm>
        </p:spPr>
        <p:txBody>
          <a:bodyPr/>
          <a:lstStyle>
            <a:lvl1pPr marL="11112" indent="0">
              <a:buNone/>
              <a:defRPr sz="1400" b="1" i="0" cap="all" baseline="0">
                <a:solidFill>
                  <a:srgbClr val="FFFFFF"/>
                </a:solidFill>
                <a:latin typeface="Arial" panose="020B0604020202020204" pitchFamily="34" charset="0"/>
                <a:cs typeface="Arial" panose="020B0604020202020204" pitchFamily="34" charset="0"/>
              </a:defRPr>
            </a:lvl1pPr>
          </a:lstStyle>
          <a:p>
            <a:pPr lvl="0"/>
            <a:r>
              <a:rPr lang="en-GB" dirty="0"/>
              <a:t>IOE – FACULTY OF EDUCATION AND SOCIETY</a:t>
            </a:r>
            <a:endParaRPr lang="en-US" dirty="0"/>
          </a:p>
        </p:txBody>
      </p:sp>
    </p:spTree>
    <p:extLst>
      <p:ext uri="{BB962C8B-B14F-4D97-AF65-F5344CB8AC3E}">
        <p14:creationId xmlns:p14="http://schemas.microsoft.com/office/powerpoint/2010/main" val="365229198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4_Graph Pink">
    <p:spTree>
      <p:nvGrpSpPr>
        <p:cNvPr id="1" name=""/>
        <p:cNvGrpSpPr/>
        <p:nvPr/>
      </p:nvGrpSpPr>
      <p:grpSpPr>
        <a:xfrm>
          <a:off x="0" y="0"/>
          <a:ext cx="0" cy="0"/>
          <a:chOff x="0" y="0"/>
          <a:chExt cx="0" cy="0"/>
        </a:xfrm>
      </p:grpSpPr>
      <p:sp>
        <p:nvSpPr>
          <p:cNvPr id="4" name="Date Placeholder 3"/>
          <p:cNvSpPr>
            <a:spLocks noGrp="1"/>
          </p:cNvSpPr>
          <p:nvPr>
            <p:ph type="dt" sz="half" idx="10"/>
          </p:nvPr>
        </p:nvSpPr>
        <p:spPr/>
        <p:txBody>
          <a:bodyPr/>
          <a:lstStyle>
            <a:lvl1pPr>
              <a:defRPr>
                <a:solidFill>
                  <a:schemeClr val="bg1"/>
                </a:solidFill>
              </a:defRPr>
            </a:lvl1pPr>
          </a:lstStyle>
          <a:p>
            <a:fld id="{5644D327-4147-4EAA-A3F5-A8A1CA8EFFB0}" type="datetimeFigureOut">
              <a:rPr lang="en-GB" smtClean="0"/>
              <a:pPr/>
              <a:t>27/05/2025</a:t>
            </a:fld>
            <a:endParaRPr lang="en-GB" dirty="0"/>
          </a:p>
        </p:txBody>
      </p:sp>
      <p:sp>
        <p:nvSpPr>
          <p:cNvPr id="5" name="Footer Placeholder 4"/>
          <p:cNvSpPr>
            <a:spLocks noGrp="1"/>
          </p:cNvSpPr>
          <p:nvPr>
            <p:ph type="ftr" sz="quarter" idx="11"/>
          </p:nvPr>
        </p:nvSpPr>
        <p:spPr/>
        <p:txBody>
          <a:bodyPr/>
          <a:lstStyle>
            <a:lvl1pPr>
              <a:defRPr>
                <a:solidFill>
                  <a:schemeClr val="tx1">
                    <a:lumMod val="50000"/>
                    <a:lumOff val="50000"/>
                  </a:schemeClr>
                </a:solidFill>
              </a:defRPr>
            </a:lvl1pPr>
          </a:lstStyle>
          <a:p>
            <a:endParaRPr lang="en-GB" dirty="0"/>
          </a:p>
        </p:txBody>
      </p:sp>
      <p:sp>
        <p:nvSpPr>
          <p:cNvPr id="6" name="Slide Number Placeholder 5"/>
          <p:cNvSpPr>
            <a:spLocks noGrp="1"/>
          </p:cNvSpPr>
          <p:nvPr>
            <p:ph type="sldNum" sz="quarter" idx="12"/>
          </p:nvPr>
        </p:nvSpPr>
        <p:spPr/>
        <p:txBody>
          <a:bodyPr/>
          <a:lstStyle>
            <a:lvl1pPr>
              <a:defRPr>
                <a:solidFill>
                  <a:schemeClr val="tx1">
                    <a:lumMod val="50000"/>
                    <a:lumOff val="50000"/>
                  </a:schemeClr>
                </a:solidFill>
              </a:defRPr>
            </a:lvl1pPr>
          </a:lstStyle>
          <a:p>
            <a:fld id="{F49CB744-1D59-495E-9745-F4699BBEE9B1}" type="slidenum">
              <a:rPr lang="en-GB" smtClean="0"/>
              <a:pPr/>
              <a:t>‹#›</a:t>
            </a:fld>
            <a:endParaRPr lang="en-GB" dirty="0"/>
          </a:p>
        </p:txBody>
      </p:sp>
      <p:sp>
        <p:nvSpPr>
          <p:cNvPr id="7" name="TextBox 6"/>
          <p:cNvSpPr txBox="1"/>
          <p:nvPr userDrawn="1"/>
        </p:nvSpPr>
        <p:spPr>
          <a:xfrm flipH="1" flipV="1">
            <a:off x="4629149" y="2033586"/>
            <a:ext cx="7564233" cy="100013"/>
          </a:xfrm>
          <a:prstGeom prst="rect">
            <a:avLst/>
          </a:prstGeom>
          <a:solidFill>
            <a:srgbClr val="C55A8B">
              <a:alpha val="70000"/>
            </a:srgbClr>
          </a:solidFill>
        </p:spPr>
        <p:txBody>
          <a:bodyPr wrap="square" rtlCol="0">
            <a:spAutoFit/>
          </a:bodyPr>
          <a:lstStyle/>
          <a:p>
            <a:endParaRPr lang="en-GB" dirty="0"/>
          </a:p>
        </p:txBody>
      </p:sp>
      <p:sp>
        <p:nvSpPr>
          <p:cNvPr id="13" name="Text Placeholder 4"/>
          <p:cNvSpPr>
            <a:spLocks noGrp="1"/>
          </p:cNvSpPr>
          <p:nvPr>
            <p:ph type="body" sz="quarter" idx="3" hasCustomPrompt="1"/>
          </p:nvPr>
        </p:nvSpPr>
        <p:spPr>
          <a:xfrm>
            <a:off x="4522824" y="1491915"/>
            <a:ext cx="6754083" cy="520701"/>
          </a:xfrm>
        </p:spPr>
        <p:txBody>
          <a:bodyPr anchor="b">
            <a:noAutofit/>
          </a:bodyPr>
          <a:lstStyle>
            <a:lvl1pPr marL="0" indent="0">
              <a:buNone/>
              <a:defRPr sz="3200" b="0" baseline="0">
                <a:latin typeface="Arial" panose="020B0604020202020204" pitchFamily="34" charset="0"/>
                <a:cs typeface="Arial" panose="020B0604020202020204" pitchFamily="34" charset="0"/>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Graph heading</a:t>
            </a:r>
          </a:p>
        </p:txBody>
      </p:sp>
      <p:sp>
        <p:nvSpPr>
          <p:cNvPr id="14" name="Content Placeholder 5"/>
          <p:cNvSpPr>
            <a:spLocks noGrp="1"/>
          </p:cNvSpPr>
          <p:nvPr>
            <p:ph sz="quarter" idx="4"/>
          </p:nvPr>
        </p:nvSpPr>
        <p:spPr>
          <a:xfrm>
            <a:off x="4563579" y="2154568"/>
            <a:ext cx="6713328" cy="3684588"/>
          </a:xfrm>
        </p:spPr>
        <p:txBody>
          <a:bodyPr/>
          <a:lstStyle>
            <a:lvl1pPr>
              <a:defRPr>
                <a:latin typeface="Arial" panose="020B0604020202020204" pitchFamily="34" charset="0"/>
                <a:cs typeface="Arial" panose="020B0604020202020204" pitchFamily="34" charset="0"/>
              </a:defRPr>
            </a:lvl1pPr>
            <a:lvl2pPr>
              <a:defRPr>
                <a:latin typeface="Arial" panose="020B0604020202020204" pitchFamily="34" charset="0"/>
                <a:cs typeface="Arial" panose="020B0604020202020204" pitchFamily="34" charset="0"/>
              </a:defRPr>
            </a:lvl2pPr>
            <a:lvl3pPr>
              <a:defRPr>
                <a:latin typeface="Arial" panose="020B0604020202020204" pitchFamily="34" charset="0"/>
                <a:cs typeface="Arial" panose="020B0604020202020204" pitchFamily="34" charset="0"/>
              </a:defRPr>
            </a:lvl3pPr>
            <a:lvl4pPr>
              <a:defRPr>
                <a:latin typeface="Arial" panose="020B0604020202020204" pitchFamily="34" charset="0"/>
                <a:cs typeface="Arial" panose="020B0604020202020204" pitchFamily="34" charset="0"/>
              </a:defRPr>
            </a:lvl4pPr>
            <a:lvl5pPr>
              <a:defRPr>
                <a:latin typeface="Arial" panose="020B0604020202020204" pitchFamily="34" charset="0"/>
                <a:cs typeface="Arial" panose="020B0604020202020204" pitchFamily="34" charset="0"/>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3" name="Chart Placeholder 2"/>
          <p:cNvSpPr>
            <a:spLocks noGrp="1"/>
          </p:cNvSpPr>
          <p:nvPr>
            <p:ph type="chart" sz="quarter" idx="13"/>
          </p:nvPr>
        </p:nvSpPr>
        <p:spPr>
          <a:xfrm>
            <a:off x="288758" y="1491916"/>
            <a:ext cx="4107030" cy="4346909"/>
          </a:xfrm>
        </p:spPr>
        <p:txBody>
          <a:bodyPr/>
          <a:lstStyle/>
          <a:p>
            <a:endParaRPr lang="en-GB" dirty="0"/>
          </a:p>
        </p:txBody>
      </p:sp>
      <p:pic>
        <p:nvPicPr>
          <p:cNvPr id="2" name="UCL Branding">
            <a:extLst>
              <a:ext uri="{FF2B5EF4-FFF2-40B4-BE49-F238E27FC236}">
                <a16:creationId xmlns:a16="http://schemas.microsoft.com/office/drawing/2014/main" id="{2C180AEA-DF01-F515-0F06-80B22DA77C4A}"/>
              </a:ext>
            </a:extLst>
          </p:cNvPr>
          <p:cNvPicPr/>
          <p:nvPr userDrawn="1"/>
        </p:nvPicPr>
        <p:blipFill>
          <a:blip r:embed="rId2" cstate="print">
            <a:extLst>
              <a:ext uri="{28A0092B-C50C-407E-A947-70E740481C1C}">
                <a14:useLocalDpi xmlns:a14="http://schemas.microsoft.com/office/drawing/2010/main" val="0"/>
              </a:ext>
            </a:extLst>
          </a:blip>
          <a:stretch>
            <a:fillRect/>
          </a:stretch>
        </p:blipFill>
        <p:spPr>
          <a:xfrm>
            <a:off x="-25" y="-1100"/>
            <a:ext cx="12192025" cy="1341123"/>
          </a:xfrm>
          <a:prstGeom prst="rect">
            <a:avLst/>
          </a:prstGeom>
        </p:spPr>
      </p:pic>
      <p:sp>
        <p:nvSpPr>
          <p:cNvPr id="8" name="Faculty, Department title">
            <a:extLst>
              <a:ext uri="{FF2B5EF4-FFF2-40B4-BE49-F238E27FC236}">
                <a16:creationId xmlns:a16="http://schemas.microsoft.com/office/drawing/2014/main" id="{A8740694-18F4-DA09-AC15-EB25AA0EA212}"/>
              </a:ext>
            </a:extLst>
          </p:cNvPr>
          <p:cNvSpPr>
            <a:spLocks noGrp="1" noRot="1" noMove="1" noResize="1" noEditPoints="1" noAdjustHandles="1" noChangeArrowheads="1" noChangeShapeType="1"/>
          </p:cNvSpPr>
          <p:nvPr>
            <p:ph type="body" sz="quarter" idx="14" hasCustomPrompt="1"/>
          </p:nvPr>
        </p:nvSpPr>
        <p:spPr>
          <a:xfrm>
            <a:off x="360000" y="361779"/>
            <a:ext cx="5760000" cy="720000"/>
          </a:xfrm>
        </p:spPr>
        <p:txBody>
          <a:bodyPr/>
          <a:lstStyle>
            <a:lvl1pPr marL="11112" indent="0">
              <a:buNone/>
              <a:defRPr sz="1400" b="1" i="0" cap="all" baseline="0">
                <a:solidFill>
                  <a:srgbClr val="FFFFFF"/>
                </a:solidFill>
                <a:latin typeface="Arial" panose="020B0604020202020204" pitchFamily="34" charset="0"/>
                <a:cs typeface="Arial" panose="020B0604020202020204" pitchFamily="34" charset="0"/>
              </a:defRPr>
            </a:lvl1pPr>
          </a:lstStyle>
          <a:p>
            <a:pPr lvl="0"/>
            <a:r>
              <a:rPr lang="en-GB" dirty="0"/>
              <a:t>IOE – FACULTY OF EDUCATION AND SOCIETY</a:t>
            </a:r>
            <a:endParaRPr lang="en-US" dirty="0"/>
          </a:p>
        </p:txBody>
      </p:sp>
    </p:spTree>
    <p:extLst>
      <p:ext uri="{BB962C8B-B14F-4D97-AF65-F5344CB8AC3E}">
        <p14:creationId xmlns:p14="http://schemas.microsoft.com/office/powerpoint/2010/main" val="262536329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Thank You">
    <p:spTree>
      <p:nvGrpSpPr>
        <p:cNvPr id="1" name=""/>
        <p:cNvGrpSpPr/>
        <p:nvPr/>
      </p:nvGrpSpPr>
      <p:grpSpPr>
        <a:xfrm>
          <a:off x="0" y="0"/>
          <a:ext cx="0" cy="0"/>
          <a:chOff x="0" y="0"/>
          <a:chExt cx="0" cy="0"/>
        </a:xfrm>
      </p:grpSpPr>
      <p:pic>
        <p:nvPicPr>
          <p:cNvPr id="8" name="Picture 7"/>
          <p:cNvPicPr>
            <a:picLocks noChangeAspect="1"/>
          </p:cNvPicPr>
          <p:nvPr userDrawn="1"/>
        </p:nvPicPr>
        <p:blipFill rotWithShape="1">
          <a:blip r:embed="rId2">
            <a:extLst>
              <a:ext uri="{28A0092B-C50C-407E-A947-70E740481C1C}">
                <a14:useLocalDpi xmlns:a14="http://schemas.microsoft.com/office/drawing/2010/main" val="0"/>
              </a:ext>
            </a:extLst>
          </a:blip>
          <a:srcRect b="27102"/>
          <a:stretch/>
        </p:blipFill>
        <p:spPr>
          <a:xfrm>
            <a:off x="1008" y="634000"/>
            <a:ext cx="12192000" cy="6578223"/>
          </a:xfrm>
          <a:prstGeom prst="rect">
            <a:avLst/>
          </a:prstGeom>
        </p:spPr>
      </p:pic>
      <p:sp>
        <p:nvSpPr>
          <p:cNvPr id="4" name="Date Placeholder 3"/>
          <p:cNvSpPr>
            <a:spLocks noGrp="1"/>
          </p:cNvSpPr>
          <p:nvPr>
            <p:ph type="dt" sz="half" idx="10"/>
          </p:nvPr>
        </p:nvSpPr>
        <p:spPr/>
        <p:txBody>
          <a:bodyPr/>
          <a:lstStyle>
            <a:lvl1pPr>
              <a:defRPr>
                <a:solidFill>
                  <a:schemeClr val="bg1"/>
                </a:solidFill>
              </a:defRPr>
            </a:lvl1pPr>
          </a:lstStyle>
          <a:p>
            <a:fld id="{5644D327-4147-4EAA-A3F5-A8A1CA8EFFB0}" type="datetimeFigureOut">
              <a:rPr lang="en-GB" smtClean="0"/>
              <a:pPr/>
              <a:t>27/05/2025</a:t>
            </a:fld>
            <a:endParaRPr lang="en-GB" dirty="0"/>
          </a:p>
        </p:txBody>
      </p:sp>
      <p:sp>
        <p:nvSpPr>
          <p:cNvPr id="5" name="Footer Placeholder 4"/>
          <p:cNvSpPr>
            <a:spLocks noGrp="1"/>
          </p:cNvSpPr>
          <p:nvPr>
            <p:ph type="ftr" sz="quarter" idx="11"/>
          </p:nvPr>
        </p:nvSpPr>
        <p:spPr/>
        <p:txBody>
          <a:bodyPr/>
          <a:lstStyle>
            <a:lvl1pPr>
              <a:defRPr>
                <a:solidFill>
                  <a:schemeClr val="bg1"/>
                </a:solidFill>
              </a:defRPr>
            </a:lvl1pPr>
          </a:lstStyle>
          <a:p>
            <a:endParaRPr lang="en-GB" dirty="0"/>
          </a:p>
        </p:txBody>
      </p:sp>
      <p:sp>
        <p:nvSpPr>
          <p:cNvPr id="6" name="Slide Number Placeholder 5"/>
          <p:cNvSpPr>
            <a:spLocks noGrp="1"/>
          </p:cNvSpPr>
          <p:nvPr>
            <p:ph type="sldNum" sz="quarter" idx="12"/>
          </p:nvPr>
        </p:nvSpPr>
        <p:spPr/>
        <p:txBody>
          <a:bodyPr/>
          <a:lstStyle>
            <a:lvl1pPr>
              <a:defRPr>
                <a:solidFill>
                  <a:schemeClr val="bg1"/>
                </a:solidFill>
              </a:defRPr>
            </a:lvl1pPr>
          </a:lstStyle>
          <a:p>
            <a:fld id="{F49CB744-1D59-495E-9745-F4699BBEE9B1}" type="slidenum">
              <a:rPr lang="en-GB" smtClean="0"/>
              <a:pPr/>
              <a:t>‹#›</a:t>
            </a:fld>
            <a:endParaRPr lang="en-GB" dirty="0"/>
          </a:p>
        </p:txBody>
      </p:sp>
      <p:sp>
        <p:nvSpPr>
          <p:cNvPr id="15" name="Rectangle 14"/>
          <p:cNvSpPr/>
          <p:nvPr userDrawn="1"/>
        </p:nvSpPr>
        <p:spPr>
          <a:xfrm>
            <a:off x="6004479" y="3272589"/>
            <a:ext cx="6187521" cy="2745439"/>
          </a:xfrm>
          <a:prstGeom prst="rect">
            <a:avLst/>
          </a:prstGeom>
          <a:solidFill>
            <a:schemeClr val="bg1">
              <a:alpha val="7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4" name="Text Placeholder 13"/>
          <p:cNvSpPr>
            <a:spLocks noGrp="1"/>
          </p:cNvSpPr>
          <p:nvPr>
            <p:ph type="body" sz="quarter" idx="13" hasCustomPrompt="1"/>
          </p:nvPr>
        </p:nvSpPr>
        <p:spPr>
          <a:xfrm>
            <a:off x="6144126" y="3421757"/>
            <a:ext cx="5430837" cy="607580"/>
          </a:xfrm>
        </p:spPr>
        <p:txBody>
          <a:bodyPr>
            <a:normAutofit/>
          </a:bodyPr>
          <a:lstStyle>
            <a:lvl1pPr marL="0" indent="0">
              <a:buNone/>
              <a:defRPr sz="4000" b="0" baseline="0">
                <a:latin typeface="Arial" panose="020B0604020202020204" pitchFamily="34" charset="0"/>
                <a:cs typeface="Arial" panose="020B0604020202020204" pitchFamily="34" charset="0"/>
              </a:defRPr>
            </a:lvl1pPr>
          </a:lstStyle>
          <a:p>
            <a:pPr lvl="0"/>
            <a:r>
              <a:rPr lang="en-GB" dirty="0"/>
              <a:t>Thank you!</a:t>
            </a:r>
          </a:p>
        </p:txBody>
      </p:sp>
      <p:sp>
        <p:nvSpPr>
          <p:cNvPr id="16" name="Text Placeholder 13"/>
          <p:cNvSpPr>
            <a:spLocks noGrp="1"/>
          </p:cNvSpPr>
          <p:nvPr>
            <p:ph type="body" sz="quarter" idx="14" hasCustomPrompt="1"/>
          </p:nvPr>
        </p:nvSpPr>
        <p:spPr>
          <a:xfrm>
            <a:off x="6144126" y="3997521"/>
            <a:ext cx="5430837" cy="607580"/>
          </a:xfrm>
        </p:spPr>
        <p:txBody>
          <a:bodyPr>
            <a:normAutofit/>
          </a:bodyPr>
          <a:lstStyle>
            <a:lvl1pPr marL="0" indent="0">
              <a:buNone/>
              <a:defRPr sz="3200" baseline="0">
                <a:latin typeface="Arial" panose="020B0604020202020204" pitchFamily="34" charset="0"/>
                <a:cs typeface="Arial" panose="020B0604020202020204" pitchFamily="34" charset="0"/>
              </a:defRPr>
            </a:lvl1pPr>
          </a:lstStyle>
          <a:p>
            <a:pPr lvl="0"/>
            <a:r>
              <a:rPr lang="en-GB" dirty="0"/>
              <a:t>Any questions?</a:t>
            </a:r>
          </a:p>
        </p:txBody>
      </p:sp>
      <p:sp>
        <p:nvSpPr>
          <p:cNvPr id="17" name="Text Placeholder 13"/>
          <p:cNvSpPr>
            <a:spLocks noGrp="1"/>
          </p:cNvSpPr>
          <p:nvPr>
            <p:ph type="body" sz="quarter" idx="15" hasCustomPrompt="1"/>
          </p:nvPr>
        </p:nvSpPr>
        <p:spPr>
          <a:xfrm>
            <a:off x="6144126" y="4693282"/>
            <a:ext cx="5430837" cy="1172320"/>
          </a:xfrm>
        </p:spPr>
        <p:txBody>
          <a:bodyPr>
            <a:normAutofit/>
          </a:bodyPr>
          <a:lstStyle>
            <a:lvl1pPr marL="0" indent="0">
              <a:buNone/>
              <a:defRPr sz="2000" baseline="0">
                <a:latin typeface="Arial" panose="020B0604020202020204" pitchFamily="34" charset="0"/>
                <a:cs typeface="Arial" panose="020B0604020202020204" pitchFamily="34" charset="0"/>
              </a:defRPr>
            </a:lvl1pPr>
          </a:lstStyle>
          <a:p>
            <a:pPr lvl="0"/>
            <a:r>
              <a:rPr lang="en-GB" dirty="0"/>
              <a:t>Fill in your contact details</a:t>
            </a:r>
          </a:p>
        </p:txBody>
      </p:sp>
      <p:pic>
        <p:nvPicPr>
          <p:cNvPr id="2" name="UCL Branding">
            <a:extLst>
              <a:ext uri="{FF2B5EF4-FFF2-40B4-BE49-F238E27FC236}">
                <a16:creationId xmlns:a16="http://schemas.microsoft.com/office/drawing/2014/main" id="{7B4D42EE-93BB-B189-B5EB-8F6442B2E3AE}"/>
              </a:ext>
            </a:extLst>
          </p:cNvPr>
          <p:cNvPicPr/>
          <p:nvPr userDrawn="1"/>
        </p:nvPicPr>
        <p:blipFill>
          <a:blip r:embed="rId3" cstate="print">
            <a:extLst>
              <a:ext uri="{28A0092B-C50C-407E-A947-70E740481C1C}">
                <a14:useLocalDpi xmlns:a14="http://schemas.microsoft.com/office/drawing/2010/main" val="0"/>
              </a:ext>
            </a:extLst>
          </a:blip>
          <a:stretch>
            <a:fillRect/>
          </a:stretch>
        </p:blipFill>
        <p:spPr>
          <a:xfrm>
            <a:off x="-25" y="-1100"/>
            <a:ext cx="12192025" cy="1341123"/>
          </a:xfrm>
          <a:prstGeom prst="rect">
            <a:avLst/>
          </a:prstGeom>
        </p:spPr>
      </p:pic>
      <p:sp>
        <p:nvSpPr>
          <p:cNvPr id="3" name="Faculty, Department title">
            <a:extLst>
              <a:ext uri="{FF2B5EF4-FFF2-40B4-BE49-F238E27FC236}">
                <a16:creationId xmlns:a16="http://schemas.microsoft.com/office/drawing/2014/main" id="{DB6653B4-A3AC-D0DC-A862-57BC953FA8BB}"/>
              </a:ext>
            </a:extLst>
          </p:cNvPr>
          <p:cNvSpPr>
            <a:spLocks noGrp="1" noRot="1" noMove="1" noResize="1" noEditPoints="1" noAdjustHandles="1" noChangeArrowheads="1" noChangeShapeType="1"/>
          </p:cNvSpPr>
          <p:nvPr>
            <p:ph type="body" sz="quarter" idx="16" hasCustomPrompt="1"/>
          </p:nvPr>
        </p:nvSpPr>
        <p:spPr>
          <a:xfrm>
            <a:off x="360000" y="361779"/>
            <a:ext cx="5760000" cy="720000"/>
          </a:xfrm>
        </p:spPr>
        <p:txBody>
          <a:bodyPr/>
          <a:lstStyle>
            <a:lvl1pPr marL="11112" indent="0">
              <a:buNone/>
              <a:defRPr sz="1400" b="1" i="0" cap="all" baseline="0">
                <a:solidFill>
                  <a:srgbClr val="FFFFFF"/>
                </a:solidFill>
                <a:latin typeface="Arial" panose="020B0604020202020204" pitchFamily="34" charset="0"/>
                <a:cs typeface="Arial" panose="020B0604020202020204" pitchFamily="34" charset="0"/>
              </a:defRPr>
            </a:lvl1pPr>
          </a:lstStyle>
          <a:p>
            <a:pPr lvl="0"/>
            <a:r>
              <a:rPr lang="en-GB" dirty="0"/>
              <a:t>IOE – FACULTY OF EDUCATION AND SOCIETY</a:t>
            </a:r>
            <a:endParaRPr lang="en-US" dirty="0"/>
          </a:p>
        </p:txBody>
      </p:sp>
    </p:spTree>
    <p:extLst>
      <p:ext uri="{BB962C8B-B14F-4D97-AF65-F5344CB8AC3E}">
        <p14:creationId xmlns:p14="http://schemas.microsoft.com/office/powerpoint/2010/main" val="377402202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dirty="0"/>
              <a:t>Click to edit Master title style</a:t>
            </a:r>
            <a:endParaRPr lang="en-GB" dirty="0"/>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endParaRPr lang="en-GB" dirty="0"/>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5644D327-4147-4EAA-A3F5-A8A1CA8EFFB0}" type="datetimeFigureOut">
              <a:rPr lang="en-GB" smtClean="0"/>
              <a:t>27/05/2025</a:t>
            </a:fld>
            <a:endParaRPr lang="en-GB" dirty="0"/>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GB"/>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49CB744-1D59-495E-9745-F4699BBEE9B1}" type="slidenum">
              <a:rPr lang="en-GB" smtClean="0"/>
              <a:t>‹#›</a:t>
            </a:fld>
            <a:endParaRPr lang="en-GB"/>
          </a:p>
        </p:txBody>
      </p:sp>
      <p:pic>
        <p:nvPicPr>
          <p:cNvPr id="7" name="UCL Branding">
            <a:extLst>
              <a:ext uri="{FF2B5EF4-FFF2-40B4-BE49-F238E27FC236}">
                <a16:creationId xmlns:a16="http://schemas.microsoft.com/office/drawing/2014/main" id="{8260544F-4115-873B-D58C-6C2C6BE62A66}"/>
              </a:ext>
            </a:extLst>
          </p:cNvPr>
          <p:cNvPicPr/>
          <p:nvPr userDrawn="1"/>
        </p:nvPicPr>
        <p:blipFill>
          <a:blip r:embed="rId8" cstate="print">
            <a:extLst>
              <a:ext uri="{28A0092B-C50C-407E-A947-70E740481C1C}">
                <a14:useLocalDpi xmlns:a14="http://schemas.microsoft.com/office/drawing/2010/main" val="0"/>
              </a:ext>
            </a:extLst>
          </a:blip>
          <a:stretch>
            <a:fillRect/>
          </a:stretch>
        </p:blipFill>
        <p:spPr>
          <a:xfrm>
            <a:off x="-25" y="-1100"/>
            <a:ext cx="12192025" cy="1341123"/>
          </a:xfrm>
          <a:prstGeom prst="rect">
            <a:avLst/>
          </a:prstGeom>
        </p:spPr>
      </p:pic>
      <p:sp>
        <p:nvSpPr>
          <p:cNvPr id="8" name="Faculty, Department title">
            <a:extLst>
              <a:ext uri="{FF2B5EF4-FFF2-40B4-BE49-F238E27FC236}">
                <a16:creationId xmlns:a16="http://schemas.microsoft.com/office/drawing/2014/main" id="{C8642C55-10AB-7E54-078D-1659864E7CAB}"/>
              </a:ext>
            </a:extLst>
          </p:cNvPr>
          <p:cNvSpPr txBox="1">
            <a:spLocks noGrp="1" noRot="1" noMove="1" noResize="1" noEditPoints="1" noAdjustHandles="1" noChangeArrowheads="1" noChangeShapeType="1"/>
          </p:cNvSpPr>
          <p:nvPr userDrawn="1"/>
        </p:nvSpPr>
        <p:spPr>
          <a:xfrm>
            <a:off x="360000" y="361779"/>
            <a:ext cx="5760000" cy="720000"/>
          </a:xfrm>
          <a:prstGeom prst="rect">
            <a:avLst/>
          </a:prstGeom>
        </p:spPr>
        <p:txBody>
          <a:bodyPr/>
          <a:lstStyle>
            <a:lvl1pPr marL="11112" indent="0" algn="l" defTabSz="914400" rtl="0" eaLnBrk="1" latinLnBrk="0" hangingPunct="1">
              <a:lnSpc>
                <a:spcPct val="90000"/>
              </a:lnSpc>
              <a:spcBef>
                <a:spcPts val="1000"/>
              </a:spcBef>
              <a:buFont typeface="Arial" panose="020B0604020202020204" pitchFamily="34" charset="0"/>
              <a:buNone/>
              <a:defRPr sz="1400" b="1" i="0" kern="1200" cap="all" baseline="0">
                <a:solidFill>
                  <a:srgbClr val="FFFFFF"/>
                </a:solidFill>
                <a:latin typeface="Arial" panose="020B0604020202020204" pitchFamily="34" charset="0"/>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Arial" panose="020B0604020202020204" pitchFamily="34" charset="0"/>
                <a:ea typeface="+mn-ea"/>
                <a:cs typeface="Arial" panose="020B0604020202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Arial" panose="020B0604020202020204" pitchFamily="34" charset="0"/>
                <a:ea typeface="+mn-ea"/>
                <a:cs typeface="Arial" panose="020B0604020202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r>
              <a:rPr lang="en-GB" dirty="0"/>
              <a:t>IOE – FACULTY OF EDUCATION AND SOCIETY</a:t>
            </a:r>
            <a:endParaRPr lang="en-US" dirty="0"/>
          </a:p>
        </p:txBody>
      </p:sp>
    </p:spTree>
    <p:extLst>
      <p:ext uri="{BB962C8B-B14F-4D97-AF65-F5344CB8AC3E}">
        <p14:creationId xmlns:p14="http://schemas.microsoft.com/office/powerpoint/2010/main" val="4114615715"/>
      </p:ext>
    </p:extLst>
  </p:cSld>
  <p:clrMap bg1="lt1" tx1="dk1" bg2="lt2" tx2="dk2" accent1="accent1" accent2="accent2" accent3="accent3" accent4="accent4" accent5="accent5" accent6="accent6" hlink="hlink" folHlink="folHlink"/>
  <p:sldLayoutIdLst>
    <p:sldLayoutId id="2147483655" r:id="rId1"/>
    <p:sldLayoutId id="2147483664" r:id="rId2"/>
    <p:sldLayoutId id="2147483650" r:id="rId3"/>
    <p:sldLayoutId id="2147483678" r:id="rId4"/>
    <p:sldLayoutId id="2147483680" r:id="rId5"/>
    <p:sldLayoutId id="2147483673" r:id="rId6"/>
  </p:sldLayoutIdLst>
  <p:txStyles>
    <p:titleStyle>
      <a:lvl1pPr algn="l" defTabSz="914400" rtl="0" eaLnBrk="1" latinLnBrk="0" hangingPunct="1">
        <a:lnSpc>
          <a:spcPct val="90000"/>
        </a:lnSpc>
        <a:spcBef>
          <a:spcPct val="0"/>
        </a:spcBef>
        <a:buNone/>
        <a:defRPr sz="4400" kern="1200">
          <a:solidFill>
            <a:schemeClr val="tx1"/>
          </a:solidFill>
          <a:latin typeface="Arial" panose="020B0604020202020204" pitchFamily="34" charset="0"/>
          <a:ea typeface="+mj-ea"/>
          <a:cs typeface="Arial" panose="020B0604020202020204" pitchFamily="34" charset="0"/>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Arial" panose="020B0604020202020204" pitchFamily="34" charset="0"/>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Arial" panose="020B0604020202020204" pitchFamily="34" charset="0"/>
          <a:ea typeface="+mn-ea"/>
          <a:cs typeface="Arial" panose="020B0604020202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Arial" panose="020B0604020202020204" pitchFamily="34" charset="0"/>
          <a:ea typeface="+mn-ea"/>
          <a:cs typeface="Arial" panose="020B0604020202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3.xml"/></Relationships>
</file>

<file path=ppt/slides/_rels/slide5.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jpeg"/><Relationship Id="rId1" Type="http://schemas.openxmlformats.org/officeDocument/2006/relationships/slideLayout" Target="../slideLayouts/slideLayout1.xml"/><Relationship Id="rId4" Type="http://schemas.openxmlformats.org/officeDocument/2006/relationships/image" Target="../media/image8.PNG"/></Relationships>
</file>

<file path=ppt/slides/_rels/slide6.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image" Target="../media/image10.png"/><Relationship Id="rId1" Type="http://schemas.openxmlformats.org/officeDocument/2006/relationships/slideLayout" Target="../slideLayouts/slideLayout4.xml"/><Relationship Id="rId4" Type="http://schemas.openxmlformats.org/officeDocument/2006/relationships/image" Target="../media/image12.png"/></Relationships>
</file>

<file path=ppt/slides/_rels/slide8.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image" Target="../media/image13.png"/><Relationship Id="rId1" Type="http://schemas.openxmlformats.org/officeDocument/2006/relationships/slideLayout" Target="../slideLayouts/slideLayout4.xml"/></Relationships>
</file>

<file path=ppt/slides/_rels/slide9.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4.xml"/></Relationships>
</file>

<file path=ppt/slides/_rels/slide10.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6.png"/><Relationship Id="rId1" Type="http://schemas.openxmlformats.org/officeDocument/2006/relationships/slideLayout" Target="../slideLayouts/slideLayout4.xml"/><Relationship Id="rId4" Type="http://schemas.openxmlformats.org/officeDocument/2006/relationships/image" Target="../media/image18.png"/></Relationships>
</file>

<file path=ppt/slides/_rels/slide11.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2" Type="http://schemas.openxmlformats.org/officeDocument/2006/relationships/image" Target="../media/image20.jpeg"/><Relationship Id="rId1" Type="http://schemas.openxmlformats.org/officeDocument/2006/relationships/slideLayout" Target="../slideLayouts/slideLayout4.xml"/></Relationships>
</file>

<file path=ppt/slides/_rels/slide13.xml.rels><?xml version="1.0" encoding="UTF-8" standalone="yes"?>
<Relationships xmlns="http://schemas.openxmlformats.org/package/2006/relationships"><Relationship Id="rId2" Type="http://schemas.openxmlformats.org/officeDocument/2006/relationships/image" Target="../media/image21.jpg"/><Relationship Id="rId1" Type="http://schemas.openxmlformats.org/officeDocument/2006/relationships/slideLayout" Target="../slideLayouts/slideLayout4.xml"/></Relationships>
</file>

<file path=ppt/slides/_rels/slide14.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4.xml"/></Relationships>
</file>

<file path=ppt/slides/_rels/slide15.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1.xml"/></Relationships>
</file>

<file path=ppt/slides/_rels/slide16.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4.xml"/></Relationships>
</file>

<file path=ppt/slides/_rels/slide19.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image" Target="../media/image25.png"/><Relationship Id="rId1" Type="http://schemas.openxmlformats.org/officeDocument/2006/relationships/slideLayout" Target="../slideLayouts/slideLayout4.xml"/></Relationships>
</file>

<file path=ppt/slides/_rels/slide20.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image" Target="../media/image27.png"/><Relationship Id="rId1" Type="http://schemas.openxmlformats.org/officeDocument/2006/relationships/slideLayout" Target="../slideLayouts/slideLayout4.xml"/></Relationships>
</file>

<file path=ppt/slides/_rels/slide21.xml.rels><?xml version="1.0" encoding="UTF-8" standalone="yes"?>
<Relationships xmlns="http://schemas.openxmlformats.org/package/2006/relationships"><Relationship Id="rId2" Type="http://schemas.openxmlformats.org/officeDocument/2006/relationships/image" Target="../media/image29.jpg"/><Relationship Id="rId1" Type="http://schemas.openxmlformats.org/officeDocument/2006/relationships/slideLayout" Target="../slideLayouts/slideLayout4.xml"/></Relationships>
</file>

<file path=ppt/slides/_rels/slide22.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image" Target="../media/image30.PNG"/><Relationship Id="rId1" Type="http://schemas.openxmlformats.org/officeDocument/2006/relationships/slideLayout" Target="../slideLayouts/slideLayout4.xml"/></Relationships>
</file>

<file path=ppt/slides/_rels/slide23.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image" Target="../media/image32.png"/><Relationship Id="rId1" Type="http://schemas.openxmlformats.org/officeDocument/2006/relationships/slideLayout" Target="../slideLayouts/slideLayout4.xml"/></Relationships>
</file>

<file path=ppt/slides/_rels/slide24.xml.rels><?xml version="1.0" encoding="UTF-8" standalone="yes"?>
<Relationships xmlns="http://schemas.openxmlformats.org/package/2006/relationships"><Relationship Id="rId3" Type="http://schemas.openxmlformats.org/officeDocument/2006/relationships/image" Target="../media/image35.jpg"/><Relationship Id="rId2" Type="http://schemas.openxmlformats.org/officeDocument/2006/relationships/image" Target="../media/image34.jpg"/><Relationship Id="rId1" Type="http://schemas.openxmlformats.org/officeDocument/2006/relationships/slideLayout" Target="../slideLayouts/slideLayout4.xml"/></Relationships>
</file>

<file path=ppt/slides/_rels/slide25.xml.rels><?xml version="1.0" encoding="UTF-8" standalone="yes"?>
<Relationships xmlns="http://schemas.openxmlformats.org/package/2006/relationships"><Relationship Id="rId2" Type="http://schemas.openxmlformats.org/officeDocument/2006/relationships/image" Target="../media/image36.jpg"/><Relationship Id="rId1" Type="http://schemas.openxmlformats.org/officeDocument/2006/relationships/slideLayout" Target="../slideLayouts/slideLayout4.xml"/></Relationships>
</file>

<file path=ppt/slides/_rels/slide26.xml.rels><?xml version="1.0" encoding="UTF-8" standalone="yes"?>
<Relationships xmlns="http://schemas.openxmlformats.org/package/2006/relationships"><Relationship Id="rId2" Type="http://schemas.openxmlformats.org/officeDocument/2006/relationships/image" Target="../media/image37.jpg"/><Relationship Id="rId1" Type="http://schemas.openxmlformats.org/officeDocument/2006/relationships/slideLayout" Target="../slideLayouts/slideLayout4.xml"/></Relationships>
</file>

<file path=ppt/slides/_rels/slide27.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image" Target="../media/image38.png"/><Relationship Id="rId1" Type="http://schemas.openxmlformats.org/officeDocument/2006/relationships/slideLayout" Target="../slideLayouts/slideLayout4.xml"/></Relationships>
</file>

<file path=ppt/slides/_rels/slide28.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image" Target="../media/image40.png"/><Relationship Id="rId1" Type="http://schemas.openxmlformats.org/officeDocument/2006/relationships/slideLayout" Target="../slideLayouts/slideLayout4.xml"/><Relationship Id="rId4" Type="http://schemas.openxmlformats.org/officeDocument/2006/relationships/image" Target="../media/image42.PNG"/></Relationships>
</file>

<file path=ppt/slides/_rels/slide29.xml.rels><?xml version="1.0" encoding="UTF-8" standalone="yes"?>
<Relationships xmlns="http://schemas.openxmlformats.org/package/2006/relationships"><Relationship Id="rId3" Type="http://schemas.openxmlformats.org/officeDocument/2006/relationships/slideLayout" Target="../slideLayouts/slideLayout4.xml"/><Relationship Id="rId2" Type="http://schemas.openxmlformats.org/officeDocument/2006/relationships/video" Target="../media/media1.mp4"/><Relationship Id="rId1" Type="http://schemas.microsoft.com/office/2007/relationships/media" Target="../media/media1.mp4"/><Relationship Id="rId4" Type="http://schemas.openxmlformats.org/officeDocument/2006/relationships/image" Target="../media/image43.png"/></Relationships>
</file>

<file path=ppt/slides/_rels/slide30.xml.rels><?xml version="1.0" encoding="UTF-8" standalone="yes"?>
<Relationships xmlns="http://schemas.openxmlformats.org/package/2006/relationships"><Relationship Id="rId2" Type="http://schemas.openxmlformats.org/officeDocument/2006/relationships/image" Target="../media/image44.jpg"/><Relationship Id="rId1" Type="http://schemas.openxmlformats.org/officeDocument/2006/relationships/slideLayout" Target="../slideLayouts/slideLayout4.xml"/></Relationships>
</file>

<file path=ppt/slides/_rels/slide31.xml.rels><?xml version="1.0" encoding="UTF-8" standalone="yes"?>
<Relationships xmlns="http://schemas.openxmlformats.org/package/2006/relationships"><Relationship Id="rId3" Type="http://schemas.openxmlformats.org/officeDocument/2006/relationships/image" Target="../media/image46.jpg"/><Relationship Id="rId2" Type="http://schemas.openxmlformats.org/officeDocument/2006/relationships/image" Target="../media/image45.jpg"/><Relationship Id="rId1" Type="http://schemas.openxmlformats.org/officeDocument/2006/relationships/slideLayout" Target="../slideLayouts/slideLayout4.xml"/></Relationships>
</file>

<file path=ppt/slides/_rels/slide32.xml.rels><?xml version="1.0" encoding="UTF-8" standalone="yes"?>
<Relationships xmlns="http://schemas.openxmlformats.org/package/2006/relationships"><Relationship Id="rId2" Type="http://schemas.openxmlformats.org/officeDocument/2006/relationships/image" Target="../media/image47.jpg"/><Relationship Id="rId1" Type="http://schemas.openxmlformats.org/officeDocument/2006/relationships/slideLayout" Target="../slideLayouts/slideLayout4.xml"/></Relationships>
</file>

<file path=ppt/slides/_rels/slide33.xml.rels><?xml version="1.0" encoding="UTF-8" standalone="yes"?>
<Relationships xmlns="http://schemas.openxmlformats.org/package/2006/relationships"><Relationship Id="rId2" Type="http://schemas.openxmlformats.org/officeDocument/2006/relationships/image" Target="../media/image48.jpg"/><Relationship Id="rId1" Type="http://schemas.openxmlformats.org/officeDocument/2006/relationships/slideLayout" Target="../slideLayouts/slideLayout4.xml"/></Relationships>
</file>

<file path=ppt/slides/_rels/slide34.xml.rels><?xml version="1.0" encoding="UTF-8" standalone="yes"?>
<Relationships xmlns="http://schemas.openxmlformats.org/package/2006/relationships"><Relationship Id="rId2" Type="http://schemas.openxmlformats.org/officeDocument/2006/relationships/image" Target="../media/image49.jpg"/><Relationship Id="rId1" Type="http://schemas.openxmlformats.org/officeDocument/2006/relationships/slideLayout" Target="../slideLayouts/slideLayout4.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36.xml.rels><?xml version="1.0" encoding="UTF-8" standalone="yes"?>
<Relationships xmlns="http://schemas.openxmlformats.org/package/2006/relationships"><Relationship Id="rId2" Type="http://schemas.openxmlformats.org/officeDocument/2006/relationships/image" Target="../media/image50.PNG"/><Relationship Id="rId1" Type="http://schemas.openxmlformats.org/officeDocument/2006/relationships/slideLayout" Target="../slideLayouts/slideLayout4.xml"/></Relationships>
</file>

<file path=ppt/slides/_rels/slide37.xml.rels><?xml version="1.0" encoding="UTF-8" standalone="yes"?>
<Relationships xmlns="http://schemas.openxmlformats.org/package/2006/relationships"><Relationship Id="rId2" Type="http://schemas.openxmlformats.org/officeDocument/2006/relationships/image" Target="../media/image51.png"/><Relationship Id="rId1" Type="http://schemas.openxmlformats.org/officeDocument/2006/relationships/slideLayout" Target="../slideLayouts/slideLayout4.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39.xml.rels><?xml version="1.0" encoding="UTF-8" standalone="yes"?>
<Relationships xmlns="http://schemas.openxmlformats.org/package/2006/relationships"><Relationship Id="rId2" Type="http://schemas.openxmlformats.org/officeDocument/2006/relationships/image" Target="../media/image52.png"/><Relationship Id="rId1" Type="http://schemas.openxmlformats.org/officeDocument/2006/relationships/slideLayout" Target="../slideLayouts/slideLayout4.xml"/></Relationships>
</file>

<file path=ppt/slides/_rels/slide40.xml.rels><?xml version="1.0" encoding="UTF-8" standalone="yes"?>
<Relationships xmlns="http://schemas.openxmlformats.org/package/2006/relationships"><Relationship Id="rId8" Type="http://schemas.microsoft.com/office/2007/relationships/diagramDrawing" Target="../diagrams/drawing1.xml"/><Relationship Id="rId3" Type="http://schemas.openxmlformats.org/officeDocument/2006/relationships/image" Target="../media/image54.JPG"/><Relationship Id="rId7" Type="http://schemas.openxmlformats.org/officeDocument/2006/relationships/diagramColors" Target="../diagrams/colors1.xml"/><Relationship Id="rId2" Type="http://schemas.openxmlformats.org/officeDocument/2006/relationships/image" Target="../media/image53.PNG"/><Relationship Id="rId1" Type="http://schemas.openxmlformats.org/officeDocument/2006/relationships/slideLayout" Target="../slideLayouts/slideLayout4.xml"/><Relationship Id="rId6" Type="http://schemas.openxmlformats.org/officeDocument/2006/relationships/diagramQuickStyle" Target="../diagrams/quickStyle1.xml"/><Relationship Id="rId5" Type="http://schemas.openxmlformats.org/officeDocument/2006/relationships/diagramLayout" Target="../diagrams/layout1.xml"/><Relationship Id="rId4" Type="http://schemas.openxmlformats.org/officeDocument/2006/relationships/diagramData" Target="../diagrams/data1.xml"/></Relationships>
</file>

<file path=ppt/slides/_rels/slide41.xml.rels><?xml version="1.0" encoding="UTF-8" standalone="yes"?>
<Relationships xmlns="http://schemas.openxmlformats.org/package/2006/relationships"><Relationship Id="rId3" Type="http://schemas.openxmlformats.org/officeDocument/2006/relationships/image" Target="../media/image56.PNG"/><Relationship Id="rId2" Type="http://schemas.openxmlformats.org/officeDocument/2006/relationships/image" Target="../media/image55.JPG"/><Relationship Id="rId1" Type="http://schemas.openxmlformats.org/officeDocument/2006/relationships/slideLayout" Target="../slideLayouts/slideLayout4.xml"/></Relationships>
</file>

<file path=ppt/slides/_rels/slide42.xml.rels><?xml version="1.0" encoding="UTF-8" standalone="yes"?>
<Relationships xmlns="http://schemas.openxmlformats.org/package/2006/relationships"><Relationship Id="rId2" Type="http://schemas.openxmlformats.org/officeDocument/2006/relationships/image" Target="../media/image57.png"/><Relationship Id="rId1" Type="http://schemas.openxmlformats.org/officeDocument/2006/relationships/slideLayout" Target="../slideLayouts/slideLayout4.xml"/></Relationships>
</file>

<file path=ppt/slides/_rels/slide43.xml.rels><?xml version="1.0" encoding="UTF-8" standalone="yes"?>
<Relationships xmlns="http://schemas.openxmlformats.org/package/2006/relationships"><Relationship Id="rId3" Type="http://schemas.openxmlformats.org/officeDocument/2006/relationships/diagramLayout" Target="../diagrams/layout2.xml"/><Relationship Id="rId2" Type="http://schemas.openxmlformats.org/officeDocument/2006/relationships/diagramData" Target="../diagrams/data2.xml"/><Relationship Id="rId1" Type="http://schemas.openxmlformats.org/officeDocument/2006/relationships/slideLayout" Target="../slideLayouts/slideLayout4.xml"/><Relationship Id="rId6" Type="http://schemas.microsoft.com/office/2007/relationships/diagramDrawing" Target="../diagrams/drawing2.xml"/><Relationship Id="rId5" Type="http://schemas.openxmlformats.org/officeDocument/2006/relationships/diagramColors" Target="../diagrams/colors2.xml"/><Relationship Id="rId4" Type="http://schemas.openxmlformats.org/officeDocument/2006/relationships/diagramQuickStyle" Target="../diagrams/quickStyle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45.xml.rels><?xml version="1.0" encoding="UTF-8" standalone="yes"?>
<Relationships xmlns="http://schemas.openxmlformats.org/package/2006/relationships"><Relationship Id="rId2" Type="http://schemas.openxmlformats.org/officeDocument/2006/relationships/image" Target="../media/image60.png"/><Relationship Id="rId1" Type="http://schemas.openxmlformats.org/officeDocument/2006/relationships/slideLayout" Target="../slideLayouts/slideLayout4.xml"/></Relationships>
</file>

<file path=ppt/slides/_rels/slide46.xml.rels><?xml version="1.0" encoding="UTF-8" standalone="yes"?>
<Relationships xmlns="http://schemas.openxmlformats.org/package/2006/relationships"><Relationship Id="rId3" Type="http://schemas.openxmlformats.org/officeDocument/2006/relationships/image" Target="../media/image62.PNG"/><Relationship Id="rId2" Type="http://schemas.openxmlformats.org/officeDocument/2006/relationships/image" Target="../media/image61.PNG"/><Relationship Id="rId1" Type="http://schemas.openxmlformats.org/officeDocument/2006/relationships/slideLayout" Target="../slideLayouts/slideLayout4.xml"/><Relationship Id="rId4" Type="http://schemas.openxmlformats.org/officeDocument/2006/relationships/image" Target="../media/image63.PNG"/></Relationships>
</file>

<file path=ppt/slides/_rels/slide47.xml.rels><?xml version="1.0" encoding="UTF-8" standalone="yes"?>
<Relationships xmlns="http://schemas.openxmlformats.org/package/2006/relationships"><Relationship Id="rId3" Type="http://schemas.openxmlformats.org/officeDocument/2006/relationships/image" Target="../media/image65.jpg"/><Relationship Id="rId2" Type="http://schemas.openxmlformats.org/officeDocument/2006/relationships/image" Target="../media/image64.PNG"/><Relationship Id="rId1" Type="http://schemas.openxmlformats.org/officeDocument/2006/relationships/slideLayout" Target="../slideLayouts/slideLayout4.xml"/><Relationship Id="rId5" Type="http://schemas.openxmlformats.org/officeDocument/2006/relationships/image" Target="../media/image67.png"/><Relationship Id="rId4" Type="http://schemas.openxmlformats.org/officeDocument/2006/relationships/image" Target="../media/image66.png"/></Relationships>
</file>

<file path=ppt/slides/_rels/slide48.xml.rels><?xml version="1.0" encoding="UTF-8" standalone="yes"?>
<Relationships xmlns="http://schemas.openxmlformats.org/package/2006/relationships"><Relationship Id="rId3" Type="http://schemas.openxmlformats.org/officeDocument/2006/relationships/image" Target="../media/image69.png"/><Relationship Id="rId2" Type="http://schemas.openxmlformats.org/officeDocument/2006/relationships/image" Target="../media/image68.png"/><Relationship Id="rId1" Type="http://schemas.openxmlformats.org/officeDocument/2006/relationships/slideLayout" Target="../slideLayouts/slideLayout4.xml"/></Relationships>
</file>

<file path=ppt/slides/_rels/slide49.xml.rels><?xml version="1.0" encoding="UTF-8" standalone="yes"?>
<Relationships xmlns="http://schemas.openxmlformats.org/package/2006/relationships"><Relationship Id="rId3" Type="http://schemas.openxmlformats.org/officeDocument/2006/relationships/image" Target="../media/image71.jpg"/><Relationship Id="rId2" Type="http://schemas.openxmlformats.org/officeDocument/2006/relationships/image" Target="../media/image70.PNG"/><Relationship Id="rId1" Type="http://schemas.openxmlformats.org/officeDocument/2006/relationships/slideLayout" Target="../slideLayouts/slideLayout4.xml"/></Relationships>
</file>

<file path=ppt/slides/_rels/slide50.xml.rels><?xml version="1.0" encoding="UTF-8" standalone="yes"?>
<Relationships xmlns="http://schemas.openxmlformats.org/package/2006/relationships"><Relationship Id="rId3" Type="http://schemas.openxmlformats.org/officeDocument/2006/relationships/image" Target="../media/image73.jpg"/><Relationship Id="rId2" Type="http://schemas.openxmlformats.org/officeDocument/2006/relationships/image" Target="../media/image72.jpeg"/><Relationship Id="rId1" Type="http://schemas.openxmlformats.org/officeDocument/2006/relationships/slideLayout" Target="../slideLayouts/slideLayout4.xml"/></Relationships>
</file>

<file path=ppt/slides/_rels/slide51.xml.rels><?xml version="1.0" encoding="UTF-8" standalone="yes"?>
<Relationships xmlns="http://schemas.openxmlformats.org/package/2006/relationships"><Relationship Id="rId2" Type="http://schemas.openxmlformats.org/officeDocument/2006/relationships/image" Target="../media/image74.PNG"/><Relationship Id="rId1" Type="http://schemas.openxmlformats.org/officeDocument/2006/relationships/slideLayout" Target="../slideLayouts/slideLayout4.xml"/></Relationships>
</file>

<file path=ppt/slides/_rels/slide52.xml.rels><?xml version="1.0" encoding="UTF-8" standalone="yes"?>
<Relationships xmlns="http://schemas.openxmlformats.org/package/2006/relationships"><Relationship Id="rId3" Type="http://schemas.openxmlformats.org/officeDocument/2006/relationships/hyperlink" Target="https://wac.umn.edu/wec-program" TargetMode="External"/><Relationship Id="rId2" Type="http://schemas.openxmlformats.org/officeDocument/2006/relationships/hyperlink" Target="https://legitimationcodetheory.com/theory/introducinglct/" TargetMode="External"/><Relationship Id="rId1" Type="http://schemas.openxmlformats.org/officeDocument/2006/relationships/slideLayout" Target="../slideLayouts/slideLayout4.xml"/></Relationships>
</file>

<file path=ppt/slides/_rels/slide53.xml.rels><?xml version="1.0" encoding="UTF-8" standalone="yes"?>
<Relationships xmlns="http://schemas.openxmlformats.org/package/2006/relationships"><Relationship Id="rId3" Type="http://schemas.openxmlformats.org/officeDocument/2006/relationships/hyperlink" Target="mailto:ae2586@coventry.ac.uk" TargetMode="External"/><Relationship Id="rId2" Type="http://schemas.openxmlformats.org/officeDocument/2006/relationships/hyperlink" Target="mailto:ae2686@coventry.ac.uk" TargetMode="External"/><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ext Placeholder 1"/>
          <p:cNvSpPr txBox="1">
            <a:spLocks/>
          </p:cNvSpPr>
          <p:nvPr/>
        </p:nvSpPr>
        <p:spPr>
          <a:xfrm>
            <a:off x="6096000" y="2590756"/>
            <a:ext cx="5791200" cy="1102221"/>
          </a:xfrm>
          <a:prstGeom prst="rect">
            <a:avLst/>
          </a:prstGeom>
        </p:spPr>
        <p:txBody>
          <a:bodyPr>
            <a:normAutofit fontScale="77500" lnSpcReduction="20000"/>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Arial" panose="020B0604020202020204" pitchFamily="34" charset="0"/>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Arial" panose="020B0604020202020204" pitchFamily="34" charset="0"/>
                <a:ea typeface="+mn-ea"/>
                <a:cs typeface="Arial" panose="020B0604020202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Arial" panose="020B0604020202020204" pitchFamily="34" charset="0"/>
                <a:ea typeface="+mn-ea"/>
                <a:cs typeface="Arial" panose="020B0604020202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20000"/>
              </a:lnSpc>
              <a:buNone/>
            </a:pPr>
            <a:r>
              <a:rPr lang="en-GB" dirty="0"/>
              <a:t>The UCL Academic Communication Centre and the IOE Academic Writing Centre warmly welcome you to the:</a:t>
            </a:r>
          </a:p>
        </p:txBody>
      </p:sp>
      <p:sp>
        <p:nvSpPr>
          <p:cNvPr id="3" name="Text Placeholder 3"/>
          <p:cNvSpPr txBox="1">
            <a:spLocks/>
          </p:cNvSpPr>
          <p:nvPr/>
        </p:nvSpPr>
        <p:spPr>
          <a:xfrm>
            <a:off x="6096000" y="3743081"/>
            <a:ext cx="5954038" cy="489338"/>
          </a:xfrm>
          <a:prstGeom prst="rect">
            <a:avLst/>
          </a:prstGeom>
        </p:spPr>
        <p:txBody>
          <a:bodyPr>
            <a:normAutofit fontScale="85000" lnSpcReduction="10000"/>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Arial" panose="020B0604020202020204" pitchFamily="34" charset="0"/>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Arial" panose="020B0604020202020204" pitchFamily="34" charset="0"/>
                <a:ea typeface="+mn-ea"/>
                <a:cs typeface="Arial" panose="020B0604020202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Arial" panose="020B0604020202020204" pitchFamily="34" charset="0"/>
                <a:ea typeface="+mn-ea"/>
                <a:cs typeface="Arial" panose="020B0604020202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None/>
            </a:pPr>
            <a:r>
              <a:rPr lang="en-GB" b="1" dirty="0"/>
              <a:t>IOE Academic Writing Seminar Series</a:t>
            </a:r>
          </a:p>
        </p:txBody>
      </p:sp>
      <p:sp>
        <p:nvSpPr>
          <p:cNvPr id="5" name="Text Placeholder 4">
            <a:extLst>
              <a:ext uri="{FF2B5EF4-FFF2-40B4-BE49-F238E27FC236}">
                <a16:creationId xmlns:a16="http://schemas.microsoft.com/office/drawing/2014/main" id="{795846BC-889C-586C-020A-76B7A08D6EA1}"/>
              </a:ext>
            </a:extLst>
          </p:cNvPr>
          <p:cNvSpPr>
            <a:spLocks noGrp="1"/>
          </p:cNvSpPr>
          <p:nvPr>
            <p:ph type="body" sz="quarter" idx="13"/>
          </p:nvPr>
        </p:nvSpPr>
        <p:spPr/>
        <p:txBody>
          <a:bodyPr/>
          <a:lstStyle/>
          <a:p>
            <a:endParaRPr lang="en-GB" dirty="0"/>
          </a:p>
        </p:txBody>
      </p:sp>
    </p:spTree>
    <p:extLst>
      <p:ext uri="{BB962C8B-B14F-4D97-AF65-F5344CB8AC3E}">
        <p14:creationId xmlns:p14="http://schemas.microsoft.com/office/powerpoint/2010/main" val="142669628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ext Placeholder 1"/>
          <p:cNvSpPr txBox="1">
            <a:spLocks/>
          </p:cNvSpPr>
          <p:nvPr/>
        </p:nvSpPr>
        <p:spPr>
          <a:xfrm>
            <a:off x="6096000" y="2590756"/>
            <a:ext cx="5189951" cy="1102221"/>
          </a:xfrm>
          <a:prstGeom prst="rect">
            <a:avLst/>
          </a:prstGeom>
        </p:spPr>
        <p:txBody>
          <a:bodyPr>
            <a:normAutofit fontScale="77500" lnSpcReduction="20000"/>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Arial" panose="020B0604020202020204" pitchFamily="34" charset="0"/>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Arial" panose="020B0604020202020204" pitchFamily="34" charset="0"/>
                <a:ea typeface="+mn-ea"/>
                <a:cs typeface="Arial" panose="020B0604020202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Arial" panose="020B0604020202020204" pitchFamily="34" charset="0"/>
                <a:ea typeface="+mn-ea"/>
                <a:cs typeface="Arial" panose="020B0604020202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gn="ctr">
              <a:lnSpc>
                <a:spcPct val="120000"/>
              </a:lnSpc>
              <a:buNone/>
            </a:pPr>
            <a:r>
              <a:rPr lang="en-GB" dirty="0"/>
              <a:t>Adapting a Writing Enriched Curriculum Model to a UK University Context </a:t>
            </a:r>
          </a:p>
        </p:txBody>
      </p:sp>
      <p:sp>
        <p:nvSpPr>
          <p:cNvPr id="3" name="Text Placeholder 3"/>
          <p:cNvSpPr txBox="1">
            <a:spLocks/>
          </p:cNvSpPr>
          <p:nvPr/>
        </p:nvSpPr>
        <p:spPr>
          <a:xfrm>
            <a:off x="6096000" y="3743081"/>
            <a:ext cx="5954038" cy="489338"/>
          </a:xfrm>
          <a:prstGeom prst="rect">
            <a:avLst/>
          </a:prstGeom>
        </p:spPr>
        <p:txBody>
          <a:bodyPr>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Arial" panose="020B0604020202020204" pitchFamily="34" charset="0"/>
                <a:ea typeface="+mn-ea"/>
                <a:cs typeface="Arial" panose="020B0604020202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Arial" panose="020B0604020202020204" pitchFamily="34" charset="0"/>
                <a:ea typeface="+mn-ea"/>
                <a:cs typeface="Arial" panose="020B0604020202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Arial" panose="020B0604020202020204" pitchFamily="34" charset="0"/>
                <a:ea typeface="+mn-ea"/>
                <a:cs typeface="Arial" panose="020B0604020202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Arial" panose="020B0604020202020204" pitchFamily="34" charset="0"/>
                <a:ea typeface="+mn-ea"/>
                <a:cs typeface="Arial" panose="020B0604020202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buNone/>
            </a:pPr>
            <a:r>
              <a:rPr lang="en-GB" sz="2000" dirty="0"/>
              <a:t>Dr Mustafa COBAN | Dr Janice HINCKFUSS</a:t>
            </a:r>
          </a:p>
        </p:txBody>
      </p:sp>
      <p:sp>
        <p:nvSpPr>
          <p:cNvPr id="4" name="Text Placeholder 3">
            <a:extLst>
              <a:ext uri="{FF2B5EF4-FFF2-40B4-BE49-F238E27FC236}">
                <a16:creationId xmlns:a16="http://schemas.microsoft.com/office/drawing/2014/main" id="{5263C2F3-07E7-F386-48B6-5903B8A6E7CB}"/>
              </a:ext>
            </a:extLst>
          </p:cNvPr>
          <p:cNvSpPr>
            <a:spLocks noGrp="1"/>
          </p:cNvSpPr>
          <p:nvPr>
            <p:ph type="body" sz="quarter" idx="13"/>
          </p:nvPr>
        </p:nvSpPr>
        <p:spPr/>
        <p:txBody>
          <a:bodyPr/>
          <a:lstStyle/>
          <a:p>
            <a:endParaRPr lang="en-GB"/>
          </a:p>
        </p:txBody>
      </p:sp>
    </p:spTree>
    <p:extLst>
      <p:ext uri="{BB962C8B-B14F-4D97-AF65-F5344CB8AC3E}">
        <p14:creationId xmlns:p14="http://schemas.microsoft.com/office/powerpoint/2010/main" val="404478698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B906D54C-402E-5746-8988-5C8EFC6E922A}"/>
              </a:ext>
            </a:extLst>
          </p:cNvPr>
          <p:cNvSpPr>
            <a:spLocks noGrp="1"/>
          </p:cNvSpPr>
          <p:nvPr>
            <p:ph type="body" sz="quarter" idx="3"/>
          </p:nvPr>
        </p:nvSpPr>
        <p:spPr/>
        <p:txBody>
          <a:bodyPr/>
          <a:lstStyle/>
          <a:p>
            <a:r>
              <a:rPr lang="en-US" dirty="0">
                <a:latin typeface="Cambria" panose="02040503050406030204" pitchFamily="18" charset="0"/>
                <a:ea typeface="Cambria" panose="02040503050406030204" pitchFamily="18" charset="0"/>
              </a:rPr>
              <a:t>Scenario: Political Science Faculty 2007</a:t>
            </a:r>
          </a:p>
        </p:txBody>
      </p:sp>
      <p:sp>
        <p:nvSpPr>
          <p:cNvPr id="3" name="Text Placeholder 2">
            <a:extLst>
              <a:ext uri="{FF2B5EF4-FFF2-40B4-BE49-F238E27FC236}">
                <a16:creationId xmlns:a16="http://schemas.microsoft.com/office/drawing/2014/main" id="{4D146C53-B3EE-3442-A6B8-29B1F7DC81A0}"/>
              </a:ext>
            </a:extLst>
          </p:cNvPr>
          <p:cNvSpPr>
            <a:spLocks noGrp="1"/>
          </p:cNvSpPr>
          <p:nvPr>
            <p:ph type="body" sz="quarter" idx="13"/>
          </p:nvPr>
        </p:nvSpPr>
        <p:spPr/>
        <p:txBody>
          <a:bodyPr/>
          <a:lstStyle/>
          <a:p>
            <a:endParaRPr lang="en-US" dirty="0"/>
          </a:p>
        </p:txBody>
      </p:sp>
      <p:sp>
        <p:nvSpPr>
          <p:cNvPr id="5" name="TextBox 4">
            <a:extLst>
              <a:ext uri="{FF2B5EF4-FFF2-40B4-BE49-F238E27FC236}">
                <a16:creationId xmlns:a16="http://schemas.microsoft.com/office/drawing/2014/main" id="{587979DA-2919-C644-B09E-40F6AF0C5C6C}"/>
              </a:ext>
            </a:extLst>
          </p:cNvPr>
          <p:cNvSpPr txBox="1"/>
          <p:nvPr/>
        </p:nvSpPr>
        <p:spPr>
          <a:xfrm>
            <a:off x="360000" y="2261610"/>
            <a:ext cx="11447687" cy="4154984"/>
          </a:xfrm>
          <a:prstGeom prst="rect">
            <a:avLst/>
          </a:prstGeom>
          <a:noFill/>
        </p:spPr>
        <p:txBody>
          <a:bodyPr wrap="square">
            <a:spAutoFit/>
          </a:bodyPr>
          <a:lstStyle/>
          <a:p>
            <a:pPr algn="just">
              <a:spcAft>
                <a:spcPts val="0"/>
              </a:spcAft>
            </a:pPr>
            <a:r>
              <a:rPr lang="en-GB" kern="100" dirty="0">
                <a:effectLst/>
                <a:highlight>
                  <a:srgbClr val="00FFFF"/>
                </a:highlight>
                <a:latin typeface="Cambria" panose="02040503050406030204" pitchFamily="18" charset="0"/>
                <a:ea typeface="Cambria" panose="02040503050406030204" pitchFamily="18" charset="0"/>
                <a:cs typeface="Arial" panose="020B0604020202020204" pitchFamily="34" charset="0"/>
              </a:rPr>
              <a:t>Prof W: </a:t>
            </a:r>
            <a:r>
              <a:rPr lang="en-GB" kern="100" dirty="0">
                <a:effectLst/>
                <a:latin typeface="Cambria" panose="02040503050406030204" pitchFamily="18" charset="0"/>
                <a:ea typeface="Cambria" panose="02040503050406030204" pitchFamily="18" charset="0"/>
                <a:cs typeface="Arial" panose="020B0604020202020204" pitchFamily="34" charset="0"/>
              </a:rPr>
              <a:t>Writing in political science is analytical. We want clear analysis.</a:t>
            </a:r>
          </a:p>
          <a:p>
            <a:pPr algn="just">
              <a:spcAft>
                <a:spcPts val="0"/>
              </a:spcAft>
            </a:pPr>
            <a:endParaRPr lang="en-GB" sz="800" kern="100" dirty="0">
              <a:effectLst/>
              <a:latin typeface="Cambria" panose="02040503050406030204" pitchFamily="18" charset="0"/>
              <a:ea typeface="Cambria" panose="02040503050406030204" pitchFamily="18" charset="0"/>
              <a:cs typeface="Arial" panose="020B0604020202020204" pitchFamily="34" charset="0"/>
            </a:endParaRPr>
          </a:p>
          <a:p>
            <a:pPr algn="just">
              <a:spcAft>
                <a:spcPts val="0"/>
              </a:spcAft>
            </a:pPr>
            <a:r>
              <a:rPr lang="en-GB" kern="100" dirty="0" err="1">
                <a:effectLst/>
                <a:highlight>
                  <a:srgbClr val="FF00FF"/>
                </a:highlight>
                <a:latin typeface="Cambria" panose="02040503050406030204" pitchFamily="18" charset="0"/>
                <a:ea typeface="Cambria" panose="02040503050406030204" pitchFamily="18" charset="0"/>
                <a:cs typeface="Arial" panose="020B0604020202020204" pitchFamily="34" charset="0"/>
              </a:rPr>
              <a:t>Pf</a:t>
            </a:r>
            <a:r>
              <a:rPr lang="en-GB" kern="100" dirty="0">
                <a:effectLst/>
                <a:highlight>
                  <a:srgbClr val="FF00FF"/>
                </a:highlight>
                <a:latin typeface="Cambria" panose="02040503050406030204" pitchFamily="18" charset="0"/>
                <a:ea typeface="Cambria" panose="02040503050406030204" pitchFamily="18" charset="0"/>
                <a:cs typeface="Arial" panose="020B0604020202020204" pitchFamily="34" charset="0"/>
              </a:rPr>
              <a:t>: </a:t>
            </a:r>
            <a:r>
              <a:rPr lang="en-GB" kern="100" dirty="0">
                <a:effectLst/>
                <a:latin typeface="Cambria" panose="02040503050406030204" pitchFamily="18" charset="0"/>
                <a:ea typeface="Cambria" panose="02040503050406030204" pitchFamily="18" charset="0"/>
                <a:cs typeface="Arial" panose="020B0604020202020204" pitchFamily="34" charset="0"/>
              </a:rPr>
              <a:t>Right, that makes sense. And what does clear analysis look like here? When they come up with clear analysis in their writing what are they doing?</a:t>
            </a:r>
          </a:p>
          <a:p>
            <a:pPr algn="just">
              <a:spcAft>
                <a:spcPts val="0"/>
              </a:spcAft>
            </a:pPr>
            <a:endParaRPr lang="en-GB" sz="800" kern="100" dirty="0">
              <a:effectLst/>
              <a:latin typeface="Cambria" panose="02040503050406030204" pitchFamily="18" charset="0"/>
              <a:ea typeface="Cambria" panose="02040503050406030204" pitchFamily="18" charset="0"/>
              <a:cs typeface="Arial" panose="020B0604020202020204" pitchFamily="34" charset="0"/>
            </a:endParaRPr>
          </a:p>
          <a:p>
            <a:pPr algn="just">
              <a:spcAft>
                <a:spcPts val="0"/>
              </a:spcAft>
            </a:pPr>
            <a:r>
              <a:rPr lang="en-GB" kern="100" dirty="0">
                <a:effectLst/>
                <a:highlight>
                  <a:srgbClr val="00FFFF"/>
                </a:highlight>
                <a:latin typeface="Cambria" panose="02040503050406030204" pitchFamily="18" charset="0"/>
                <a:ea typeface="Cambria" panose="02040503050406030204" pitchFamily="18" charset="0"/>
                <a:cs typeface="Arial" panose="020B0604020202020204" pitchFamily="34" charset="0"/>
              </a:rPr>
              <a:t>Prof W: </a:t>
            </a:r>
            <a:r>
              <a:rPr lang="en-GB" kern="100" dirty="0" err="1">
                <a:effectLst/>
                <a:latin typeface="Cambria" panose="02040503050406030204" pitchFamily="18" charset="0"/>
                <a:ea typeface="Cambria" panose="02040503050406030204" pitchFamily="18" charset="0"/>
                <a:cs typeface="Arial" panose="020B0604020202020204" pitchFamily="34" charset="0"/>
              </a:rPr>
              <a:t>Uhhh</a:t>
            </a:r>
            <a:r>
              <a:rPr lang="en-GB" kern="100" dirty="0">
                <a:effectLst/>
                <a:latin typeface="Cambria" panose="02040503050406030204" pitchFamily="18" charset="0"/>
                <a:ea typeface="Cambria" panose="02040503050406030204" pitchFamily="18" charset="0"/>
                <a:cs typeface="Arial" panose="020B0604020202020204" pitchFamily="34" charset="0"/>
              </a:rPr>
              <a:t> . . .</a:t>
            </a:r>
          </a:p>
          <a:p>
            <a:pPr algn="just">
              <a:spcAft>
                <a:spcPts val="0"/>
              </a:spcAft>
            </a:pPr>
            <a:endParaRPr lang="en-GB" sz="800" kern="100" dirty="0">
              <a:effectLst/>
              <a:latin typeface="Cambria" panose="02040503050406030204" pitchFamily="18" charset="0"/>
              <a:ea typeface="Cambria" panose="02040503050406030204" pitchFamily="18" charset="0"/>
              <a:cs typeface="Arial" panose="020B0604020202020204" pitchFamily="34" charset="0"/>
            </a:endParaRPr>
          </a:p>
          <a:p>
            <a:pPr algn="just">
              <a:spcAft>
                <a:spcPts val="0"/>
              </a:spcAft>
            </a:pPr>
            <a:r>
              <a:rPr lang="en-GB" kern="100" dirty="0" err="1">
                <a:effectLst/>
                <a:highlight>
                  <a:srgbClr val="FF00FF"/>
                </a:highlight>
                <a:latin typeface="Cambria" panose="02040503050406030204" pitchFamily="18" charset="0"/>
                <a:ea typeface="Cambria" panose="02040503050406030204" pitchFamily="18" charset="0"/>
                <a:cs typeface="Arial" panose="020B0604020202020204" pitchFamily="34" charset="0"/>
              </a:rPr>
              <a:t>Pf</a:t>
            </a:r>
            <a:r>
              <a:rPr lang="en-GB" kern="100" dirty="0">
                <a:effectLst/>
                <a:highlight>
                  <a:srgbClr val="FF00FF"/>
                </a:highlight>
                <a:latin typeface="Cambria" panose="02040503050406030204" pitchFamily="18" charset="0"/>
                <a:ea typeface="Cambria" panose="02040503050406030204" pitchFamily="18" charset="0"/>
                <a:cs typeface="Arial" panose="020B0604020202020204" pitchFamily="34" charset="0"/>
              </a:rPr>
              <a:t>: </a:t>
            </a:r>
            <a:r>
              <a:rPr lang="en-GB" kern="100" dirty="0">
                <a:effectLst/>
                <a:latin typeface="Cambria" panose="02040503050406030204" pitchFamily="18" charset="0"/>
                <a:ea typeface="Cambria" panose="02040503050406030204" pitchFamily="18" charset="0"/>
                <a:cs typeface="Arial" panose="020B0604020202020204" pitchFamily="34" charset="0"/>
              </a:rPr>
              <a:t>Because they may have been exposed to different kinds of analysis, right? Break something apart, examine the pieces closely, interpret using a series of theoretical lenses. It could be that when a writing</a:t>
            </a:r>
          </a:p>
          <a:p>
            <a:pPr algn="just">
              <a:spcAft>
                <a:spcPts val="0"/>
              </a:spcAft>
            </a:pPr>
            <a:endParaRPr lang="en-GB" sz="800" kern="100" dirty="0">
              <a:effectLst/>
              <a:latin typeface="Cambria" panose="02040503050406030204" pitchFamily="18" charset="0"/>
              <a:ea typeface="Cambria" panose="02040503050406030204" pitchFamily="18" charset="0"/>
              <a:cs typeface="Arial" panose="020B0604020202020204" pitchFamily="34" charset="0"/>
            </a:endParaRPr>
          </a:p>
          <a:p>
            <a:pPr algn="just">
              <a:spcAft>
                <a:spcPts val="0"/>
              </a:spcAft>
            </a:pPr>
            <a:r>
              <a:rPr lang="en-GB" kern="100" dirty="0">
                <a:effectLst/>
                <a:latin typeface="Cambria" panose="02040503050406030204" pitchFamily="18" charset="0"/>
                <a:ea typeface="Cambria" panose="02040503050406030204" pitchFamily="18" charset="0"/>
                <a:cs typeface="Arial" panose="020B0604020202020204" pitchFamily="34" charset="0"/>
              </a:rPr>
              <a:t>prompt asks students to do something they don’t really get, they’ll find it safer to just keep on describing . . .</a:t>
            </a:r>
          </a:p>
          <a:p>
            <a:pPr algn="just">
              <a:spcAft>
                <a:spcPts val="0"/>
              </a:spcAft>
            </a:pPr>
            <a:endParaRPr lang="en-GB" sz="800" kern="100" dirty="0">
              <a:effectLst/>
              <a:latin typeface="Cambria" panose="02040503050406030204" pitchFamily="18" charset="0"/>
              <a:ea typeface="Cambria" panose="02040503050406030204" pitchFamily="18" charset="0"/>
              <a:cs typeface="Arial" panose="020B0604020202020204" pitchFamily="34" charset="0"/>
            </a:endParaRPr>
          </a:p>
          <a:p>
            <a:pPr algn="just">
              <a:spcAft>
                <a:spcPts val="0"/>
              </a:spcAft>
            </a:pPr>
            <a:r>
              <a:rPr lang="en-GB" kern="100" dirty="0">
                <a:effectLst/>
                <a:highlight>
                  <a:srgbClr val="00FFFF"/>
                </a:highlight>
                <a:latin typeface="Cambria" panose="02040503050406030204" pitchFamily="18" charset="0"/>
                <a:ea typeface="Cambria" panose="02040503050406030204" pitchFamily="18" charset="0"/>
                <a:cs typeface="Arial" panose="020B0604020202020204" pitchFamily="34" charset="0"/>
              </a:rPr>
              <a:t>Prof X: </a:t>
            </a:r>
            <a:r>
              <a:rPr lang="en-GB" kern="100" dirty="0">
                <a:effectLst/>
                <a:latin typeface="Cambria" panose="02040503050406030204" pitchFamily="18" charset="0"/>
                <a:ea typeface="Cambria" panose="02040503050406030204" pitchFamily="18" charset="0"/>
                <a:cs typeface="Arial" panose="020B0604020202020204" pitchFamily="34" charset="0"/>
              </a:rPr>
              <a:t>Exactly. Exactly! In my class, I must continually emphasize that papers should not be merely descriptive and derivative. So, really? We have to explain to them what “analytical” means?</a:t>
            </a:r>
          </a:p>
          <a:p>
            <a:pPr algn="just">
              <a:spcAft>
                <a:spcPts val="0"/>
              </a:spcAft>
            </a:pPr>
            <a:endParaRPr lang="en-GB" sz="800" kern="100" dirty="0">
              <a:effectLst/>
              <a:latin typeface="Cambria" panose="02040503050406030204" pitchFamily="18" charset="0"/>
              <a:ea typeface="Cambria" panose="02040503050406030204" pitchFamily="18" charset="0"/>
              <a:cs typeface="Arial" panose="020B0604020202020204" pitchFamily="34" charset="0"/>
            </a:endParaRPr>
          </a:p>
          <a:p>
            <a:pPr algn="just">
              <a:spcAft>
                <a:spcPts val="0"/>
              </a:spcAft>
            </a:pPr>
            <a:r>
              <a:rPr lang="en-GB" kern="100" dirty="0">
                <a:effectLst/>
                <a:highlight>
                  <a:srgbClr val="FF00FF"/>
                </a:highlight>
                <a:latin typeface="Cambria" panose="02040503050406030204" pitchFamily="18" charset="0"/>
                <a:ea typeface="Cambria" panose="02040503050406030204" pitchFamily="18" charset="0"/>
                <a:cs typeface="Arial" panose="020B0604020202020204" pitchFamily="34" charset="0"/>
              </a:rPr>
              <a:t>Prof W: </a:t>
            </a:r>
            <a:r>
              <a:rPr lang="en-GB" kern="100" dirty="0">
                <a:effectLst/>
                <a:latin typeface="Cambria" panose="02040503050406030204" pitchFamily="18" charset="0"/>
                <a:ea typeface="Cambria" panose="02040503050406030204" pitchFamily="18" charset="0"/>
                <a:cs typeface="Arial" panose="020B0604020202020204" pitchFamily="34" charset="0"/>
              </a:rPr>
              <a:t>Nah. They know. Can’t we expect that they know this already?</a:t>
            </a:r>
          </a:p>
          <a:p>
            <a:pPr algn="just">
              <a:spcAft>
                <a:spcPts val="0"/>
              </a:spcAft>
            </a:pPr>
            <a:endParaRPr lang="en-GB" kern="100" dirty="0">
              <a:latin typeface="Cambria" panose="02040503050406030204" pitchFamily="18" charset="0"/>
              <a:ea typeface="Cambria" panose="02040503050406030204" pitchFamily="18" charset="0"/>
              <a:cs typeface="Arial" panose="020B0604020202020204" pitchFamily="34" charset="0"/>
            </a:endParaRPr>
          </a:p>
          <a:p>
            <a:pPr algn="just">
              <a:spcAft>
                <a:spcPts val="0"/>
              </a:spcAft>
            </a:pPr>
            <a:r>
              <a:rPr lang="en-GB" kern="100" dirty="0">
                <a:latin typeface="Cambria" panose="02040503050406030204" pitchFamily="18" charset="0"/>
                <a:ea typeface="Cambria" panose="02040503050406030204" pitchFamily="18" charset="0"/>
                <a:cs typeface="Arial" panose="020B0604020202020204" pitchFamily="34" charset="0"/>
              </a:rPr>
              <a:t>(</a:t>
            </a:r>
            <a:r>
              <a:rPr lang="en-GB" kern="100" dirty="0">
                <a:effectLst/>
                <a:latin typeface="Cambria" panose="02040503050406030204" pitchFamily="18" charset="0"/>
                <a:ea typeface="Cambria" panose="02040503050406030204" pitchFamily="18" charset="0"/>
                <a:cs typeface="Arial" panose="020B0604020202020204" pitchFamily="34" charset="0"/>
              </a:rPr>
              <a:t>Flash, 2016)</a:t>
            </a:r>
            <a:endParaRPr lang="en-GB" sz="1200" kern="100" dirty="0">
              <a:effectLst/>
              <a:latin typeface="Cambria" panose="02040503050406030204" pitchFamily="18" charset="0"/>
              <a:ea typeface="Cambria" panose="02040503050406030204" pitchFamily="18" charset="0"/>
              <a:cs typeface="Arial" panose="020B0604020202020204" pitchFamily="34" charset="0"/>
            </a:endParaRPr>
          </a:p>
        </p:txBody>
      </p:sp>
    </p:spTree>
    <p:extLst>
      <p:ext uri="{BB962C8B-B14F-4D97-AF65-F5344CB8AC3E}">
        <p14:creationId xmlns:p14="http://schemas.microsoft.com/office/powerpoint/2010/main" val="221863457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EAF635F6-CDB3-4C42-8C18-F631429E1E78}"/>
              </a:ext>
            </a:extLst>
          </p:cNvPr>
          <p:cNvSpPr>
            <a:spLocks noGrp="1"/>
          </p:cNvSpPr>
          <p:nvPr>
            <p:ph type="body" sz="quarter" idx="3"/>
          </p:nvPr>
        </p:nvSpPr>
        <p:spPr/>
        <p:txBody>
          <a:bodyPr/>
          <a:lstStyle/>
          <a:p>
            <a:r>
              <a:rPr lang="en-US" dirty="0">
                <a:latin typeface="Cambria" panose="02040503050406030204" pitchFamily="18" charset="0"/>
                <a:ea typeface="Cambria" panose="02040503050406030204" pitchFamily="18" charset="0"/>
              </a:rPr>
              <a:t>Overview</a:t>
            </a:r>
          </a:p>
        </p:txBody>
      </p:sp>
      <p:sp>
        <p:nvSpPr>
          <p:cNvPr id="3" name="Content Placeholder 2">
            <a:extLst>
              <a:ext uri="{FF2B5EF4-FFF2-40B4-BE49-F238E27FC236}">
                <a16:creationId xmlns:a16="http://schemas.microsoft.com/office/drawing/2014/main" id="{8518067A-444F-144F-88D4-4A512B54622C}"/>
              </a:ext>
            </a:extLst>
          </p:cNvPr>
          <p:cNvSpPr>
            <a:spLocks noGrp="1"/>
          </p:cNvSpPr>
          <p:nvPr>
            <p:ph sz="quarter" idx="4"/>
          </p:nvPr>
        </p:nvSpPr>
        <p:spPr>
          <a:xfrm>
            <a:off x="4563578" y="2154568"/>
            <a:ext cx="7628421" cy="4703432"/>
          </a:xfrm>
        </p:spPr>
        <p:txBody>
          <a:bodyPr>
            <a:normAutofit fontScale="92500" lnSpcReduction="20000"/>
          </a:bodyPr>
          <a:lstStyle/>
          <a:p>
            <a:pPr marL="0" indent="0">
              <a:lnSpc>
                <a:spcPct val="100000"/>
              </a:lnSpc>
              <a:buNone/>
            </a:pPr>
            <a:endParaRPr lang="en-US" sz="1400" dirty="0"/>
          </a:p>
          <a:p>
            <a:pPr marL="0" indent="0">
              <a:lnSpc>
                <a:spcPct val="120000"/>
              </a:lnSpc>
              <a:buNone/>
            </a:pPr>
            <a:r>
              <a:rPr lang="en-US" dirty="0">
                <a:latin typeface="Cambria" panose="02040503050406030204" pitchFamily="18" charset="0"/>
                <a:ea typeface="Cambria" panose="02040503050406030204" pitchFamily="18" charset="0"/>
              </a:rPr>
              <a:t>Evolution of Approach:</a:t>
            </a:r>
          </a:p>
          <a:p>
            <a:pPr marL="0" indent="0">
              <a:lnSpc>
                <a:spcPct val="120000"/>
              </a:lnSpc>
              <a:buNone/>
            </a:pPr>
            <a:r>
              <a:rPr lang="en-US" sz="2000" dirty="0">
                <a:latin typeface="Cambria" panose="02040503050406030204" pitchFamily="18" charset="0"/>
                <a:ea typeface="Cambria" panose="02040503050406030204" pitchFamily="18" charset="0"/>
              </a:rPr>
              <a:t>Writing in The Disciplines (WID) |</a:t>
            </a:r>
          </a:p>
          <a:p>
            <a:pPr marL="0" indent="0">
              <a:buNone/>
            </a:pPr>
            <a:r>
              <a:rPr lang="en-US" sz="2000" dirty="0">
                <a:latin typeface="Cambria" panose="02040503050406030204" pitchFamily="18" charset="0"/>
                <a:ea typeface="Cambria" panose="02040503050406030204" pitchFamily="18" charset="0"/>
              </a:rPr>
              <a:t>Writing Enriched Curriculum (WEC) |</a:t>
            </a:r>
          </a:p>
          <a:p>
            <a:pPr marL="0" indent="0">
              <a:buNone/>
            </a:pPr>
            <a:r>
              <a:rPr lang="en-US" sz="2000" dirty="0">
                <a:latin typeface="Cambria" panose="02040503050406030204" pitchFamily="18" charset="0"/>
                <a:ea typeface="Cambria" panose="02040503050406030204" pitchFamily="18" charset="0"/>
              </a:rPr>
              <a:t>Curricularisation of Writing Instruction (COWI)</a:t>
            </a:r>
          </a:p>
          <a:p>
            <a:pPr marL="0" indent="0">
              <a:lnSpc>
                <a:spcPct val="100000"/>
              </a:lnSpc>
              <a:buNone/>
            </a:pPr>
            <a:endParaRPr lang="en-US" sz="1400" dirty="0">
              <a:latin typeface="Cambria" panose="02040503050406030204" pitchFamily="18" charset="0"/>
              <a:ea typeface="Cambria" panose="02040503050406030204" pitchFamily="18" charset="0"/>
            </a:endParaRPr>
          </a:p>
          <a:p>
            <a:pPr marL="0" indent="0">
              <a:lnSpc>
                <a:spcPct val="100000"/>
              </a:lnSpc>
              <a:buNone/>
            </a:pPr>
            <a:r>
              <a:rPr lang="en-US" dirty="0">
                <a:latin typeface="Cambria" panose="02040503050406030204" pitchFamily="18" charset="0"/>
                <a:ea typeface="Cambria" panose="02040503050406030204" pitchFamily="18" charset="0"/>
              </a:rPr>
              <a:t>Theory: </a:t>
            </a:r>
          </a:p>
          <a:p>
            <a:pPr marL="0" indent="0">
              <a:lnSpc>
                <a:spcPct val="100000"/>
              </a:lnSpc>
              <a:buNone/>
            </a:pPr>
            <a:r>
              <a:rPr lang="en-US" sz="2000" dirty="0">
                <a:latin typeface="Cambria" panose="02040503050406030204" pitchFamily="18" charset="0"/>
                <a:ea typeface="Cambria" panose="02040503050406030204" pitchFamily="18" charset="0"/>
              </a:rPr>
              <a:t>WEC | ‘deep change’ | LCT | ‘travelling concepts’</a:t>
            </a:r>
          </a:p>
          <a:p>
            <a:pPr marL="0" indent="0">
              <a:lnSpc>
                <a:spcPct val="100000"/>
              </a:lnSpc>
              <a:buNone/>
            </a:pPr>
            <a:endParaRPr lang="en-US" sz="2000" dirty="0">
              <a:latin typeface="Cambria" panose="02040503050406030204" pitchFamily="18" charset="0"/>
              <a:ea typeface="Cambria" panose="02040503050406030204" pitchFamily="18" charset="0"/>
            </a:endParaRPr>
          </a:p>
          <a:p>
            <a:pPr marL="0" indent="0">
              <a:lnSpc>
                <a:spcPct val="100000"/>
              </a:lnSpc>
              <a:buNone/>
            </a:pPr>
            <a:r>
              <a:rPr lang="en-US" dirty="0">
                <a:latin typeface="Cambria" panose="02040503050406030204" pitchFamily="18" charset="0"/>
                <a:ea typeface="Cambria" panose="02040503050406030204" pitchFamily="18" charset="0"/>
              </a:rPr>
              <a:t>Practice:</a:t>
            </a:r>
            <a:r>
              <a:rPr lang="en-US" sz="2000" dirty="0">
                <a:latin typeface="Cambria" panose="02040503050406030204" pitchFamily="18" charset="0"/>
                <a:ea typeface="Cambria" panose="02040503050406030204" pitchFamily="18" charset="0"/>
              </a:rPr>
              <a:t> </a:t>
            </a:r>
          </a:p>
          <a:p>
            <a:pPr marL="0" indent="0">
              <a:lnSpc>
                <a:spcPct val="100000"/>
              </a:lnSpc>
              <a:buNone/>
            </a:pPr>
            <a:r>
              <a:rPr lang="en-US" sz="2000" dirty="0">
                <a:latin typeface="Cambria" panose="02040503050406030204" pitchFamily="18" charset="0"/>
                <a:ea typeface="Cambria" panose="02040503050406030204" pitchFamily="18" charset="0"/>
              </a:rPr>
              <a:t>MSc Global Healthcare Management</a:t>
            </a:r>
            <a:r>
              <a:rPr lang="en-US" sz="2000" dirty="0">
                <a:latin typeface="Cambria" panose="02040503050406030204" pitchFamily="18" charset="0"/>
                <a:ea typeface="Cambria" panose="02040503050406030204" pitchFamily="18" charset="0"/>
                <a:sym typeface="Wingdings" pitchFamily="2" charset="2"/>
              </a:rPr>
              <a:t> | BA Social Work </a:t>
            </a:r>
          </a:p>
          <a:p>
            <a:pPr marL="0" indent="0">
              <a:lnSpc>
                <a:spcPct val="100000"/>
              </a:lnSpc>
              <a:buNone/>
            </a:pPr>
            <a:r>
              <a:rPr lang="en-US" sz="2000" dirty="0">
                <a:latin typeface="Cambria" panose="02040503050406030204" pitchFamily="18" charset="0"/>
                <a:ea typeface="Cambria" panose="02040503050406030204" pitchFamily="18" charset="0"/>
                <a:sym typeface="Wingdings" pitchFamily="2" charset="2"/>
              </a:rPr>
              <a:t>Social Work Apprenticeship Degree</a:t>
            </a:r>
            <a:endParaRPr lang="en-US" sz="2000" dirty="0">
              <a:latin typeface="Cambria" panose="02040503050406030204" pitchFamily="18" charset="0"/>
              <a:ea typeface="Cambria" panose="02040503050406030204" pitchFamily="18" charset="0"/>
            </a:endParaRPr>
          </a:p>
          <a:p>
            <a:endParaRPr lang="en-US" dirty="0"/>
          </a:p>
        </p:txBody>
      </p:sp>
      <p:sp>
        <p:nvSpPr>
          <p:cNvPr id="4" name="Text Placeholder 3">
            <a:extLst>
              <a:ext uri="{FF2B5EF4-FFF2-40B4-BE49-F238E27FC236}">
                <a16:creationId xmlns:a16="http://schemas.microsoft.com/office/drawing/2014/main" id="{20DCF631-F452-C540-8927-6873DCC6629D}"/>
              </a:ext>
            </a:extLst>
          </p:cNvPr>
          <p:cNvSpPr>
            <a:spLocks noGrp="1"/>
          </p:cNvSpPr>
          <p:nvPr>
            <p:ph type="body" sz="quarter" idx="13"/>
          </p:nvPr>
        </p:nvSpPr>
        <p:spPr/>
        <p:txBody>
          <a:bodyPr/>
          <a:lstStyle/>
          <a:p>
            <a:endParaRPr lang="en-US" dirty="0"/>
          </a:p>
        </p:txBody>
      </p:sp>
    </p:spTree>
    <p:extLst>
      <p:ext uri="{BB962C8B-B14F-4D97-AF65-F5344CB8AC3E}">
        <p14:creationId xmlns:p14="http://schemas.microsoft.com/office/powerpoint/2010/main" val="79488667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8C9BFABD-241C-288C-BFD0-0157AB496933}"/>
              </a:ext>
            </a:extLst>
          </p:cNvPr>
          <p:cNvSpPr>
            <a:spLocks noGrp="1"/>
          </p:cNvSpPr>
          <p:nvPr>
            <p:ph type="body" sz="quarter" idx="13"/>
          </p:nvPr>
        </p:nvSpPr>
        <p:spPr/>
        <p:txBody>
          <a:bodyPr/>
          <a:lstStyle/>
          <a:p>
            <a:endParaRPr lang="en-GB"/>
          </a:p>
        </p:txBody>
      </p:sp>
      <p:sp>
        <p:nvSpPr>
          <p:cNvPr id="7" name="TextBox 6">
            <a:extLst>
              <a:ext uri="{FF2B5EF4-FFF2-40B4-BE49-F238E27FC236}">
                <a16:creationId xmlns:a16="http://schemas.microsoft.com/office/drawing/2014/main" id="{099ACD5E-BECE-525D-3E77-D2290C658CD3}"/>
              </a:ext>
            </a:extLst>
          </p:cNvPr>
          <p:cNvSpPr txBox="1"/>
          <p:nvPr/>
        </p:nvSpPr>
        <p:spPr>
          <a:xfrm rot="10800000" flipV="1">
            <a:off x="6860281" y="2616128"/>
            <a:ext cx="5019674" cy="3170099"/>
          </a:xfrm>
          <a:prstGeom prst="rect">
            <a:avLst/>
          </a:prstGeom>
          <a:noFill/>
        </p:spPr>
        <p:txBody>
          <a:bodyPr wrap="square" rtlCol="0">
            <a:spAutoFit/>
          </a:bodyPr>
          <a:lstStyle/>
          <a:p>
            <a:pPr algn="just"/>
            <a:r>
              <a:rPr lang="en-GB" sz="2000" dirty="0">
                <a:effectLst/>
                <a:latin typeface="Cambria" panose="02040503050406030204" pitchFamily="18" charset="0"/>
                <a:ea typeface="Cambria" panose="02040503050406030204" pitchFamily="18" charset="0"/>
                <a:cs typeface="Times New Roman" panose="02020603050405020304" pitchFamily="18" charset="0"/>
              </a:rPr>
              <a:t>CAW is a </a:t>
            </a:r>
            <a:r>
              <a:rPr lang="en-GB" sz="2000" dirty="0">
                <a:effectLst/>
                <a:latin typeface="Cambria" panose="02040503050406030204" pitchFamily="18" charset="0"/>
                <a:ea typeface="Cambria" panose="02040503050406030204" pitchFamily="18" charset="0"/>
                <a:cs typeface="Calibri" panose="020F0502020204030204" pitchFamily="34" charset="0"/>
              </a:rPr>
              <a:t>‘hub’ for ‘three spokes’ of university writing development</a:t>
            </a:r>
            <a:r>
              <a:rPr lang="en-GB" sz="2000" dirty="0">
                <a:effectLst/>
                <a:latin typeface="Cambria" panose="02040503050406030204" pitchFamily="18" charset="0"/>
                <a:ea typeface="Cambria" panose="02040503050406030204" pitchFamily="18" charset="0"/>
                <a:cs typeface="Times New Roman" panose="02020603050405020304" pitchFamily="18" charset="0"/>
              </a:rPr>
              <a:t>:</a:t>
            </a:r>
          </a:p>
          <a:p>
            <a:pPr algn="just"/>
            <a:endParaRPr lang="en-GB" sz="2000" dirty="0">
              <a:latin typeface="Cambria" panose="02040503050406030204" pitchFamily="18" charset="0"/>
              <a:ea typeface="Cambria" panose="02040503050406030204" pitchFamily="18" charset="0"/>
            </a:endParaRPr>
          </a:p>
          <a:p>
            <a:pPr marL="285750" indent="-285750" algn="just">
              <a:buFont typeface="Arial" panose="020B0604020202020204" pitchFamily="34" charset="0"/>
              <a:buChar char="•"/>
            </a:pPr>
            <a:r>
              <a:rPr lang="en-GB" sz="2000" dirty="0">
                <a:latin typeface="Cambria" panose="02040503050406030204" pitchFamily="18" charset="0"/>
                <a:ea typeface="Cambria" panose="02040503050406030204" pitchFamily="18" charset="0"/>
              </a:rPr>
              <a:t>Student Writing</a:t>
            </a:r>
          </a:p>
          <a:p>
            <a:pPr marL="285750" indent="-285750" algn="just">
              <a:buFont typeface="Arial" panose="020B0604020202020204" pitchFamily="34" charset="0"/>
              <a:buChar char="•"/>
            </a:pPr>
            <a:endParaRPr lang="en-GB" sz="2000" dirty="0">
              <a:latin typeface="Cambria" panose="02040503050406030204" pitchFamily="18" charset="0"/>
              <a:ea typeface="Cambria" panose="02040503050406030204" pitchFamily="18" charset="0"/>
            </a:endParaRPr>
          </a:p>
          <a:p>
            <a:pPr marL="285750" indent="-285750" algn="just">
              <a:buFont typeface="Arial" panose="020B0604020202020204" pitchFamily="34" charset="0"/>
              <a:buChar char="•"/>
            </a:pPr>
            <a:r>
              <a:rPr lang="en-GB" sz="2000" dirty="0">
                <a:latin typeface="Cambria" panose="02040503050406030204" pitchFamily="18" charset="0"/>
                <a:ea typeface="Cambria" panose="02040503050406030204" pitchFamily="18" charset="0"/>
              </a:rPr>
              <a:t>Staff Development in the Teaching of Writing </a:t>
            </a:r>
          </a:p>
          <a:p>
            <a:pPr marL="285750" indent="-285750" algn="just">
              <a:buFont typeface="Arial" panose="020B0604020202020204" pitchFamily="34" charset="0"/>
              <a:buChar char="•"/>
            </a:pPr>
            <a:endParaRPr lang="en-GB" sz="2000" dirty="0">
              <a:latin typeface="Cambria" panose="02040503050406030204" pitchFamily="18" charset="0"/>
              <a:ea typeface="Cambria" panose="02040503050406030204" pitchFamily="18" charset="0"/>
            </a:endParaRPr>
          </a:p>
          <a:p>
            <a:pPr marL="285750" indent="-285750" algn="just">
              <a:buFont typeface="Arial" panose="020B0604020202020204" pitchFamily="34" charset="0"/>
              <a:buChar char="•"/>
            </a:pPr>
            <a:r>
              <a:rPr lang="en-GB" sz="2000" dirty="0">
                <a:latin typeface="Cambria" panose="02040503050406030204" pitchFamily="18" charset="0"/>
                <a:ea typeface="Cambria" panose="02040503050406030204" pitchFamily="18" charset="0"/>
              </a:rPr>
              <a:t>Writing for Research and Publication Purposes (WRPP) Consultations</a:t>
            </a:r>
          </a:p>
        </p:txBody>
      </p:sp>
      <p:pic>
        <p:nvPicPr>
          <p:cNvPr id="13" name="Picture 12" descr="A blue and white sign&#10;&#10;Description automatically generated">
            <a:extLst>
              <a:ext uri="{FF2B5EF4-FFF2-40B4-BE49-F238E27FC236}">
                <a16:creationId xmlns:a16="http://schemas.microsoft.com/office/drawing/2014/main" id="{D0A28A0B-72DF-37BA-806D-97B74D190391}"/>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681075" y="1851750"/>
            <a:ext cx="4805351" cy="720000"/>
          </a:xfrm>
          <a:prstGeom prst="rect">
            <a:avLst/>
          </a:prstGeom>
        </p:spPr>
      </p:pic>
      <p:pic>
        <p:nvPicPr>
          <p:cNvPr id="15" name="Picture 14">
            <a:extLst>
              <a:ext uri="{FF2B5EF4-FFF2-40B4-BE49-F238E27FC236}">
                <a16:creationId xmlns:a16="http://schemas.microsoft.com/office/drawing/2014/main" id="{F731A694-1DDE-34D1-C44E-53623FACBF8C}"/>
              </a:ext>
            </a:extLst>
          </p:cNvPr>
          <p:cNvPicPr>
            <a:picLocks noChangeAspect="1"/>
          </p:cNvPicPr>
          <p:nvPr/>
        </p:nvPicPr>
        <p:blipFill>
          <a:blip r:embed="rId3"/>
          <a:stretch>
            <a:fillRect/>
          </a:stretch>
        </p:blipFill>
        <p:spPr>
          <a:xfrm>
            <a:off x="2821882" y="4674915"/>
            <a:ext cx="3740843" cy="2066925"/>
          </a:xfrm>
          <a:prstGeom prst="rect">
            <a:avLst/>
          </a:prstGeom>
        </p:spPr>
      </p:pic>
      <p:pic>
        <p:nvPicPr>
          <p:cNvPr id="19" name="Picture 18" descr="A reception desk in a room&#10;&#10;Description automatically generated">
            <a:extLst>
              <a:ext uri="{FF2B5EF4-FFF2-40B4-BE49-F238E27FC236}">
                <a16:creationId xmlns:a16="http://schemas.microsoft.com/office/drawing/2014/main" id="{41643358-130F-F23B-3C7D-21F4CAD6D3BC}"/>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90409" y="2674562"/>
            <a:ext cx="3543482" cy="2000353"/>
          </a:xfrm>
          <a:prstGeom prst="rect">
            <a:avLst/>
          </a:prstGeom>
        </p:spPr>
      </p:pic>
    </p:spTree>
    <p:extLst>
      <p:ext uri="{BB962C8B-B14F-4D97-AF65-F5344CB8AC3E}">
        <p14:creationId xmlns:p14="http://schemas.microsoft.com/office/powerpoint/2010/main" val="317116251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5C663264-CB0C-C22F-5508-EA203A235376}"/>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CAW Structure Chart </a:t>
            </a:r>
          </a:p>
        </p:txBody>
      </p:sp>
      <p:sp>
        <p:nvSpPr>
          <p:cNvPr id="3" name="Text Placeholder 2">
            <a:extLst>
              <a:ext uri="{FF2B5EF4-FFF2-40B4-BE49-F238E27FC236}">
                <a16:creationId xmlns:a16="http://schemas.microsoft.com/office/drawing/2014/main" id="{1004C9E1-2D14-52B8-EFE5-444FA6AEE4AD}"/>
              </a:ext>
            </a:extLst>
          </p:cNvPr>
          <p:cNvSpPr>
            <a:spLocks noGrp="1"/>
          </p:cNvSpPr>
          <p:nvPr>
            <p:ph type="body" sz="quarter" idx="13"/>
          </p:nvPr>
        </p:nvSpPr>
        <p:spPr/>
        <p:txBody>
          <a:bodyPr/>
          <a:lstStyle/>
          <a:p>
            <a:endParaRPr lang="en-GB"/>
          </a:p>
        </p:txBody>
      </p:sp>
      <p:pic>
        <p:nvPicPr>
          <p:cNvPr id="5" name="Picture 4">
            <a:extLst>
              <a:ext uri="{FF2B5EF4-FFF2-40B4-BE49-F238E27FC236}">
                <a16:creationId xmlns:a16="http://schemas.microsoft.com/office/drawing/2014/main" id="{CC41DB11-CCEB-5402-576E-DE8F3D51DBBC}"/>
              </a:ext>
            </a:extLst>
          </p:cNvPr>
          <p:cNvPicPr>
            <a:picLocks noChangeAspect="1"/>
          </p:cNvPicPr>
          <p:nvPr/>
        </p:nvPicPr>
        <p:blipFill>
          <a:blip r:embed="rId2"/>
          <a:stretch>
            <a:fillRect/>
          </a:stretch>
        </p:blipFill>
        <p:spPr>
          <a:xfrm>
            <a:off x="2724666" y="2117034"/>
            <a:ext cx="6708548" cy="4664766"/>
          </a:xfrm>
          <a:prstGeom prst="rect">
            <a:avLst/>
          </a:prstGeom>
        </p:spPr>
      </p:pic>
    </p:spTree>
    <p:extLst>
      <p:ext uri="{BB962C8B-B14F-4D97-AF65-F5344CB8AC3E}">
        <p14:creationId xmlns:p14="http://schemas.microsoft.com/office/powerpoint/2010/main" val="135439636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C3EF9A89-3D5D-8A7A-638F-0701E94266C4}"/>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CAW’s Lecturing Team and Staff Consultation System </a:t>
            </a:r>
          </a:p>
        </p:txBody>
      </p:sp>
      <p:sp>
        <p:nvSpPr>
          <p:cNvPr id="3" name="Text Placeholder 2">
            <a:extLst>
              <a:ext uri="{FF2B5EF4-FFF2-40B4-BE49-F238E27FC236}">
                <a16:creationId xmlns:a16="http://schemas.microsoft.com/office/drawing/2014/main" id="{CB739EE8-9B92-F0EB-1F17-7DDE16333318}"/>
              </a:ext>
            </a:extLst>
          </p:cNvPr>
          <p:cNvSpPr>
            <a:spLocks noGrp="1"/>
          </p:cNvSpPr>
          <p:nvPr>
            <p:ph type="body" sz="quarter" idx="13"/>
          </p:nvPr>
        </p:nvSpPr>
        <p:spPr/>
        <p:txBody>
          <a:bodyPr/>
          <a:lstStyle/>
          <a:p>
            <a:endParaRPr lang="en-GB"/>
          </a:p>
        </p:txBody>
      </p:sp>
      <p:pic>
        <p:nvPicPr>
          <p:cNvPr id="5" name="Picture 4">
            <a:extLst>
              <a:ext uri="{FF2B5EF4-FFF2-40B4-BE49-F238E27FC236}">
                <a16:creationId xmlns:a16="http://schemas.microsoft.com/office/drawing/2014/main" id="{2581F194-F7D5-ABD2-1B92-2877209A8C38}"/>
              </a:ext>
            </a:extLst>
          </p:cNvPr>
          <p:cNvPicPr>
            <a:picLocks noChangeAspect="1"/>
          </p:cNvPicPr>
          <p:nvPr/>
        </p:nvPicPr>
        <p:blipFill>
          <a:blip r:embed="rId2"/>
          <a:stretch>
            <a:fillRect/>
          </a:stretch>
        </p:blipFill>
        <p:spPr>
          <a:xfrm>
            <a:off x="476250" y="2374626"/>
            <a:ext cx="2867025" cy="3804427"/>
          </a:xfrm>
          <a:prstGeom prst="rect">
            <a:avLst/>
          </a:prstGeom>
        </p:spPr>
      </p:pic>
      <p:pic>
        <p:nvPicPr>
          <p:cNvPr id="7" name="Picture 6">
            <a:extLst>
              <a:ext uri="{FF2B5EF4-FFF2-40B4-BE49-F238E27FC236}">
                <a16:creationId xmlns:a16="http://schemas.microsoft.com/office/drawing/2014/main" id="{71430A67-6EBA-CC07-E1EE-345005B08E73}"/>
              </a:ext>
            </a:extLst>
          </p:cNvPr>
          <p:cNvPicPr>
            <a:picLocks noChangeAspect="1"/>
          </p:cNvPicPr>
          <p:nvPr/>
        </p:nvPicPr>
        <p:blipFill>
          <a:blip r:embed="rId3"/>
          <a:stretch>
            <a:fillRect/>
          </a:stretch>
        </p:blipFill>
        <p:spPr>
          <a:xfrm>
            <a:off x="4732733" y="2374625"/>
            <a:ext cx="3298036" cy="3804427"/>
          </a:xfrm>
          <a:prstGeom prst="rect">
            <a:avLst/>
          </a:prstGeom>
        </p:spPr>
      </p:pic>
      <p:sp>
        <p:nvSpPr>
          <p:cNvPr id="8" name="Arrow: Right 7">
            <a:extLst>
              <a:ext uri="{FF2B5EF4-FFF2-40B4-BE49-F238E27FC236}">
                <a16:creationId xmlns:a16="http://schemas.microsoft.com/office/drawing/2014/main" id="{53180865-25A4-B324-F528-2173A02E820C}"/>
              </a:ext>
            </a:extLst>
          </p:cNvPr>
          <p:cNvSpPr/>
          <p:nvPr/>
        </p:nvSpPr>
        <p:spPr>
          <a:xfrm>
            <a:off x="3343275" y="3829164"/>
            <a:ext cx="1304925" cy="89535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pic>
        <p:nvPicPr>
          <p:cNvPr id="10" name="Picture 9">
            <a:extLst>
              <a:ext uri="{FF2B5EF4-FFF2-40B4-BE49-F238E27FC236}">
                <a16:creationId xmlns:a16="http://schemas.microsoft.com/office/drawing/2014/main" id="{2F757788-7E36-6F65-BD26-BBD81001A2B5}"/>
              </a:ext>
            </a:extLst>
          </p:cNvPr>
          <p:cNvPicPr>
            <a:picLocks noChangeAspect="1"/>
          </p:cNvPicPr>
          <p:nvPr/>
        </p:nvPicPr>
        <p:blipFill>
          <a:blip r:embed="rId4"/>
          <a:stretch>
            <a:fillRect/>
          </a:stretch>
        </p:blipFill>
        <p:spPr>
          <a:xfrm>
            <a:off x="8115302" y="2867025"/>
            <a:ext cx="3770312" cy="2714625"/>
          </a:xfrm>
          <a:prstGeom prst="rect">
            <a:avLst/>
          </a:prstGeom>
        </p:spPr>
      </p:pic>
    </p:spTree>
    <p:extLst>
      <p:ext uri="{BB962C8B-B14F-4D97-AF65-F5344CB8AC3E}">
        <p14:creationId xmlns:p14="http://schemas.microsoft.com/office/powerpoint/2010/main" val="167930165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CD5833FD-4492-3490-64B2-C9595C09B728}"/>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CAW MS TEAMS Sites – Documentation </a:t>
            </a:r>
          </a:p>
        </p:txBody>
      </p:sp>
      <p:sp>
        <p:nvSpPr>
          <p:cNvPr id="3" name="Text Placeholder 2">
            <a:extLst>
              <a:ext uri="{FF2B5EF4-FFF2-40B4-BE49-F238E27FC236}">
                <a16:creationId xmlns:a16="http://schemas.microsoft.com/office/drawing/2014/main" id="{7175541B-8AAB-7B3E-CB78-342256A71FED}"/>
              </a:ext>
            </a:extLst>
          </p:cNvPr>
          <p:cNvSpPr>
            <a:spLocks noGrp="1"/>
          </p:cNvSpPr>
          <p:nvPr>
            <p:ph type="body" sz="quarter" idx="13"/>
          </p:nvPr>
        </p:nvSpPr>
        <p:spPr/>
        <p:txBody>
          <a:bodyPr/>
          <a:lstStyle/>
          <a:p>
            <a:endParaRPr lang="en-GB"/>
          </a:p>
        </p:txBody>
      </p:sp>
      <p:pic>
        <p:nvPicPr>
          <p:cNvPr id="5" name="Picture 4">
            <a:extLst>
              <a:ext uri="{FF2B5EF4-FFF2-40B4-BE49-F238E27FC236}">
                <a16:creationId xmlns:a16="http://schemas.microsoft.com/office/drawing/2014/main" id="{0B2DFD0F-BD80-5284-9471-323598068280}"/>
              </a:ext>
            </a:extLst>
          </p:cNvPr>
          <p:cNvPicPr>
            <a:picLocks noChangeAspect="1"/>
          </p:cNvPicPr>
          <p:nvPr/>
        </p:nvPicPr>
        <p:blipFill>
          <a:blip r:embed="rId2"/>
          <a:stretch>
            <a:fillRect/>
          </a:stretch>
        </p:blipFill>
        <p:spPr>
          <a:xfrm>
            <a:off x="600253" y="2374626"/>
            <a:ext cx="4758327" cy="3702324"/>
          </a:xfrm>
          <a:prstGeom prst="rect">
            <a:avLst/>
          </a:prstGeom>
        </p:spPr>
      </p:pic>
      <p:pic>
        <p:nvPicPr>
          <p:cNvPr id="7" name="Picture 6">
            <a:extLst>
              <a:ext uri="{FF2B5EF4-FFF2-40B4-BE49-F238E27FC236}">
                <a16:creationId xmlns:a16="http://schemas.microsoft.com/office/drawing/2014/main" id="{66395E22-B191-E51E-7958-CC872EF35E82}"/>
              </a:ext>
            </a:extLst>
          </p:cNvPr>
          <p:cNvPicPr>
            <a:picLocks noChangeAspect="1"/>
          </p:cNvPicPr>
          <p:nvPr/>
        </p:nvPicPr>
        <p:blipFill>
          <a:blip r:embed="rId3"/>
          <a:stretch>
            <a:fillRect/>
          </a:stretch>
        </p:blipFill>
        <p:spPr>
          <a:xfrm>
            <a:off x="7201220" y="3286126"/>
            <a:ext cx="4295455" cy="1921210"/>
          </a:xfrm>
          <a:prstGeom prst="rect">
            <a:avLst/>
          </a:prstGeom>
        </p:spPr>
      </p:pic>
      <p:sp>
        <p:nvSpPr>
          <p:cNvPr id="8" name="Arrow: Right 7">
            <a:extLst>
              <a:ext uri="{FF2B5EF4-FFF2-40B4-BE49-F238E27FC236}">
                <a16:creationId xmlns:a16="http://schemas.microsoft.com/office/drawing/2014/main" id="{BF24388E-9E2C-4529-E06E-1E164D63915F}"/>
              </a:ext>
            </a:extLst>
          </p:cNvPr>
          <p:cNvSpPr/>
          <p:nvPr/>
        </p:nvSpPr>
        <p:spPr>
          <a:xfrm>
            <a:off x="5762625" y="3933825"/>
            <a:ext cx="1143000" cy="568827"/>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Tree>
    <p:extLst>
      <p:ext uri="{BB962C8B-B14F-4D97-AF65-F5344CB8AC3E}">
        <p14:creationId xmlns:p14="http://schemas.microsoft.com/office/powerpoint/2010/main" val="284968154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CD5833FD-4492-3490-64B2-C9595C09B728}"/>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CAW MS TEAMS Sites – Documentation </a:t>
            </a:r>
          </a:p>
        </p:txBody>
      </p:sp>
      <p:sp>
        <p:nvSpPr>
          <p:cNvPr id="3" name="Text Placeholder 2">
            <a:extLst>
              <a:ext uri="{FF2B5EF4-FFF2-40B4-BE49-F238E27FC236}">
                <a16:creationId xmlns:a16="http://schemas.microsoft.com/office/drawing/2014/main" id="{7175541B-8AAB-7B3E-CB78-342256A71FED}"/>
              </a:ext>
            </a:extLst>
          </p:cNvPr>
          <p:cNvSpPr>
            <a:spLocks noGrp="1"/>
          </p:cNvSpPr>
          <p:nvPr>
            <p:ph type="body" sz="quarter" idx="13"/>
          </p:nvPr>
        </p:nvSpPr>
        <p:spPr/>
        <p:txBody>
          <a:bodyPr/>
          <a:lstStyle/>
          <a:p>
            <a:endParaRPr lang="en-GB"/>
          </a:p>
        </p:txBody>
      </p:sp>
      <p:pic>
        <p:nvPicPr>
          <p:cNvPr id="6" name="Picture 5">
            <a:extLst>
              <a:ext uri="{FF2B5EF4-FFF2-40B4-BE49-F238E27FC236}">
                <a16:creationId xmlns:a16="http://schemas.microsoft.com/office/drawing/2014/main" id="{8AA234A3-7684-7549-329A-A7EDF0139402}"/>
              </a:ext>
            </a:extLst>
          </p:cNvPr>
          <p:cNvPicPr>
            <a:picLocks noChangeAspect="1"/>
          </p:cNvPicPr>
          <p:nvPr/>
        </p:nvPicPr>
        <p:blipFill>
          <a:blip r:embed="rId2"/>
          <a:stretch>
            <a:fillRect/>
          </a:stretch>
        </p:blipFill>
        <p:spPr>
          <a:xfrm>
            <a:off x="2476499" y="2374626"/>
            <a:ext cx="7058025" cy="3975540"/>
          </a:xfrm>
          <a:prstGeom prst="rect">
            <a:avLst/>
          </a:prstGeom>
        </p:spPr>
      </p:pic>
    </p:spTree>
    <p:extLst>
      <p:ext uri="{BB962C8B-B14F-4D97-AF65-F5344CB8AC3E}">
        <p14:creationId xmlns:p14="http://schemas.microsoft.com/office/powerpoint/2010/main" val="158635930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CD5833FD-4492-3490-64B2-C9595C09B728}"/>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CAW MS TEAMS Sites – Documentation </a:t>
            </a:r>
          </a:p>
        </p:txBody>
      </p:sp>
      <p:sp>
        <p:nvSpPr>
          <p:cNvPr id="3" name="Text Placeholder 2">
            <a:extLst>
              <a:ext uri="{FF2B5EF4-FFF2-40B4-BE49-F238E27FC236}">
                <a16:creationId xmlns:a16="http://schemas.microsoft.com/office/drawing/2014/main" id="{7175541B-8AAB-7B3E-CB78-342256A71FED}"/>
              </a:ext>
            </a:extLst>
          </p:cNvPr>
          <p:cNvSpPr>
            <a:spLocks noGrp="1"/>
          </p:cNvSpPr>
          <p:nvPr>
            <p:ph type="body" sz="quarter" idx="13"/>
          </p:nvPr>
        </p:nvSpPr>
        <p:spPr/>
        <p:txBody>
          <a:bodyPr/>
          <a:lstStyle/>
          <a:p>
            <a:endParaRPr lang="en-GB"/>
          </a:p>
        </p:txBody>
      </p:sp>
      <p:pic>
        <p:nvPicPr>
          <p:cNvPr id="5" name="Picture 4">
            <a:extLst>
              <a:ext uri="{FF2B5EF4-FFF2-40B4-BE49-F238E27FC236}">
                <a16:creationId xmlns:a16="http://schemas.microsoft.com/office/drawing/2014/main" id="{989C9BF7-3A12-94E7-4FDB-3E2AFA5F57D9}"/>
              </a:ext>
            </a:extLst>
          </p:cNvPr>
          <p:cNvPicPr>
            <a:picLocks noChangeAspect="1"/>
          </p:cNvPicPr>
          <p:nvPr/>
        </p:nvPicPr>
        <p:blipFill>
          <a:blip r:embed="rId2"/>
          <a:stretch>
            <a:fillRect/>
          </a:stretch>
        </p:blipFill>
        <p:spPr>
          <a:xfrm>
            <a:off x="942975" y="2157424"/>
            <a:ext cx="4162426" cy="2687961"/>
          </a:xfrm>
          <a:prstGeom prst="rect">
            <a:avLst/>
          </a:prstGeom>
        </p:spPr>
      </p:pic>
      <p:pic>
        <p:nvPicPr>
          <p:cNvPr id="8" name="Picture 7">
            <a:extLst>
              <a:ext uri="{FF2B5EF4-FFF2-40B4-BE49-F238E27FC236}">
                <a16:creationId xmlns:a16="http://schemas.microsoft.com/office/drawing/2014/main" id="{DA4F16A1-8BA9-D066-7E57-0908F86630B7}"/>
              </a:ext>
            </a:extLst>
          </p:cNvPr>
          <p:cNvPicPr>
            <a:picLocks noChangeAspect="1"/>
          </p:cNvPicPr>
          <p:nvPr/>
        </p:nvPicPr>
        <p:blipFill>
          <a:blip r:embed="rId3"/>
          <a:stretch>
            <a:fillRect/>
          </a:stretch>
        </p:blipFill>
        <p:spPr>
          <a:xfrm>
            <a:off x="6889634" y="2458426"/>
            <a:ext cx="3545003" cy="3267075"/>
          </a:xfrm>
          <a:prstGeom prst="rect">
            <a:avLst/>
          </a:prstGeom>
        </p:spPr>
      </p:pic>
      <p:pic>
        <p:nvPicPr>
          <p:cNvPr id="10" name="Picture 9">
            <a:extLst>
              <a:ext uri="{FF2B5EF4-FFF2-40B4-BE49-F238E27FC236}">
                <a16:creationId xmlns:a16="http://schemas.microsoft.com/office/drawing/2014/main" id="{80C8EB48-0A4C-BDF7-B245-49DE433F5886}"/>
              </a:ext>
            </a:extLst>
          </p:cNvPr>
          <p:cNvPicPr>
            <a:picLocks noChangeAspect="1"/>
          </p:cNvPicPr>
          <p:nvPr/>
        </p:nvPicPr>
        <p:blipFill>
          <a:blip r:embed="rId4"/>
          <a:stretch>
            <a:fillRect/>
          </a:stretch>
        </p:blipFill>
        <p:spPr>
          <a:xfrm>
            <a:off x="2489082" y="4963140"/>
            <a:ext cx="4162427" cy="1524722"/>
          </a:xfrm>
          <a:prstGeom prst="rect">
            <a:avLst/>
          </a:prstGeom>
        </p:spPr>
      </p:pic>
    </p:spTree>
    <p:extLst>
      <p:ext uri="{BB962C8B-B14F-4D97-AF65-F5344CB8AC3E}">
        <p14:creationId xmlns:p14="http://schemas.microsoft.com/office/powerpoint/2010/main" val="237075120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CD5833FD-4492-3490-64B2-C9595C09B728}"/>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CAW MS TEAMS Sites – Documentation </a:t>
            </a:r>
          </a:p>
        </p:txBody>
      </p:sp>
      <p:sp>
        <p:nvSpPr>
          <p:cNvPr id="3" name="Text Placeholder 2">
            <a:extLst>
              <a:ext uri="{FF2B5EF4-FFF2-40B4-BE49-F238E27FC236}">
                <a16:creationId xmlns:a16="http://schemas.microsoft.com/office/drawing/2014/main" id="{7175541B-8AAB-7B3E-CB78-342256A71FED}"/>
              </a:ext>
            </a:extLst>
          </p:cNvPr>
          <p:cNvSpPr>
            <a:spLocks noGrp="1"/>
          </p:cNvSpPr>
          <p:nvPr>
            <p:ph type="body" sz="quarter" idx="13"/>
          </p:nvPr>
        </p:nvSpPr>
        <p:spPr/>
        <p:txBody>
          <a:bodyPr/>
          <a:lstStyle/>
          <a:p>
            <a:endParaRPr lang="en-GB"/>
          </a:p>
        </p:txBody>
      </p:sp>
      <p:pic>
        <p:nvPicPr>
          <p:cNvPr id="7" name="Picture 6" descr="A person sitting at a table with light bulbs">
            <a:extLst>
              <a:ext uri="{FF2B5EF4-FFF2-40B4-BE49-F238E27FC236}">
                <a16:creationId xmlns:a16="http://schemas.microsoft.com/office/drawing/2014/main" id="{7913A791-9E00-09DC-0613-7CA416E098F4}"/>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017142" y="2476285"/>
            <a:ext cx="3868648" cy="3868648"/>
          </a:xfrm>
          <a:prstGeom prst="rect">
            <a:avLst/>
          </a:prstGeom>
        </p:spPr>
      </p:pic>
      <p:sp>
        <p:nvSpPr>
          <p:cNvPr id="11" name="TextBox 10">
            <a:extLst>
              <a:ext uri="{FF2B5EF4-FFF2-40B4-BE49-F238E27FC236}">
                <a16:creationId xmlns:a16="http://schemas.microsoft.com/office/drawing/2014/main" id="{D9DD59DF-1797-BFF9-D676-5FC7149D5094}"/>
              </a:ext>
            </a:extLst>
          </p:cNvPr>
          <p:cNvSpPr txBox="1"/>
          <p:nvPr/>
        </p:nvSpPr>
        <p:spPr>
          <a:xfrm>
            <a:off x="5505796" y="2957091"/>
            <a:ext cx="6145098" cy="2246769"/>
          </a:xfrm>
          <a:prstGeom prst="rect">
            <a:avLst/>
          </a:prstGeom>
          <a:noFill/>
        </p:spPr>
        <p:txBody>
          <a:bodyPr wrap="square">
            <a:spAutoFit/>
          </a:bodyPr>
          <a:lstStyle/>
          <a:p>
            <a:pPr algn="just"/>
            <a:r>
              <a:rPr lang="en-GB" sz="2800" dirty="0">
                <a:latin typeface="Cambria" panose="02040503050406030204" pitchFamily="18" charset="0"/>
                <a:ea typeface="Cambria" panose="02040503050406030204" pitchFamily="18" charset="0"/>
              </a:rPr>
              <a:t>“I have not failed </a:t>
            </a:r>
            <a:r>
              <a:rPr lang="en-GB" sz="2800" b="1" dirty="0">
                <a:latin typeface="Cambria" panose="02040503050406030204" pitchFamily="18" charset="0"/>
                <a:ea typeface="Cambria" panose="02040503050406030204" pitchFamily="18" charset="0"/>
              </a:rPr>
              <a:t>10,000 times</a:t>
            </a:r>
            <a:r>
              <a:rPr lang="en-GB" sz="2800" dirty="0">
                <a:latin typeface="Cambria" panose="02040503050406030204" pitchFamily="18" charset="0"/>
                <a:ea typeface="Cambria" panose="02040503050406030204" pitchFamily="18" charset="0"/>
              </a:rPr>
              <a:t>. I have not failed </a:t>
            </a:r>
            <a:r>
              <a:rPr lang="en-GB" sz="2800" b="1" dirty="0">
                <a:latin typeface="Cambria" panose="02040503050406030204" pitchFamily="18" charset="0"/>
                <a:ea typeface="Cambria" panose="02040503050406030204" pitchFamily="18" charset="0"/>
              </a:rPr>
              <a:t>once</a:t>
            </a:r>
            <a:r>
              <a:rPr lang="en-GB" sz="2800" dirty="0">
                <a:latin typeface="Cambria" panose="02040503050406030204" pitchFamily="18" charset="0"/>
                <a:ea typeface="Cambria" panose="02040503050406030204" pitchFamily="18" charset="0"/>
              </a:rPr>
              <a:t>. I have successfully found </a:t>
            </a:r>
            <a:r>
              <a:rPr lang="en-GB" sz="2800" b="1" dirty="0">
                <a:latin typeface="Cambria" panose="02040503050406030204" pitchFamily="18" charset="0"/>
                <a:ea typeface="Cambria" panose="02040503050406030204" pitchFamily="18" charset="0"/>
              </a:rPr>
              <a:t>10,000 ways </a:t>
            </a:r>
            <a:r>
              <a:rPr lang="en-GB" sz="2800" dirty="0">
                <a:latin typeface="Cambria" panose="02040503050406030204" pitchFamily="18" charset="0"/>
                <a:ea typeface="Cambria" panose="02040503050406030204" pitchFamily="18" charset="0"/>
              </a:rPr>
              <a:t>that will not work.”</a:t>
            </a:r>
          </a:p>
          <a:p>
            <a:pPr algn="just"/>
            <a:endParaRPr lang="en-GB" sz="2800" dirty="0">
              <a:latin typeface="Cambria" panose="02040503050406030204" pitchFamily="18" charset="0"/>
              <a:ea typeface="Cambria" panose="02040503050406030204" pitchFamily="18" charset="0"/>
            </a:endParaRPr>
          </a:p>
          <a:p>
            <a:pPr algn="just"/>
            <a:r>
              <a:rPr lang="en-GB" sz="2800" dirty="0">
                <a:latin typeface="Cambria" panose="02040503050406030204" pitchFamily="18" charset="0"/>
                <a:ea typeface="Cambria" panose="02040503050406030204" pitchFamily="18" charset="0"/>
              </a:rPr>
              <a:t>Thomas Edison </a:t>
            </a:r>
          </a:p>
        </p:txBody>
      </p:sp>
    </p:spTree>
    <p:extLst>
      <p:ext uri="{BB962C8B-B14F-4D97-AF65-F5344CB8AC3E}">
        <p14:creationId xmlns:p14="http://schemas.microsoft.com/office/powerpoint/2010/main" val="128791738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CD5833FD-4492-3490-64B2-C9595C09B728}"/>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CAW MS TEAMS Sites – Documentation </a:t>
            </a:r>
          </a:p>
        </p:txBody>
      </p:sp>
      <p:sp>
        <p:nvSpPr>
          <p:cNvPr id="3" name="Text Placeholder 2">
            <a:extLst>
              <a:ext uri="{FF2B5EF4-FFF2-40B4-BE49-F238E27FC236}">
                <a16:creationId xmlns:a16="http://schemas.microsoft.com/office/drawing/2014/main" id="{7175541B-8AAB-7B3E-CB78-342256A71FED}"/>
              </a:ext>
            </a:extLst>
          </p:cNvPr>
          <p:cNvSpPr>
            <a:spLocks noGrp="1"/>
          </p:cNvSpPr>
          <p:nvPr>
            <p:ph type="body" sz="quarter" idx="13"/>
          </p:nvPr>
        </p:nvSpPr>
        <p:spPr/>
        <p:txBody>
          <a:bodyPr/>
          <a:lstStyle/>
          <a:p>
            <a:endParaRPr lang="en-GB"/>
          </a:p>
        </p:txBody>
      </p:sp>
      <p:pic>
        <p:nvPicPr>
          <p:cNvPr id="5" name="Picture 4" descr="A person using a tablet&#10;&#10;Description automatically generated">
            <a:extLst>
              <a:ext uri="{FF2B5EF4-FFF2-40B4-BE49-F238E27FC236}">
                <a16:creationId xmlns:a16="http://schemas.microsoft.com/office/drawing/2014/main" id="{0F03EF44-6408-34C8-6130-91DC854E7C84}"/>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57086" y="2784295"/>
            <a:ext cx="4600542" cy="2967105"/>
          </a:xfrm>
          <a:prstGeom prst="rect">
            <a:avLst/>
          </a:prstGeom>
          <a:ln>
            <a:solidFill>
              <a:schemeClr val="accent1"/>
            </a:solidFill>
          </a:ln>
        </p:spPr>
      </p:pic>
      <p:sp>
        <p:nvSpPr>
          <p:cNvPr id="8" name="TextBox 7">
            <a:extLst>
              <a:ext uri="{FF2B5EF4-FFF2-40B4-BE49-F238E27FC236}">
                <a16:creationId xmlns:a16="http://schemas.microsoft.com/office/drawing/2014/main" id="{9196B41B-0772-826E-DB07-F6B71CE91CDE}"/>
              </a:ext>
            </a:extLst>
          </p:cNvPr>
          <p:cNvSpPr txBox="1"/>
          <p:nvPr/>
        </p:nvSpPr>
        <p:spPr>
          <a:xfrm>
            <a:off x="5342562" y="2802275"/>
            <a:ext cx="6849438" cy="3046988"/>
          </a:xfrm>
          <a:prstGeom prst="rect">
            <a:avLst/>
          </a:prstGeom>
          <a:noFill/>
        </p:spPr>
        <p:txBody>
          <a:bodyPr wrap="square">
            <a:spAutoFit/>
          </a:bodyPr>
          <a:lstStyle/>
          <a:p>
            <a:pPr algn="just"/>
            <a:r>
              <a:rPr lang="en-GB" sz="2400" dirty="0">
                <a:latin typeface="Cambria" panose="02040503050406030204" pitchFamily="18" charset="0"/>
                <a:ea typeface="Cambria" panose="02040503050406030204" pitchFamily="18" charset="0"/>
              </a:rPr>
              <a:t>As Alan Daly (2010) puts it: </a:t>
            </a:r>
          </a:p>
          <a:p>
            <a:pPr algn="just"/>
            <a:endParaRPr lang="en-GB" sz="2400" dirty="0">
              <a:latin typeface="Cambria" panose="02040503050406030204" pitchFamily="18" charset="0"/>
              <a:ea typeface="Cambria" panose="02040503050406030204" pitchFamily="18" charset="0"/>
            </a:endParaRPr>
          </a:p>
          <a:p>
            <a:pPr algn="just"/>
            <a:r>
              <a:rPr lang="en-GB" sz="2400" dirty="0">
                <a:latin typeface="Cambria" panose="02040503050406030204" pitchFamily="18" charset="0"/>
                <a:ea typeface="Cambria" panose="02040503050406030204" pitchFamily="18" charset="0"/>
              </a:rPr>
              <a:t>“</a:t>
            </a:r>
            <a:r>
              <a:rPr lang="en-GB" sz="2400" b="1" dirty="0">
                <a:latin typeface="Cambria" panose="02040503050406030204" pitchFamily="18" charset="0"/>
                <a:ea typeface="Cambria" panose="02040503050406030204" pitchFamily="18" charset="0"/>
              </a:rPr>
              <a:t>Change processes </a:t>
            </a:r>
            <a:r>
              <a:rPr lang="en-GB" sz="2400" dirty="0">
                <a:latin typeface="Cambria" panose="02040503050406030204" pitchFamily="18" charset="0"/>
                <a:ea typeface="Cambria" panose="02040503050406030204" pitchFamily="18" charset="0"/>
              </a:rPr>
              <a:t>ultimately emerge and are maintained through </a:t>
            </a:r>
            <a:r>
              <a:rPr lang="en-GB" sz="2400" b="1" dirty="0">
                <a:latin typeface="Cambria" panose="02040503050406030204" pitchFamily="18" charset="0"/>
                <a:ea typeface="Cambria" panose="02040503050406030204" pitchFamily="18" charset="0"/>
              </a:rPr>
              <a:t>interpersonal relationships</a:t>
            </a:r>
            <a:r>
              <a:rPr lang="en-GB" sz="2400" dirty="0">
                <a:latin typeface="Cambria" panose="02040503050406030204" pitchFamily="18" charset="0"/>
                <a:ea typeface="Cambria" panose="02040503050406030204" pitchFamily="18" charset="0"/>
              </a:rPr>
              <a:t>, and it is the interdependence of relational ties that may ultimately moderate, influence, and even determine the </a:t>
            </a:r>
            <a:r>
              <a:rPr lang="en-GB" sz="2400" b="1" dirty="0">
                <a:latin typeface="Cambria" panose="02040503050406030204" pitchFamily="18" charset="0"/>
                <a:ea typeface="Cambria" panose="02040503050406030204" pitchFamily="18" charset="0"/>
              </a:rPr>
              <a:t>direction</a:t>
            </a:r>
            <a:r>
              <a:rPr lang="en-GB" sz="2400" dirty="0">
                <a:latin typeface="Cambria" panose="02040503050406030204" pitchFamily="18" charset="0"/>
                <a:ea typeface="Cambria" panose="02040503050406030204" pitchFamily="18" charset="0"/>
              </a:rPr>
              <a:t>, </a:t>
            </a:r>
            <a:r>
              <a:rPr lang="en-GB" sz="2400" b="1" dirty="0">
                <a:latin typeface="Cambria" panose="02040503050406030204" pitchFamily="18" charset="0"/>
                <a:ea typeface="Cambria" panose="02040503050406030204" pitchFamily="18" charset="0"/>
              </a:rPr>
              <a:t>speed</a:t>
            </a:r>
            <a:r>
              <a:rPr lang="en-GB" sz="2400" dirty="0">
                <a:latin typeface="Cambria" panose="02040503050406030204" pitchFamily="18" charset="0"/>
                <a:ea typeface="Cambria" panose="02040503050406030204" pitchFamily="18" charset="0"/>
              </a:rPr>
              <a:t>, and </a:t>
            </a:r>
            <a:r>
              <a:rPr lang="en-GB" sz="2400" b="1" dirty="0">
                <a:latin typeface="Cambria" panose="02040503050406030204" pitchFamily="18" charset="0"/>
                <a:ea typeface="Cambria" panose="02040503050406030204" pitchFamily="18" charset="0"/>
              </a:rPr>
              <a:t>depth of a change</a:t>
            </a:r>
            <a:r>
              <a:rPr lang="en-GB" sz="2400" dirty="0">
                <a:latin typeface="Cambria" panose="02040503050406030204" pitchFamily="18" charset="0"/>
                <a:ea typeface="Cambria" panose="02040503050406030204" pitchFamily="18" charset="0"/>
              </a:rPr>
              <a:t>.” </a:t>
            </a:r>
          </a:p>
        </p:txBody>
      </p:sp>
    </p:spTree>
    <p:extLst>
      <p:ext uri="{BB962C8B-B14F-4D97-AF65-F5344CB8AC3E}">
        <p14:creationId xmlns:p14="http://schemas.microsoft.com/office/powerpoint/2010/main" val="393230406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CD5833FD-4492-3490-64B2-C9595C09B728}"/>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MSc Global Healthcare Management Collaboration Map</a:t>
            </a:r>
          </a:p>
        </p:txBody>
      </p:sp>
      <p:sp>
        <p:nvSpPr>
          <p:cNvPr id="3" name="Text Placeholder 2">
            <a:extLst>
              <a:ext uri="{FF2B5EF4-FFF2-40B4-BE49-F238E27FC236}">
                <a16:creationId xmlns:a16="http://schemas.microsoft.com/office/drawing/2014/main" id="{7175541B-8AAB-7B3E-CB78-342256A71FED}"/>
              </a:ext>
            </a:extLst>
          </p:cNvPr>
          <p:cNvSpPr>
            <a:spLocks noGrp="1"/>
          </p:cNvSpPr>
          <p:nvPr>
            <p:ph type="body" sz="quarter" idx="13"/>
          </p:nvPr>
        </p:nvSpPr>
        <p:spPr/>
        <p:txBody>
          <a:bodyPr/>
          <a:lstStyle/>
          <a:p>
            <a:endParaRPr lang="en-GB"/>
          </a:p>
        </p:txBody>
      </p:sp>
      <p:pic>
        <p:nvPicPr>
          <p:cNvPr id="11" name="Picture 10" descr="A diagram of a diagram&#10;&#10;Description automatically generated with medium confidence">
            <a:extLst>
              <a:ext uri="{FF2B5EF4-FFF2-40B4-BE49-F238E27FC236}">
                <a16:creationId xmlns:a16="http://schemas.microsoft.com/office/drawing/2014/main" id="{EB8E826C-B509-A2E0-D37B-D18C778C4B23}"/>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83986" y="2114329"/>
            <a:ext cx="11603213" cy="4635792"/>
          </a:xfrm>
          <a:prstGeom prst="rect">
            <a:avLst/>
          </a:prstGeom>
        </p:spPr>
      </p:pic>
    </p:spTree>
    <p:extLst>
      <p:ext uri="{BB962C8B-B14F-4D97-AF65-F5344CB8AC3E}">
        <p14:creationId xmlns:p14="http://schemas.microsoft.com/office/powerpoint/2010/main" val="3265085839"/>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B575CDB6-EECC-2F32-F64B-E2FEB164F82B}"/>
              </a:ext>
            </a:extLst>
          </p:cNvPr>
          <p:cNvSpPr>
            <a:spLocks noGrp="1"/>
          </p:cNvSpPr>
          <p:nvPr>
            <p:ph type="body" sz="quarter" idx="3"/>
          </p:nvPr>
        </p:nvSpPr>
        <p:spPr/>
        <p:txBody>
          <a:bodyPr/>
          <a:lstStyle/>
          <a:p>
            <a:r>
              <a:rPr lang="en-US" dirty="0">
                <a:latin typeface="Cambria" panose="02040503050406030204" pitchFamily="18" charset="0"/>
                <a:ea typeface="Cambria" panose="02040503050406030204" pitchFamily="18" charset="0"/>
              </a:rPr>
              <a:t>Impact: Student Testimonials</a:t>
            </a:r>
          </a:p>
        </p:txBody>
      </p:sp>
      <p:sp>
        <p:nvSpPr>
          <p:cNvPr id="3" name="Text Placeholder 2">
            <a:extLst>
              <a:ext uri="{FF2B5EF4-FFF2-40B4-BE49-F238E27FC236}">
                <a16:creationId xmlns:a16="http://schemas.microsoft.com/office/drawing/2014/main" id="{14575BF2-86D1-5301-5013-29FE2656D0F8}"/>
              </a:ext>
            </a:extLst>
          </p:cNvPr>
          <p:cNvSpPr>
            <a:spLocks noGrp="1"/>
          </p:cNvSpPr>
          <p:nvPr>
            <p:ph type="body" sz="quarter" idx="13"/>
          </p:nvPr>
        </p:nvSpPr>
        <p:spPr/>
        <p:txBody>
          <a:bodyPr/>
          <a:lstStyle/>
          <a:p>
            <a:endParaRPr lang="en-US"/>
          </a:p>
        </p:txBody>
      </p:sp>
      <p:pic>
        <p:nvPicPr>
          <p:cNvPr id="5" name="Picture 4" descr="A close-up of words&#10;&#10;AI-generated content may be incorrect.">
            <a:extLst>
              <a:ext uri="{FF2B5EF4-FFF2-40B4-BE49-F238E27FC236}">
                <a16:creationId xmlns:a16="http://schemas.microsoft.com/office/drawing/2014/main" id="{35146DAD-CE5E-0967-89FE-1E8DE3AECD25}"/>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67442" y="2193190"/>
            <a:ext cx="10744201" cy="4534181"/>
          </a:xfrm>
          <a:prstGeom prst="rect">
            <a:avLst/>
          </a:prstGeom>
        </p:spPr>
      </p:pic>
    </p:spTree>
    <p:extLst>
      <p:ext uri="{BB962C8B-B14F-4D97-AF65-F5344CB8AC3E}">
        <p14:creationId xmlns:p14="http://schemas.microsoft.com/office/powerpoint/2010/main" val="75987625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623E26DD-2453-C46D-4EB5-0B49655775F4}"/>
              </a:ext>
            </a:extLst>
          </p:cNvPr>
          <p:cNvSpPr>
            <a:spLocks noGrp="1"/>
          </p:cNvSpPr>
          <p:nvPr>
            <p:ph type="body" sz="quarter" idx="13"/>
          </p:nvPr>
        </p:nvSpPr>
        <p:spPr/>
        <p:txBody>
          <a:bodyPr/>
          <a:lstStyle/>
          <a:p>
            <a:endParaRPr lang="en-US" dirty="0"/>
          </a:p>
        </p:txBody>
      </p:sp>
      <p:pic>
        <p:nvPicPr>
          <p:cNvPr id="4" name="Picture 3" descr="A diagram of a diagram&#10;&#10;AI-generated content may be incorrect.">
            <a:extLst>
              <a:ext uri="{FF2B5EF4-FFF2-40B4-BE49-F238E27FC236}">
                <a16:creationId xmlns:a16="http://schemas.microsoft.com/office/drawing/2014/main" id="{F38E4B02-D0A8-1A89-08B7-89A5CBFD5DA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60001" y="2112145"/>
            <a:ext cx="11691322" cy="4581731"/>
          </a:xfrm>
          <a:prstGeom prst="rect">
            <a:avLst/>
          </a:prstGeom>
        </p:spPr>
      </p:pic>
      <p:sp>
        <p:nvSpPr>
          <p:cNvPr id="5" name="TextBox 4">
            <a:extLst>
              <a:ext uri="{FF2B5EF4-FFF2-40B4-BE49-F238E27FC236}">
                <a16:creationId xmlns:a16="http://schemas.microsoft.com/office/drawing/2014/main" id="{AD260045-85B2-DC50-5E71-06D6951D05E4}"/>
              </a:ext>
            </a:extLst>
          </p:cNvPr>
          <p:cNvSpPr txBox="1"/>
          <p:nvPr/>
        </p:nvSpPr>
        <p:spPr>
          <a:xfrm>
            <a:off x="328243" y="1430215"/>
            <a:ext cx="3540969" cy="646331"/>
          </a:xfrm>
          <a:prstGeom prst="rect">
            <a:avLst/>
          </a:prstGeom>
          <a:noFill/>
        </p:spPr>
        <p:txBody>
          <a:bodyPr wrap="none" rtlCol="0">
            <a:spAutoFit/>
          </a:bodyPr>
          <a:lstStyle/>
          <a:p>
            <a:r>
              <a:rPr lang="en-US" sz="3600" dirty="0">
                <a:latin typeface="Cambria" panose="02040503050406030204" pitchFamily="18" charset="0"/>
                <a:ea typeface="Cambria" panose="02040503050406030204" pitchFamily="18" charset="0"/>
              </a:rPr>
              <a:t>Pre-ESAP | ESAP </a:t>
            </a:r>
          </a:p>
        </p:txBody>
      </p:sp>
    </p:spTree>
    <p:extLst>
      <p:ext uri="{BB962C8B-B14F-4D97-AF65-F5344CB8AC3E}">
        <p14:creationId xmlns:p14="http://schemas.microsoft.com/office/powerpoint/2010/main" val="2391267246"/>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B575CDB6-EECC-2F32-F64B-E2FEB164F82B}"/>
              </a:ext>
            </a:extLst>
          </p:cNvPr>
          <p:cNvSpPr>
            <a:spLocks noGrp="1"/>
          </p:cNvSpPr>
          <p:nvPr>
            <p:ph type="body" sz="quarter" idx="3"/>
          </p:nvPr>
        </p:nvSpPr>
        <p:spPr/>
        <p:txBody>
          <a:bodyPr/>
          <a:lstStyle/>
          <a:p>
            <a:r>
              <a:rPr lang="en-US" dirty="0">
                <a:latin typeface="Cambria" panose="02040503050406030204" pitchFamily="18" charset="0"/>
                <a:ea typeface="Cambria" panose="02040503050406030204" pitchFamily="18" charset="0"/>
              </a:rPr>
              <a:t>Impact: Student Testimonials</a:t>
            </a:r>
          </a:p>
        </p:txBody>
      </p:sp>
      <p:sp>
        <p:nvSpPr>
          <p:cNvPr id="3" name="Text Placeholder 2">
            <a:extLst>
              <a:ext uri="{FF2B5EF4-FFF2-40B4-BE49-F238E27FC236}">
                <a16:creationId xmlns:a16="http://schemas.microsoft.com/office/drawing/2014/main" id="{14575BF2-86D1-5301-5013-29FE2656D0F8}"/>
              </a:ext>
            </a:extLst>
          </p:cNvPr>
          <p:cNvSpPr>
            <a:spLocks noGrp="1"/>
          </p:cNvSpPr>
          <p:nvPr>
            <p:ph type="body" sz="quarter" idx="13"/>
          </p:nvPr>
        </p:nvSpPr>
        <p:spPr/>
        <p:txBody>
          <a:bodyPr/>
          <a:lstStyle/>
          <a:p>
            <a:endParaRPr lang="en-US"/>
          </a:p>
        </p:txBody>
      </p:sp>
      <p:pic>
        <p:nvPicPr>
          <p:cNvPr id="5" name="Picture 4" descr="A close-up of words&#10;&#10;AI-generated content may be incorrect.">
            <a:extLst>
              <a:ext uri="{FF2B5EF4-FFF2-40B4-BE49-F238E27FC236}">
                <a16:creationId xmlns:a16="http://schemas.microsoft.com/office/drawing/2014/main" id="{35146DAD-CE5E-0967-89FE-1E8DE3AECD25}"/>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67442" y="2193190"/>
            <a:ext cx="10744201" cy="4534181"/>
          </a:xfrm>
          <a:prstGeom prst="rect">
            <a:avLst/>
          </a:prstGeom>
        </p:spPr>
      </p:pic>
    </p:spTree>
    <p:extLst>
      <p:ext uri="{BB962C8B-B14F-4D97-AF65-F5344CB8AC3E}">
        <p14:creationId xmlns:p14="http://schemas.microsoft.com/office/powerpoint/2010/main" val="50367500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32380ACF-FA3A-8FB1-99E0-B871133AC68F}"/>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Impact</a:t>
            </a:r>
          </a:p>
        </p:txBody>
      </p:sp>
      <p:sp>
        <p:nvSpPr>
          <p:cNvPr id="3" name="Text Placeholder 2">
            <a:extLst>
              <a:ext uri="{FF2B5EF4-FFF2-40B4-BE49-F238E27FC236}">
                <a16:creationId xmlns:a16="http://schemas.microsoft.com/office/drawing/2014/main" id="{9A7D60C5-A7C6-7218-E86B-426D0D1EE9F6}"/>
              </a:ext>
            </a:extLst>
          </p:cNvPr>
          <p:cNvSpPr>
            <a:spLocks noGrp="1"/>
          </p:cNvSpPr>
          <p:nvPr>
            <p:ph type="body" sz="quarter" idx="13"/>
          </p:nvPr>
        </p:nvSpPr>
        <p:spPr/>
        <p:txBody>
          <a:bodyPr/>
          <a:lstStyle/>
          <a:p>
            <a:endParaRPr lang="en-GB"/>
          </a:p>
        </p:txBody>
      </p:sp>
      <p:sp>
        <p:nvSpPr>
          <p:cNvPr id="5" name="TextBox 4">
            <a:extLst>
              <a:ext uri="{FF2B5EF4-FFF2-40B4-BE49-F238E27FC236}">
                <a16:creationId xmlns:a16="http://schemas.microsoft.com/office/drawing/2014/main" id="{489F600C-F1CE-97BA-7956-FD4A33294D7D}"/>
              </a:ext>
            </a:extLst>
          </p:cNvPr>
          <p:cNvSpPr txBox="1"/>
          <p:nvPr/>
        </p:nvSpPr>
        <p:spPr>
          <a:xfrm>
            <a:off x="1325366" y="2558265"/>
            <a:ext cx="9380306" cy="3785652"/>
          </a:xfrm>
          <a:prstGeom prst="rect">
            <a:avLst/>
          </a:prstGeom>
          <a:noFill/>
        </p:spPr>
        <p:txBody>
          <a:bodyPr wrap="square">
            <a:spAutoFit/>
          </a:bodyPr>
          <a:lstStyle/>
          <a:p>
            <a:pPr marL="0" indent="0">
              <a:buNone/>
            </a:pPr>
            <a:r>
              <a:rPr lang="en-US" sz="2400" b="1" dirty="0">
                <a:latin typeface="Cambria" panose="02040503050406030204" pitchFamily="18" charset="0"/>
                <a:ea typeface="Cambria" panose="02040503050406030204" pitchFamily="18" charset="0"/>
              </a:rPr>
              <a:t>Locus of Joint Action </a:t>
            </a:r>
          </a:p>
          <a:p>
            <a:pPr marL="0" indent="0">
              <a:buNone/>
            </a:pPr>
            <a:r>
              <a:rPr lang="en-US" sz="2400" dirty="0">
                <a:latin typeface="Cambria" panose="02040503050406030204" pitchFamily="18" charset="0"/>
                <a:ea typeface="Cambria" panose="02040503050406030204" pitchFamily="18" charset="0"/>
              </a:rPr>
              <a:t>Centralised &amp; Passive Workshops            Course-driven Collaborative</a:t>
            </a:r>
          </a:p>
          <a:p>
            <a:pPr marL="0" indent="0">
              <a:buNone/>
            </a:pPr>
            <a:r>
              <a:rPr lang="en-US" sz="2400" dirty="0">
                <a:latin typeface="Cambria" panose="02040503050406030204" pitchFamily="18" charset="0"/>
                <a:ea typeface="Cambria" panose="02040503050406030204" pitchFamily="18" charset="0"/>
              </a:rPr>
              <a:t>Writing Retreats </a:t>
            </a:r>
          </a:p>
          <a:p>
            <a:endParaRPr lang="en-US" sz="2400" dirty="0">
              <a:latin typeface="Cambria" panose="02040503050406030204" pitchFamily="18" charset="0"/>
              <a:ea typeface="Cambria" panose="02040503050406030204" pitchFamily="18" charset="0"/>
            </a:endParaRPr>
          </a:p>
          <a:p>
            <a:pPr marL="0" indent="0">
              <a:buNone/>
            </a:pPr>
            <a:r>
              <a:rPr lang="en-US" sz="2400" b="1" dirty="0">
                <a:latin typeface="Cambria" panose="02040503050406030204" pitchFamily="18" charset="0"/>
                <a:ea typeface="Cambria" panose="02040503050406030204" pitchFamily="18" charset="0"/>
              </a:rPr>
              <a:t>Role of Collaboration Team </a:t>
            </a:r>
          </a:p>
          <a:p>
            <a:pPr marL="0" indent="0">
              <a:buNone/>
            </a:pPr>
            <a:r>
              <a:rPr lang="en-US" sz="2400" dirty="0">
                <a:latin typeface="Cambria" panose="02040503050406030204" pitchFamily="18" charset="0"/>
                <a:ea typeface="Cambria" panose="02040503050406030204" pitchFamily="18" charset="0"/>
              </a:rPr>
              <a:t>Expert &amp; Outsider             Long-term Collaborator &amp; Insider</a:t>
            </a:r>
          </a:p>
          <a:p>
            <a:endParaRPr lang="en-US" sz="2400" dirty="0">
              <a:latin typeface="Cambria" panose="02040503050406030204" pitchFamily="18" charset="0"/>
              <a:ea typeface="Cambria" panose="02040503050406030204" pitchFamily="18" charset="0"/>
            </a:endParaRPr>
          </a:p>
          <a:p>
            <a:pPr marL="0" indent="0">
              <a:buNone/>
            </a:pPr>
            <a:r>
              <a:rPr lang="en-US" sz="2400" b="1" dirty="0">
                <a:latin typeface="Cambria" panose="02040503050406030204" pitchFamily="18" charset="0"/>
                <a:ea typeface="Cambria" panose="02040503050406030204" pitchFamily="18" charset="0"/>
              </a:rPr>
              <a:t>Pace of Implementation </a:t>
            </a:r>
          </a:p>
          <a:p>
            <a:pPr marL="0" indent="0">
              <a:buNone/>
            </a:pPr>
            <a:r>
              <a:rPr lang="en-US" sz="2400" dirty="0">
                <a:latin typeface="Cambria" panose="02040503050406030204" pitchFamily="18" charset="0"/>
                <a:ea typeface="Cambria" panose="02040503050406030204" pitchFamily="18" charset="0"/>
              </a:rPr>
              <a:t>Swift, Unilateral &amp; Haphazard              Strategic, Customised, Iterative &amp; Explorative </a:t>
            </a:r>
          </a:p>
        </p:txBody>
      </p:sp>
      <p:sp>
        <p:nvSpPr>
          <p:cNvPr id="6" name="Arrow: Right 5">
            <a:extLst>
              <a:ext uri="{FF2B5EF4-FFF2-40B4-BE49-F238E27FC236}">
                <a16:creationId xmlns:a16="http://schemas.microsoft.com/office/drawing/2014/main" id="{98B89B59-63E0-91EC-2538-26FDB5FE2AF4}"/>
              </a:ext>
            </a:extLst>
          </p:cNvPr>
          <p:cNvSpPr/>
          <p:nvPr/>
        </p:nvSpPr>
        <p:spPr>
          <a:xfrm>
            <a:off x="5979559" y="3059130"/>
            <a:ext cx="441789" cy="215757"/>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7" name="Arrow: Right 6">
            <a:extLst>
              <a:ext uri="{FF2B5EF4-FFF2-40B4-BE49-F238E27FC236}">
                <a16:creationId xmlns:a16="http://schemas.microsoft.com/office/drawing/2014/main" id="{61481798-46DA-47C2-91CB-62B35669C9DF}"/>
              </a:ext>
            </a:extLst>
          </p:cNvPr>
          <p:cNvSpPr/>
          <p:nvPr/>
        </p:nvSpPr>
        <p:spPr>
          <a:xfrm>
            <a:off x="4068564" y="4544926"/>
            <a:ext cx="441789" cy="215757"/>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8" name="Arrow: Right 7">
            <a:extLst>
              <a:ext uri="{FF2B5EF4-FFF2-40B4-BE49-F238E27FC236}">
                <a16:creationId xmlns:a16="http://schemas.microsoft.com/office/drawing/2014/main" id="{3C990630-AC6A-C7F0-01E2-0D1D00A5979F}"/>
              </a:ext>
            </a:extLst>
          </p:cNvPr>
          <p:cNvSpPr/>
          <p:nvPr/>
        </p:nvSpPr>
        <p:spPr>
          <a:xfrm>
            <a:off x="5512083" y="5609420"/>
            <a:ext cx="441789" cy="215757"/>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Tree>
    <p:extLst>
      <p:ext uri="{BB962C8B-B14F-4D97-AF65-F5344CB8AC3E}">
        <p14:creationId xmlns:p14="http://schemas.microsoft.com/office/powerpoint/2010/main" val="254983165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46C48AAF-A5AD-054C-C05B-D7D29588BE4B}"/>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Three Es of Implementation </a:t>
            </a:r>
          </a:p>
        </p:txBody>
      </p:sp>
      <p:sp>
        <p:nvSpPr>
          <p:cNvPr id="3" name="Text Placeholder 2">
            <a:extLst>
              <a:ext uri="{FF2B5EF4-FFF2-40B4-BE49-F238E27FC236}">
                <a16:creationId xmlns:a16="http://schemas.microsoft.com/office/drawing/2014/main" id="{FFDB7724-2405-9EEE-F045-9AECB413258F}"/>
              </a:ext>
            </a:extLst>
          </p:cNvPr>
          <p:cNvSpPr>
            <a:spLocks noGrp="1"/>
          </p:cNvSpPr>
          <p:nvPr>
            <p:ph type="body" sz="quarter" idx="13"/>
          </p:nvPr>
        </p:nvSpPr>
        <p:spPr/>
        <p:txBody>
          <a:bodyPr/>
          <a:lstStyle/>
          <a:p>
            <a:endParaRPr lang="en-GB"/>
          </a:p>
        </p:txBody>
      </p:sp>
      <p:pic>
        <p:nvPicPr>
          <p:cNvPr id="5" name="Picture 4" descr="A diagram of a diagram&#10;&#10;Description automatically generated">
            <a:extLst>
              <a:ext uri="{FF2B5EF4-FFF2-40B4-BE49-F238E27FC236}">
                <a16:creationId xmlns:a16="http://schemas.microsoft.com/office/drawing/2014/main" id="{94BB424C-B696-0E3E-BCA0-09CECB6508C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321960" y="2116476"/>
            <a:ext cx="7510409" cy="4510355"/>
          </a:xfrm>
          <a:prstGeom prst="rect">
            <a:avLst/>
          </a:prstGeom>
        </p:spPr>
      </p:pic>
    </p:spTree>
    <p:extLst>
      <p:ext uri="{BB962C8B-B14F-4D97-AF65-F5344CB8AC3E}">
        <p14:creationId xmlns:p14="http://schemas.microsoft.com/office/powerpoint/2010/main" val="1115797455"/>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AC95E210-08CA-EB58-6851-7EB81433F63D}"/>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Discovering WEC – A Turning Point</a:t>
            </a:r>
          </a:p>
        </p:txBody>
      </p:sp>
      <p:sp>
        <p:nvSpPr>
          <p:cNvPr id="3" name="Text Placeholder 2">
            <a:extLst>
              <a:ext uri="{FF2B5EF4-FFF2-40B4-BE49-F238E27FC236}">
                <a16:creationId xmlns:a16="http://schemas.microsoft.com/office/drawing/2014/main" id="{8322AB6C-8477-1065-361D-EBBF6771749F}"/>
              </a:ext>
            </a:extLst>
          </p:cNvPr>
          <p:cNvSpPr>
            <a:spLocks noGrp="1"/>
          </p:cNvSpPr>
          <p:nvPr>
            <p:ph type="body" sz="quarter" idx="13"/>
          </p:nvPr>
        </p:nvSpPr>
        <p:spPr/>
        <p:txBody>
          <a:bodyPr/>
          <a:lstStyle/>
          <a:p>
            <a:endParaRPr lang="en-GB"/>
          </a:p>
        </p:txBody>
      </p:sp>
      <p:pic>
        <p:nvPicPr>
          <p:cNvPr id="5" name="Picture 4">
            <a:extLst>
              <a:ext uri="{FF2B5EF4-FFF2-40B4-BE49-F238E27FC236}">
                <a16:creationId xmlns:a16="http://schemas.microsoft.com/office/drawing/2014/main" id="{05D152EE-4172-EBC3-70DA-62B250950CFC}"/>
              </a:ext>
            </a:extLst>
          </p:cNvPr>
          <p:cNvPicPr>
            <a:picLocks noChangeAspect="1"/>
          </p:cNvPicPr>
          <p:nvPr/>
        </p:nvPicPr>
        <p:blipFill>
          <a:blip r:embed="rId2"/>
          <a:stretch>
            <a:fillRect/>
          </a:stretch>
        </p:blipFill>
        <p:spPr>
          <a:xfrm>
            <a:off x="1027387" y="2616246"/>
            <a:ext cx="4690313" cy="3576432"/>
          </a:xfrm>
          <a:prstGeom prst="rect">
            <a:avLst/>
          </a:prstGeom>
        </p:spPr>
      </p:pic>
      <p:pic>
        <p:nvPicPr>
          <p:cNvPr id="7" name="Picture 6">
            <a:extLst>
              <a:ext uri="{FF2B5EF4-FFF2-40B4-BE49-F238E27FC236}">
                <a16:creationId xmlns:a16="http://schemas.microsoft.com/office/drawing/2014/main" id="{8430781A-A1EC-5FBC-1315-43524F116A4C}"/>
              </a:ext>
            </a:extLst>
          </p:cNvPr>
          <p:cNvPicPr>
            <a:picLocks noChangeAspect="1"/>
          </p:cNvPicPr>
          <p:nvPr/>
        </p:nvPicPr>
        <p:blipFill>
          <a:blip r:embed="rId3"/>
          <a:stretch>
            <a:fillRect/>
          </a:stretch>
        </p:blipFill>
        <p:spPr>
          <a:xfrm>
            <a:off x="6380280" y="2148594"/>
            <a:ext cx="4784333" cy="4511737"/>
          </a:xfrm>
          <a:prstGeom prst="rect">
            <a:avLst/>
          </a:prstGeom>
        </p:spPr>
      </p:pic>
    </p:spTree>
    <p:extLst>
      <p:ext uri="{BB962C8B-B14F-4D97-AF65-F5344CB8AC3E}">
        <p14:creationId xmlns:p14="http://schemas.microsoft.com/office/powerpoint/2010/main" val="80954167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A7B0DFC5-23AF-1808-4499-188675017701}"/>
              </a:ext>
            </a:extLst>
          </p:cNvPr>
          <p:cNvSpPr>
            <a:spLocks noGrp="1"/>
          </p:cNvSpPr>
          <p:nvPr>
            <p:ph type="body" sz="quarter" idx="3"/>
          </p:nvPr>
        </p:nvSpPr>
        <p:spPr>
          <a:xfrm>
            <a:off x="240632" y="1335640"/>
            <a:ext cx="11338343" cy="636998"/>
          </a:xfrm>
        </p:spPr>
        <p:txBody>
          <a:bodyPr/>
          <a:lstStyle/>
          <a:p>
            <a:r>
              <a:rPr lang="en-GB" sz="2800" dirty="0">
                <a:latin typeface="Cambria" panose="02040503050406030204" pitchFamily="18" charset="0"/>
                <a:ea typeface="Cambria" panose="02040503050406030204" pitchFamily="18" charset="0"/>
              </a:rPr>
              <a:t>The Heart of WEC – The Writing Plan Sample: Political Science</a:t>
            </a:r>
          </a:p>
        </p:txBody>
      </p:sp>
      <p:sp>
        <p:nvSpPr>
          <p:cNvPr id="3" name="Text Placeholder 2">
            <a:extLst>
              <a:ext uri="{FF2B5EF4-FFF2-40B4-BE49-F238E27FC236}">
                <a16:creationId xmlns:a16="http://schemas.microsoft.com/office/drawing/2014/main" id="{BE774342-5D6C-28B9-1A30-EC9C612BE5AC}"/>
              </a:ext>
            </a:extLst>
          </p:cNvPr>
          <p:cNvSpPr>
            <a:spLocks noGrp="1"/>
          </p:cNvSpPr>
          <p:nvPr>
            <p:ph type="body" sz="quarter" idx="13"/>
          </p:nvPr>
        </p:nvSpPr>
        <p:spPr/>
        <p:txBody>
          <a:bodyPr/>
          <a:lstStyle/>
          <a:p>
            <a:endParaRPr lang="en-GB"/>
          </a:p>
        </p:txBody>
      </p:sp>
      <p:pic>
        <p:nvPicPr>
          <p:cNvPr id="5" name="Picture 4">
            <a:extLst>
              <a:ext uri="{FF2B5EF4-FFF2-40B4-BE49-F238E27FC236}">
                <a16:creationId xmlns:a16="http://schemas.microsoft.com/office/drawing/2014/main" id="{B5215795-06D4-5F4B-3482-06A34FAF498C}"/>
              </a:ext>
            </a:extLst>
          </p:cNvPr>
          <p:cNvPicPr>
            <a:picLocks noChangeAspect="1"/>
          </p:cNvPicPr>
          <p:nvPr/>
        </p:nvPicPr>
        <p:blipFill>
          <a:blip r:embed="rId2"/>
          <a:stretch>
            <a:fillRect/>
          </a:stretch>
        </p:blipFill>
        <p:spPr>
          <a:xfrm>
            <a:off x="451046" y="2374626"/>
            <a:ext cx="7213205" cy="2759628"/>
          </a:xfrm>
          <a:prstGeom prst="rect">
            <a:avLst/>
          </a:prstGeom>
        </p:spPr>
      </p:pic>
      <p:pic>
        <p:nvPicPr>
          <p:cNvPr id="7" name="Picture 6">
            <a:extLst>
              <a:ext uri="{FF2B5EF4-FFF2-40B4-BE49-F238E27FC236}">
                <a16:creationId xmlns:a16="http://schemas.microsoft.com/office/drawing/2014/main" id="{E0DA61CF-8573-79B6-512D-AC098CA59B8D}"/>
              </a:ext>
            </a:extLst>
          </p:cNvPr>
          <p:cNvPicPr>
            <a:picLocks noChangeAspect="1"/>
          </p:cNvPicPr>
          <p:nvPr/>
        </p:nvPicPr>
        <p:blipFill>
          <a:blip r:embed="rId3"/>
          <a:stretch>
            <a:fillRect/>
          </a:stretch>
        </p:blipFill>
        <p:spPr>
          <a:xfrm>
            <a:off x="5269411" y="2914821"/>
            <a:ext cx="6543675" cy="3581400"/>
          </a:xfrm>
          <a:prstGeom prst="rect">
            <a:avLst/>
          </a:prstGeom>
        </p:spPr>
      </p:pic>
    </p:spTree>
    <p:extLst>
      <p:ext uri="{BB962C8B-B14F-4D97-AF65-F5344CB8AC3E}">
        <p14:creationId xmlns:p14="http://schemas.microsoft.com/office/powerpoint/2010/main" val="1821883236"/>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A7B0DFC5-23AF-1808-4499-188675017701}"/>
              </a:ext>
            </a:extLst>
          </p:cNvPr>
          <p:cNvSpPr>
            <a:spLocks noGrp="1"/>
          </p:cNvSpPr>
          <p:nvPr>
            <p:ph type="body" sz="quarter" idx="3"/>
          </p:nvPr>
        </p:nvSpPr>
        <p:spPr/>
        <p:txBody>
          <a:bodyPr/>
          <a:lstStyle/>
          <a:p>
            <a:r>
              <a:rPr lang="en-GB" sz="2800" dirty="0">
                <a:latin typeface="Cambria" panose="02040503050406030204" pitchFamily="18" charset="0"/>
                <a:ea typeface="Cambria" panose="02040503050406030204" pitchFamily="18" charset="0"/>
              </a:rPr>
              <a:t>The Heart of WEC – The Writing Plan</a:t>
            </a:r>
          </a:p>
        </p:txBody>
      </p:sp>
      <p:sp>
        <p:nvSpPr>
          <p:cNvPr id="3" name="Text Placeholder 2">
            <a:extLst>
              <a:ext uri="{FF2B5EF4-FFF2-40B4-BE49-F238E27FC236}">
                <a16:creationId xmlns:a16="http://schemas.microsoft.com/office/drawing/2014/main" id="{BE774342-5D6C-28B9-1A30-EC9C612BE5AC}"/>
              </a:ext>
            </a:extLst>
          </p:cNvPr>
          <p:cNvSpPr>
            <a:spLocks noGrp="1"/>
          </p:cNvSpPr>
          <p:nvPr>
            <p:ph type="body" sz="quarter" idx="13"/>
          </p:nvPr>
        </p:nvSpPr>
        <p:spPr/>
        <p:txBody>
          <a:bodyPr/>
          <a:lstStyle/>
          <a:p>
            <a:endParaRPr lang="en-GB"/>
          </a:p>
        </p:txBody>
      </p:sp>
      <p:pic>
        <p:nvPicPr>
          <p:cNvPr id="15" name="Picture 14" descr="A gavel and a book&#10;&#10;Description automatically generated">
            <a:extLst>
              <a:ext uri="{FF2B5EF4-FFF2-40B4-BE49-F238E27FC236}">
                <a16:creationId xmlns:a16="http://schemas.microsoft.com/office/drawing/2014/main" id="{CFEC3B86-22BD-7560-5093-8BAF55CDA4FA}"/>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86440" y="2681554"/>
            <a:ext cx="5452715" cy="2948684"/>
          </a:xfrm>
          <a:prstGeom prst="rect">
            <a:avLst/>
          </a:prstGeom>
        </p:spPr>
      </p:pic>
      <p:sp>
        <p:nvSpPr>
          <p:cNvPr id="17" name="TextBox 16">
            <a:extLst>
              <a:ext uri="{FF2B5EF4-FFF2-40B4-BE49-F238E27FC236}">
                <a16:creationId xmlns:a16="http://schemas.microsoft.com/office/drawing/2014/main" id="{C25464A2-22CD-B75A-D8D2-DBDA0084C51F}"/>
              </a:ext>
            </a:extLst>
          </p:cNvPr>
          <p:cNvSpPr txBox="1"/>
          <p:nvPr/>
        </p:nvSpPr>
        <p:spPr>
          <a:xfrm>
            <a:off x="6482993" y="2374626"/>
            <a:ext cx="5198723" cy="4093428"/>
          </a:xfrm>
          <a:prstGeom prst="rect">
            <a:avLst/>
          </a:prstGeom>
          <a:noFill/>
        </p:spPr>
        <p:txBody>
          <a:bodyPr wrap="square">
            <a:spAutoFit/>
          </a:bodyPr>
          <a:lstStyle/>
          <a:p>
            <a:pPr algn="just"/>
            <a:r>
              <a:rPr lang="en-GB" sz="2000" dirty="0">
                <a:latin typeface="Cambria" panose="02040503050406030204" pitchFamily="18" charset="0"/>
                <a:ea typeface="Calibri" panose="020F0502020204030204" pitchFamily="34" charset="0"/>
                <a:cs typeface="Times New Roman" panose="02020603050405020304" pitchFamily="18" charset="0"/>
              </a:rPr>
              <a:t>T</a:t>
            </a:r>
            <a:r>
              <a:rPr lang="en-GB" sz="2000" dirty="0">
                <a:effectLst/>
                <a:latin typeface="Cambria" panose="02040503050406030204" pitchFamily="18" charset="0"/>
                <a:ea typeface="Calibri" panose="020F0502020204030204" pitchFamily="34" charset="0"/>
                <a:cs typeface="Times New Roman" panose="02020603050405020304" pitchFamily="18" charset="0"/>
              </a:rPr>
              <a:t>he Writing Plan as a kind of </a:t>
            </a:r>
            <a:r>
              <a:rPr lang="en-GB" sz="2000" b="1" dirty="0">
                <a:effectLst/>
                <a:latin typeface="Cambria" panose="02040503050406030204" pitchFamily="18" charset="0"/>
                <a:ea typeface="Calibri" panose="020F0502020204030204" pitchFamily="34" charset="0"/>
                <a:cs typeface="Times New Roman" panose="02020603050405020304" pitchFamily="18" charset="0"/>
              </a:rPr>
              <a:t>democratic constitution</a:t>
            </a:r>
            <a:r>
              <a:rPr lang="en-GB" sz="2000" dirty="0">
                <a:effectLst/>
                <a:latin typeface="Cambria" panose="02040503050406030204" pitchFamily="18" charset="0"/>
                <a:ea typeface="Calibri" panose="020F0502020204030204" pitchFamily="34" charset="0"/>
                <a:cs typeface="Times New Roman" panose="02020603050405020304" pitchFamily="18" charset="0"/>
              </a:rPr>
              <a:t>:</a:t>
            </a:r>
          </a:p>
          <a:p>
            <a:pPr algn="just"/>
            <a:endParaRPr lang="en-GB" sz="2000" dirty="0">
              <a:latin typeface="Cambria" panose="02040503050406030204" pitchFamily="18" charset="0"/>
              <a:ea typeface="Calibri" panose="020F0502020204030204" pitchFamily="34" charset="0"/>
              <a:cs typeface="Times New Roman" panose="02020603050405020304" pitchFamily="18" charset="0"/>
            </a:endParaRPr>
          </a:p>
          <a:p>
            <a:pPr marL="285750" indent="-285750" algn="just">
              <a:buFont typeface="Arial" panose="020B0604020202020204" pitchFamily="34" charset="0"/>
              <a:buChar char="•"/>
            </a:pPr>
            <a:r>
              <a:rPr lang="en-GB" sz="2000" dirty="0">
                <a:effectLst/>
                <a:latin typeface="Cambria" panose="02040503050406030204" pitchFamily="18" charset="0"/>
                <a:ea typeface="Calibri" panose="020F0502020204030204" pitchFamily="34" charset="0"/>
                <a:cs typeface="Times New Roman" panose="02020603050405020304" pitchFamily="18" charset="0"/>
              </a:rPr>
              <a:t>They are not in a </a:t>
            </a:r>
            <a:r>
              <a:rPr lang="en-GB" sz="2000" b="1" dirty="0">
                <a:effectLst/>
                <a:latin typeface="Cambria" panose="02040503050406030204" pitchFamily="18" charset="0"/>
                <a:ea typeface="Calibri" panose="020F0502020204030204" pitchFamily="34" charset="0"/>
                <a:cs typeface="Times New Roman" panose="02020603050405020304" pitchFamily="18" charset="0"/>
              </a:rPr>
              <a:t>rigid</a:t>
            </a:r>
            <a:r>
              <a:rPr lang="en-GB" sz="2000" dirty="0">
                <a:effectLst/>
                <a:latin typeface="Cambria" panose="02040503050406030204" pitchFamily="18" charset="0"/>
                <a:ea typeface="Calibri" panose="020F0502020204030204" pitchFamily="34" charset="0"/>
                <a:cs typeface="Times New Roman" panose="02020603050405020304" pitchFamily="18" charset="0"/>
              </a:rPr>
              <a:t>, </a:t>
            </a:r>
            <a:r>
              <a:rPr lang="en-GB" sz="2000" b="1" dirty="0">
                <a:effectLst/>
                <a:latin typeface="Cambria" panose="02040503050406030204" pitchFamily="18" charset="0"/>
                <a:ea typeface="Calibri" panose="020F0502020204030204" pitchFamily="34" charset="0"/>
                <a:cs typeface="Times New Roman" panose="02020603050405020304" pitchFamily="18" charset="0"/>
              </a:rPr>
              <a:t>bureaucratic</a:t>
            </a:r>
            <a:r>
              <a:rPr lang="en-GB" sz="2000" dirty="0">
                <a:effectLst/>
                <a:latin typeface="Cambria" panose="02040503050406030204" pitchFamily="18" charset="0"/>
                <a:ea typeface="Calibri" panose="020F0502020204030204" pitchFamily="34" charset="0"/>
                <a:cs typeface="Times New Roman" panose="02020603050405020304" pitchFamily="18" charset="0"/>
              </a:rPr>
              <a:t> sense, but in the way it sets out </a:t>
            </a:r>
            <a:r>
              <a:rPr lang="en-GB" sz="2000" b="1" dirty="0">
                <a:effectLst/>
                <a:latin typeface="Cambria" panose="02040503050406030204" pitchFamily="18" charset="0"/>
                <a:ea typeface="Calibri" panose="020F0502020204030204" pitchFamily="34" charset="0"/>
                <a:cs typeface="Times New Roman" panose="02020603050405020304" pitchFamily="18" charset="0"/>
              </a:rPr>
              <a:t>shared values</a:t>
            </a:r>
            <a:r>
              <a:rPr lang="en-GB" sz="2000" dirty="0">
                <a:effectLst/>
                <a:latin typeface="Cambria" panose="02040503050406030204" pitchFamily="18" charset="0"/>
                <a:ea typeface="Calibri" panose="020F0502020204030204" pitchFamily="34" charset="0"/>
                <a:cs typeface="Times New Roman" panose="02020603050405020304" pitchFamily="18" charset="0"/>
              </a:rPr>
              <a:t> and </a:t>
            </a:r>
            <a:r>
              <a:rPr lang="en-GB" sz="2000" b="1" dirty="0">
                <a:effectLst/>
                <a:latin typeface="Cambria" panose="02040503050406030204" pitchFamily="18" charset="0"/>
                <a:ea typeface="Calibri" panose="020F0502020204030204" pitchFamily="34" charset="0"/>
                <a:cs typeface="Times New Roman" panose="02020603050405020304" pitchFamily="18" charset="0"/>
              </a:rPr>
              <a:t>expectations</a:t>
            </a:r>
            <a:r>
              <a:rPr lang="en-GB" sz="2000" dirty="0">
                <a:effectLst/>
                <a:latin typeface="Cambria" panose="02040503050406030204" pitchFamily="18" charset="0"/>
                <a:ea typeface="Calibri" panose="020F0502020204030204" pitchFamily="34" charset="0"/>
                <a:cs typeface="Times New Roman" panose="02020603050405020304" pitchFamily="18" charset="0"/>
              </a:rPr>
              <a:t>.</a:t>
            </a:r>
          </a:p>
          <a:p>
            <a:pPr marL="285750" indent="-285750" algn="just">
              <a:buFont typeface="Arial" panose="020B0604020202020204" pitchFamily="34" charset="0"/>
              <a:buChar char="•"/>
            </a:pPr>
            <a:endParaRPr lang="en-GB" sz="2000" dirty="0">
              <a:effectLst/>
              <a:latin typeface="Cambria" panose="02040503050406030204" pitchFamily="18" charset="0"/>
              <a:ea typeface="Calibri" panose="020F0502020204030204" pitchFamily="34" charset="0"/>
              <a:cs typeface="Times New Roman" panose="02020603050405020304" pitchFamily="18" charset="0"/>
            </a:endParaRPr>
          </a:p>
          <a:p>
            <a:pPr marL="285750" indent="-285750" algn="just">
              <a:buFont typeface="Arial" panose="020B0604020202020204" pitchFamily="34" charset="0"/>
              <a:buChar char="•"/>
            </a:pPr>
            <a:r>
              <a:rPr lang="en-GB" sz="2000" dirty="0">
                <a:latin typeface="Cambria" panose="02040503050406030204" pitchFamily="18" charset="0"/>
                <a:ea typeface="Calibri" panose="020F0502020204030204" pitchFamily="34" charset="0"/>
                <a:cs typeface="Times New Roman" panose="02020603050405020304" pitchFamily="18" charset="0"/>
              </a:rPr>
              <a:t>They are </a:t>
            </a:r>
            <a:r>
              <a:rPr lang="en-GB" sz="2000" b="1" dirty="0">
                <a:latin typeface="Cambria" panose="02040503050406030204" pitchFamily="18" charset="0"/>
                <a:ea typeface="Calibri" panose="020F0502020204030204" pitchFamily="34" charset="0"/>
                <a:cs typeface="Times New Roman" panose="02020603050405020304" pitchFamily="18" charset="0"/>
              </a:rPr>
              <a:t>inclusive</a:t>
            </a:r>
            <a:r>
              <a:rPr lang="en-GB" sz="2000" dirty="0">
                <a:latin typeface="Cambria" panose="02040503050406030204" pitchFamily="18" charset="0"/>
                <a:ea typeface="Calibri" panose="020F0502020204030204" pitchFamily="34" charset="0"/>
                <a:cs typeface="Times New Roman" panose="02020603050405020304" pitchFamily="18" charset="0"/>
              </a:rPr>
              <a:t>.</a:t>
            </a:r>
          </a:p>
          <a:p>
            <a:pPr algn="just"/>
            <a:endParaRPr lang="en-GB" sz="2000" dirty="0">
              <a:latin typeface="Cambria" panose="02040503050406030204" pitchFamily="18" charset="0"/>
              <a:ea typeface="Calibri" panose="020F0502020204030204" pitchFamily="34" charset="0"/>
              <a:cs typeface="Times New Roman" panose="02020603050405020304" pitchFamily="18" charset="0"/>
            </a:endParaRPr>
          </a:p>
          <a:p>
            <a:pPr marL="285750" indent="-285750" algn="just">
              <a:buFont typeface="Arial" panose="020B0604020202020204" pitchFamily="34" charset="0"/>
              <a:buChar char="•"/>
            </a:pPr>
            <a:r>
              <a:rPr lang="en-GB" sz="2000" dirty="0">
                <a:effectLst/>
                <a:latin typeface="Cambria" panose="02040503050406030204" pitchFamily="18" charset="0"/>
                <a:ea typeface="Calibri" panose="020F0502020204030204" pitchFamily="34" charset="0"/>
                <a:cs typeface="Times New Roman" panose="02020603050405020304" pitchFamily="18" charset="0"/>
              </a:rPr>
              <a:t>They empower </a:t>
            </a:r>
            <a:r>
              <a:rPr lang="en-GB" sz="2000" b="1" dirty="0">
                <a:effectLst/>
                <a:latin typeface="Cambria" panose="02040503050406030204" pitchFamily="18" charset="0"/>
                <a:ea typeface="Calibri" panose="020F0502020204030204" pitchFamily="34" charset="0"/>
                <a:cs typeface="Times New Roman" panose="02020603050405020304" pitchFamily="18" charset="0"/>
              </a:rPr>
              <a:t>every voice </a:t>
            </a:r>
            <a:r>
              <a:rPr lang="en-GB" sz="2000" dirty="0">
                <a:effectLst/>
                <a:latin typeface="Cambria" panose="02040503050406030204" pitchFamily="18" charset="0"/>
                <a:ea typeface="Calibri" panose="020F0502020204030204" pitchFamily="34" charset="0"/>
                <a:cs typeface="Times New Roman" panose="02020603050405020304" pitchFamily="18" charset="0"/>
              </a:rPr>
              <a:t>in the process.</a:t>
            </a:r>
          </a:p>
          <a:p>
            <a:pPr marL="285750" indent="-285750">
              <a:buFont typeface="Arial" panose="020B0604020202020204" pitchFamily="34" charset="0"/>
              <a:buChar char="•"/>
            </a:pPr>
            <a:endParaRPr lang="en-GB" sz="2000" dirty="0">
              <a:effectLst/>
              <a:latin typeface="Cambria" panose="02040503050406030204" pitchFamily="18" charset="0"/>
              <a:ea typeface="Calibri" panose="020F0502020204030204" pitchFamily="34" charset="0"/>
              <a:cs typeface="Times New Roman" panose="02020603050405020304" pitchFamily="18" charset="0"/>
            </a:endParaRPr>
          </a:p>
          <a:p>
            <a:pPr marL="285750" indent="-285750">
              <a:buFont typeface="Arial" panose="020B0604020202020204" pitchFamily="34" charset="0"/>
              <a:buChar char="•"/>
            </a:pPr>
            <a:endParaRPr lang="en-GB" sz="2000" dirty="0">
              <a:latin typeface="Cambria" panose="02040503050406030204" pitchFamily="18" charset="0"/>
              <a:cs typeface="Times New Roman" panose="02020603050405020304" pitchFamily="18" charset="0"/>
            </a:endParaRPr>
          </a:p>
          <a:p>
            <a:endParaRPr lang="en-GB" sz="2000" dirty="0"/>
          </a:p>
        </p:txBody>
      </p:sp>
    </p:spTree>
    <p:extLst>
      <p:ext uri="{BB962C8B-B14F-4D97-AF65-F5344CB8AC3E}">
        <p14:creationId xmlns:p14="http://schemas.microsoft.com/office/powerpoint/2010/main" val="413811902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A7B0DFC5-23AF-1808-4499-188675017701}"/>
              </a:ext>
            </a:extLst>
          </p:cNvPr>
          <p:cNvSpPr>
            <a:spLocks noGrp="1"/>
          </p:cNvSpPr>
          <p:nvPr>
            <p:ph type="body" sz="quarter" idx="3"/>
          </p:nvPr>
        </p:nvSpPr>
        <p:spPr/>
        <p:txBody>
          <a:bodyPr/>
          <a:lstStyle/>
          <a:p>
            <a:r>
              <a:rPr lang="en-GB" sz="2800" dirty="0">
                <a:latin typeface="Cambria" panose="02040503050406030204" pitchFamily="18" charset="0"/>
                <a:ea typeface="Cambria" panose="02040503050406030204" pitchFamily="18" charset="0"/>
              </a:rPr>
              <a:t>The Heart of WEC – The Writing Plan Sample: Political Science</a:t>
            </a:r>
          </a:p>
        </p:txBody>
      </p:sp>
      <p:sp>
        <p:nvSpPr>
          <p:cNvPr id="3" name="Text Placeholder 2">
            <a:extLst>
              <a:ext uri="{FF2B5EF4-FFF2-40B4-BE49-F238E27FC236}">
                <a16:creationId xmlns:a16="http://schemas.microsoft.com/office/drawing/2014/main" id="{BE774342-5D6C-28B9-1A30-EC9C612BE5AC}"/>
              </a:ext>
            </a:extLst>
          </p:cNvPr>
          <p:cNvSpPr>
            <a:spLocks noGrp="1"/>
          </p:cNvSpPr>
          <p:nvPr>
            <p:ph type="body" sz="quarter" idx="13"/>
          </p:nvPr>
        </p:nvSpPr>
        <p:spPr/>
        <p:txBody>
          <a:bodyPr/>
          <a:lstStyle/>
          <a:p>
            <a:endParaRPr lang="en-GB"/>
          </a:p>
        </p:txBody>
      </p:sp>
      <p:pic>
        <p:nvPicPr>
          <p:cNvPr id="6" name="Picture 5" descr="A close-up of a paper&#10;&#10;Description automatically generated">
            <a:extLst>
              <a:ext uri="{FF2B5EF4-FFF2-40B4-BE49-F238E27FC236}">
                <a16:creationId xmlns:a16="http://schemas.microsoft.com/office/drawing/2014/main" id="{4A55A97F-C6FD-8644-4817-838E12FF2716}"/>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62995" y="2241061"/>
            <a:ext cx="6364641" cy="3286436"/>
          </a:xfrm>
          <a:prstGeom prst="rect">
            <a:avLst/>
          </a:prstGeom>
        </p:spPr>
      </p:pic>
      <p:pic>
        <p:nvPicPr>
          <p:cNvPr id="9" name="Picture 8" descr="A close-up of a paper&#10;&#10;Description automatically generated">
            <a:extLst>
              <a:ext uri="{FF2B5EF4-FFF2-40B4-BE49-F238E27FC236}">
                <a16:creationId xmlns:a16="http://schemas.microsoft.com/office/drawing/2014/main" id="{675EFBF9-B751-9AC7-384E-403351C565E3}"/>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984672" y="3740441"/>
            <a:ext cx="6545399" cy="2465150"/>
          </a:xfrm>
          <a:prstGeom prst="rect">
            <a:avLst/>
          </a:prstGeom>
        </p:spPr>
      </p:pic>
    </p:spTree>
    <p:extLst>
      <p:ext uri="{BB962C8B-B14F-4D97-AF65-F5344CB8AC3E}">
        <p14:creationId xmlns:p14="http://schemas.microsoft.com/office/powerpoint/2010/main" val="3523879223"/>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A7B0DFC5-23AF-1808-4499-188675017701}"/>
              </a:ext>
            </a:extLst>
          </p:cNvPr>
          <p:cNvSpPr>
            <a:spLocks noGrp="1"/>
          </p:cNvSpPr>
          <p:nvPr>
            <p:ph type="body" sz="quarter" idx="3"/>
          </p:nvPr>
        </p:nvSpPr>
        <p:spPr/>
        <p:txBody>
          <a:bodyPr/>
          <a:lstStyle/>
          <a:p>
            <a:r>
              <a:rPr lang="en-GB" sz="2800" dirty="0">
                <a:latin typeface="Cambria" panose="02040503050406030204" pitchFamily="18" charset="0"/>
                <a:ea typeface="Cambria" panose="02040503050406030204" pitchFamily="18" charset="0"/>
              </a:rPr>
              <a:t>The Heart of WEC – The Writing Plan Sample: Political Science</a:t>
            </a:r>
          </a:p>
        </p:txBody>
      </p:sp>
      <p:sp>
        <p:nvSpPr>
          <p:cNvPr id="3" name="Text Placeholder 2">
            <a:extLst>
              <a:ext uri="{FF2B5EF4-FFF2-40B4-BE49-F238E27FC236}">
                <a16:creationId xmlns:a16="http://schemas.microsoft.com/office/drawing/2014/main" id="{BE774342-5D6C-28B9-1A30-EC9C612BE5AC}"/>
              </a:ext>
            </a:extLst>
          </p:cNvPr>
          <p:cNvSpPr>
            <a:spLocks noGrp="1"/>
          </p:cNvSpPr>
          <p:nvPr>
            <p:ph type="body" sz="quarter" idx="13"/>
          </p:nvPr>
        </p:nvSpPr>
        <p:spPr/>
        <p:txBody>
          <a:bodyPr/>
          <a:lstStyle/>
          <a:p>
            <a:endParaRPr lang="en-GB"/>
          </a:p>
        </p:txBody>
      </p:sp>
      <p:pic>
        <p:nvPicPr>
          <p:cNvPr id="5" name="Picture 4">
            <a:extLst>
              <a:ext uri="{FF2B5EF4-FFF2-40B4-BE49-F238E27FC236}">
                <a16:creationId xmlns:a16="http://schemas.microsoft.com/office/drawing/2014/main" id="{95BBF39C-F5C9-D5AC-8969-2C40E0ABCCEE}"/>
              </a:ext>
            </a:extLst>
          </p:cNvPr>
          <p:cNvPicPr>
            <a:picLocks noChangeAspect="1"/>
          </p:cNvPicPr>
          <p:nvPr/>
        </p:nvPicPr>
        <p:blipFill>
          <a:blip r:embed="rId2"/>
          <a:stretch>
            <a:fillRect/>
          </a:stretch>
        </p:blipFill>
        <p:spPr>
          <a:xfrm>
            <a:off x="514112" y="2498774"/>
            <a:ext cx="5301061" cy="2866271"/>
          </a:xfrm>
          <a:prstGeom prst="rect">
            <a:avLst/>
          </a:prstGeom>
        </p:spPr>
      </p:pic>
      <p:pic>
        <p:nvPicPr>
          <p:cNvPr id="8" name="Picture 7">
            <a:extLst>
              <a:ext uri="{FF2B5EF4-FFF2-40B4-BE49-F238E27FC236}">
                <a16:creationId xmlns:a16="http://schemas.microsoft.com/office/drawing/2014/main" id="{39C03C8B-3F46-4BEE-5CC2-42C928D54A60}"/>
              </a:ext>
            </a:extLst>
          </p:cNvPr>
          <p:cNvPicPr>
            <a:picLocks noChangeAspect="1"/>
          </p:cNvPicPr>
          <p:nvPr/>
        </p:nvPicPr>
        <p:blipFill>
          <a:blip r:embed="rId3"/>
          <a:stretch>
            <a:fillRect/>
          </a:stretch>
        </p:blipFill>
        <p:spPr>
          <a:xfrm>
            <a:off x="6269655" y="2897313"/>
            <a:ext cx="4894958" cy="3456527"/>
          </a:xfrm>
          <a:prstGeom prst="rect">
            <a:avLst/>
          </a:prstGeom>
        </p:spPr>
      </p:pic>
    </p:spTree>
    <p:extLst>
      <p:ext uri="{BB962C8B-B14F-4D97-AF65-F5344CB8AC3E}">
        <p14:creationId xmlns:p14="http://schemas.microsoft.com/office/powerpoint/2010/main" val="916276166"/>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AEBD1CB3-360B-0E24-6A48-1EA870D2DEA2}"/>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What’s in a Writing Plan?</a:t>
            </a:r>
          </a:p>
        </p:txBody>
      </p:sp>
      <p:sp>
        <p:nvSpPr>
          <p:cNvPr id="3" name="Text Placeholder 2">
            <a:extLst>
              <a:ext uri="{FF2B5EF4-FFF2-40B4-BE49-F238E27FC236}">
                <a16:creationId xmlns:a16="http://schemas.microsoft.com/office/drawing/2014/main" id="{A65556E5-B85B-0B62-4532-F35A47864572}"/>
              </a:ext>
            </a:extLst>
          </p:cNvPr>
          <p:cNvSpPr>
            <a:spLocks noGrp="1"/>
          </p:cNvSpPr>
          <p:nvPr>
            <p:ph type="body" sz="quarter" idx="13"/>
          </p:nvPr>
        </p:nvSpPr>
        <p:spPr/>
        <p:txBody>
          <a:bodyPr/>
          <a:lstStyle/>
          <a:p>
            <a:endParaRPr lang="en-GB"/>
          </a:p>
        </p:txBody>
      </p:sp>
      <p:sp>
        <p:nvSpPr>
          <p:cNvPr id="5" name="TextBox 4">
            <a:extLst>
              <a:ext uri="{FF2B5EF4-FFF2-40B4-BE49-F238E27FC236}">
                <a16:creationId xmlns:a16="http://schemas.microsoft.com/office/drawing/2014/main" id="{08F79CF1-9BA3-1A4E-2B54-6182EC919538}"/>
              </a:ext>
            </a:extLst>
          </p:cNvPr>
          <p:cNvSpPr txBox="1"/>
          <p:nvPr/>
        </p:nvSpPr>
        <p:spPr>
          <a:xfrm>
            <a:off x="240632" y="2661634"/>
            <a:ext cx="8584869" cy="3364960"/>
          </a:xfrm>
          <a:prstGeom prst="rect">
            <a:avLst/>
          </a:prstGeom>
          <a:noFill/>
        </p:spPr>
        <p:txBody>
          <a:bodyPr wrap="square">
            <a:spAutoFit/>
          </a:bodyPr>
          <a:lstStyle/>
          <a:p>
            <a:pPr marL="342900" marR="0" lvl="0" indent="-342900" algn="just">
              <a:lnSpc>
                <a:spcPct val="150000"/>
              </a:lnSpc>
              <a:spcBef>
                <a:spcPts val="0"/>
              </a:spcBef>
              <a:spcAft>
                <a:spcPts val="0"/>
              </a:spcAft>
              <a:buSzPts val="1000"/>
              <a:buFont typeface="Symbol" panose="05050102010706020507" pitchFamily="18" charset="2"/>
              <a:buChar char=""/>
              <a:tabLst>
                <a:tab pos="457200" algn="l"/>
              </a:tabLst>
            </a:pPr>
            <a:r>
              <a:rPr lang="en-GB" sz="1800" kern="100" dirty="0">
                <a:effectLst/>
                <a:latin typeface="Cambria" panose="02040503050406030204" pitchFamily="18" charset="0"/>
                <a:ea typeface="Cambria" panose="02040503050406030204" pitchFamily="18" charset="0"/>
                <a:cs typeface="Times New Roman" panose="02020603050405020304" pitchFamily="18" charset="0"/>
              </a:rPr>
              <a:t>How can </a:t>
            </a:r>
            <a:r>
              <a:rPr lang="en-GB" sz="1800" b="1" kern="100" dirty="0">
                <a:effectLst/>
                <a:latin typeface="Cambria" panose="02040503050406030204" pitchFamily="18" charset="0"/>
                <a:ea typeface="Cambria" panose="02040503050406030204" pitchFamily="18" charset="0"/>
                <a:cs typeface="Times New Roman" panose="02020603050405020304" pitchFamily="18" charset="0"/>
              </a:rPr>
              <a:t>writing in this discipline </a:t>
            </a:r>
            <a:r>
              <a:rPr lang="en-GB" sz="1800" kern="100" dirty="0">
                <a:effectLst/>
                <a:latin typeface="Cambria" panose="02040503050406030204" pitchFamily="18" charset="0"/>
                <a:ea typeface="Cambria" panose="02040503050406030204" pitchFamily="18" charset="0"/>
                <a:cs typeface="Times New Roman" panose="02020603050405020304" pitchFamily="18" charset="0"/>
              </a:rPr>
              <a:t>best </a:t>
            </a:r>
            <a:r>
              <a:rPr lang="en-GB" sz="1800" b="1" kern="100" dirty="0">
                <a:effectLst/>
                <a:latin typeface="Cambria" panose="02040503050406030204" pitchFamily="18" charset="0"/>
                <a:ea typeface="Cambria" panose="02040503050406030204" pitchFamily="18" charset="0"/>
                <a:cs typeface="Times New Roman" panose="02020603050405020304" pitchFamily="18" charset="0"/>
              </a:rPr>
              <a:t>characterised</a:t>
            </a:r>
            <a:r>
              <a:rPr lang="en-GB" sz="1800" kern="100" dirty="0">
                <a:effectLst/>
                <a:latin typeface="Cambria" panose="02040503050406030204" pitchFamily="18" charset="0"/>
                <a:ea typeface="Cambria" panose="02040503050406030204" pitchFamily="18" charset="0"/>
                <a:cs typeface="Times New Roman" panose="02020603050405020304" pitchFamily="18" charset="0"/>
              </a:rPr>
              <a:t>?</a:t>
            </a:r>
          </a:p>
          <a:p>
            <a:pPr marL="342900" marR="0" lvl="0" indent="-342900" algn="just">
              <a:lnSpc>
                <a:spcPct val="150000"/>
              </a:lnSpc>
              <a:spcBef>
                <a:spcPts val="0"/>
              </a:spcBef>
              <a:spcAft>
                <a:spcPts val="0"/>
              </a:spcAft>
              <a:buSzPts val="1000"/>
              <a:buFont typeface="Symbol" panose="05050102010706020507" pitchFamily="18" charset="2"/>
              <a:buChar char=""/>
              <a:tabLst>
                <a:tab pos="457200" algn="l"/>
              </a:tabLst>
            </a:pPr>
            <a:r>
              <a:rPr lang="en-GB" sz="1800" kern="100" dirty="0">
                <a:effectLst/>
                <a:latin typeface="Cambria" panose="02040503050406030204" pitchFamily="18" charset="0"/>
                <a:ea typeface="Cambria" panose="02040503050406030204" pitchFamily="18" charset="0"/>
                <a:cs typeface="Times New Roman" panose="02020603050405020304" pitchFamily="18" charset="0"/>
              </a:rPr>
              <a:t>What </a:t>
            </a:r>
            <a:r>
              <a:rPr lang="en-GB" sz="1800" b="1" kern="100" dirty="0">
                <a:effectLst/>
                <a:latin typeface="Cambria" panose="02040503050406030204" pitchFamily="18" charset="0"/>
                <a:ea typeface="Cambria" panose="02040503050406030204" pitchFamily="18" charset="0"/>
                <a:cs typeface="Times New Roman" panose="02020603050405020304" pitchFamily="18" charset="0"/>
              </a:rPr>
              <a:t>writing abilities </a:t>
            </a:r>
            <a:r>
              <a:rPr lang="en-GB" sz="1800" kern="100" dirty="0">
                <a:effectLst/>
                <a:latin typeface="Cambria" panose="02040503050406030204" pitchFamily="18" charset="0"/>
                <a:ea typeface="Cambria" panose="02040503050406030204" pitchFamily="18" charset="0"/>
                <a:cs typeface="Times New Roman" panose="02020603050405020304" pitchFamily="18" charset="0"/>
              </a:rPr>
              <a:t>should students in the unit’s major be able to </a:t>
            </a:r>
            <a:r>
              <a:rPr lang="en-GB" sz="1800" b="1" kern="100" dirty="0">
                <a:effectLst/>
                <a:latin typeface="Cambria" panose="02040503050406030204" pitchFamily="18" charset="0"/>
                <a:ea typeface="Cambria" panose="02040503050406030204" pitchFamily="18" charset="0"/>
                <a:cs typeface="Times New Roman" panose="02020603050405020304" pitchFamily="18" charset="0"/>
              </a:rPr>
              <a:t>demonstrate</a:t>
            </a:r>
            <a:r>
              <a:rPr lang="en-GB" sz="1800" kern="100" dirty="0">
                <a:effectLst/>
                <a:latin typeface="Cambria" panose="02040503050406030204" pitchFamily="18" charset="0"/>
                <a:ea typeface="Cambria" panose="02040503050406030204" pitchFamily="18" charset="0"/>
                <a:cs typeface="Times New Roman" panose="02020603050405020304" pitchFamily="18" charset="0"/>
              </a:rPr>
              <a:t> upon graduation?</a:t>
            </a:r>
          </a:p>
          <a:p>
            <a:pPr marL="342900" marR="0" lvl="0" indent="-342900" algn="just">
              <a:lnSpc>
                <a:spcPct val="150000"/>
              </a:lnSpc>
              <a:spcBef>
                <a:spcPts val="0"/>
              </a:spcBef>
              <a:spcAft>
                <a:spcPts val="0"/>
              </a:spcAft>
              <a:buSzPts val="1000"/>
              <a:buFont typeface="Symbol" panose="05050102010706020507" pitchFamily="18" charset="2"/>
              <a:buChar char=""/>
              <a:tabLst>
                <a:tab pos="457200" algn="l"/>
              </a:tabLst>
            </a:pPr>
            <a:r>
              <a:rPr lang="en-GB" sz="1800" kern="100" dirty="0">
                <a:effectLst/>
                <a:latin typeface="Cambria" panose="02040503050406030204" pitchFamily="18" charset="0"/>
                <a:ea typeface="Cambria" panose="02040503050406030204" pitchFamily="18" charset="0"/>
                <a:cs typeface="Times New Roman" panose="02020603050405020304" pitchFamily="18" charset="0"/>
              </a:rPr>
              <a:t>How can writing instruction be effectively </a:t>
            </a:r>
            <a:r>
              <a:rPr lang="en-GB" sz="1800" b="1" kern="100" dirty="0">
                <a:effectLst/>
                <a:latin typeface="Cambria" panose="02040503050406030204" pitchFamily="18" charset="0"/>
                <a:ea typeface="Cambria" panose="02040503050406030204" pitchFamily="18" charset="0"/>
                <a:cs typeface="Times New Roman" panose="02020603050405020304" pitchFamily="18" charset="0"/>
              </a:rPr>
              <a:t>sequenced across </a:t>
            </a:r>
            <a:r>
              <a:rPr lang="en-GB" sz="1800" kern="100" dirty="0">
                <a:effectLst/>
                <a:latin typeface="Cambria" panose="02040503050406030204" pitchFamily="18" charset="0"/>
                <a:ea typeface="Cambria" panose="02040503050406030204" pitchFamily="18" charset="0"/>
                <a:cs typeface="Times New Roman" panose="02020603050405020304" pitchFamily="18" charset="0"/>
              </a:rPr>
              <a:t>the curriculum?</a:t>
            </a:r>
          </a:p>
          <a:p>
            <a:pPr marL="342900" marR="0" lvl="0" indent="-342900" algn="just">
              <a:lnSpc>
                <a:spcPct val="150000"/>
              </a:lnSpc>
              <a:spcBef>
                <a:spcPts val="0"/>
              </a:spcBef>
              <a:spcAft>
                <a:spcPts val="0"/>
              </a:spcAft>
              <a:buSzPts val="1000"/>
              <a:buFont typeface="Symbol" panose="05050102010706020507" pitchFamily="18" charset="2"/>
              <a:buChar char=""/>
              <a:tabLst>
                <a:tab pos="457200" algn="l"/>
              </a:tabLst>
            </a:pPr>
            <a:r>
              <a:rPr lang="en-GB" sz="1800" kern="100" dirty="0">
                <a:effectLst/>
                <a:latin typeface="Cambria" panose="02040503050406030204" pitchFamily="18" charset="0"/>
                <a:ea typeface="Cambria" panose="02040503050406030204" pitchFamily="18" charset="0"/>
                <a:cs typeface="Times New Roman" panose="02020603050405020304" pitchFamily="18" charset="0"/>
              </a:rPr>
              <a:t>What </a:t>
            </a:r>
            <a:r>
              <a:rPr lang="en-GB" sz="1800" b="1" kern="100" dirty="0">
                <a:effectLst/>
                <a:latin typeface="Cambria" panose="02040503050406030204" pitchFamily="18" charset="0"/>
                <a:ea typeface="Cambria" panose="02040503050406030204" pitchFamily="18" charset="0"/>
                <a:cs typeface="Times New Roman" panose="02020603050405020304" pitchFamily="18" charset="0"/>
              </a:rPr>
              <a:t>kinds of assessment and feedback strategies </a:t>
            </a:r>
            <a:r>
              <a:rPr lang="en-GB" sz="1800" kern="100" dirty="0">
                <a:effectLst/>
                <a:latin typeface="Cambria" panose="02040503050406030204" pitchFamily="18" charset="0"/>
                <a:ea typeface="Cambria" panose="02040503050406030204" pitchFamily="18" charset="0"/>
                <a:cs typeface="Times New Roman" panose="02020603050405020304" pitchFamily="18" charset="0"/>
              </a:rPr>
              <a:t>would the faculty like to see in place?</a:t>
            </a:r>
          </a:p>
          <a:p>
            <a:pPr marL="342900" marR="0" lvl="0" indent="-342900" algn="just">
              <a:lnSpc>
                <a:spcPct val="150000"/>
              </a:lnSpc>
              <a:spcBef>
                <a:spcPts val="0"/>
              </a:spcBef>
              <a:spcAft>
                <a:spcPts val="0"/>
              </a:spcAft>
              <a:buSzPts val="1000"/>
              <a:buFont typeface="Symbol" panose="05050102010706020507" pitchFamily="18" charset="2"/>
              <a:buChar char=""/>
              <a:tabLst>
                <a:tab pos="457200" algn="l"/>
              </a:tabLst>
            </a:pPr>
            <a:r>
              <a:rPr lang="en-GB" sz="1800" kern="100" dirty="0">
                <a:effectLst/>
                <a:latin typeface="Cambria" panose="02040503050406030204" pitchFamily="18" charset="0"/>
                <a:ea typeface="Cambria" panose="02040503050406030204" pitchFamily="18" charset="0"/>
                <a:cs typeface="Times New Roman" panose="02020603050405020304" pitchFamily="18" charset="0"/>
              </a:rPr>
              <a:t>And what sort of support do faculty need in order to achieve the </a:t>
            </a:r>
            <a:r>
              <a:rPr lang="en-GB" sz="1800" b="1" kern="100" dirty="0">
                <a:effectLst/>
                <a:latin typeface="Cambria" panose="02040503050406030204" pitchFamily="18" charset="0"/>
                <a:ea typeface="Cambria" panose="02040503050406030204" pitchFamily="18" charset="0"/>
                <a:cs typeface="Times New Roman" panose="02020603050405020304" pitchFamily="18" charset="0"/>
              </a:rPr>
              <a:t>optimal integration of relevant writing instruction</a:t>
            </a:r>
            <a:r>
              <a:rPr lang="en-GB" sz="1800" kern="100" dirty="0">
                <a:effectLst/>
                <a:latin typeface="Cambria" panose="02040503050406030204" pitchFamily="18" charset="0"/>
                <a:ea typeface="Cambria" panose="02040503050406030204" pitchFamily="18" charset="0"/>
                <a:cs typeface="Times New Roman" panose="02020603050405020304" pitchFamily="18" charset="0"/>
              </a:rPr>
              <a:t>?</a:t>
            </a:r>
          </a:p>
        </p:txBody>
      </p:sp>
      <p:pic>
        <p:nvPicPr>
          <p:cNvPr id="7" name="Picture 6" descr="A group of people sitting at a table&#10;&#10;Description automatically generated">
            <a:extLst>
              <a:ext uri="{FF2B5EF4-FFF2-40B4-BE49-F238E27FC236}">
                <a16:creationId xmlns:a16="http://schemas.microsoft.com/office/drawing/2014/main" id="{6CCC28BC-8A95-8B77-4603-A23E8BB50357}"/>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8915864" y="4839541"/>
            <a:ext cx="2467463" cy="1644975"/>
          </a:xfrm>
          <a:prstGeom prst="rect">
            <a:avLst/>
          </a:prstGeom>
        </p:spPr>
      </p:pic>
      <p:pic>
        <p:nvPicPr>
          <p:cNvPr id="9" name="Picture 8" descr="A group of people sitting at a table&#10;&#10;Description automatically generated">
            <a:extLst>
              <a:ext uri="{FF2B5EF4-FFF2-40B4-BE49-F238E27FC236}">
                <a16:creationId xmlns:a16="http://schemas.microsoft.com/office/drawing/2014/main" id="{DB88C85B-7D73-2958-756B-B2FC8AE5B49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433730" y="2969859"/>
            <a:ext cx="2361002" cy="1574002"/>
          </a:xfrm>
          <a:prstGeom prst="rect">
            <a:avLst/>
          </a:prstGeom>
        </p:spPr>
      </p:pic>
    </p:spTree>
    <p:extLst>
      <p:ext uri="{BB962C8B-B14F-4D97-AF65-F5344CB8AC3E}">
        <p14:creationId xmlns:p14="http://schemas.microsoft.com/office/powerpoint/2010/main" val="1108629945"/>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B18D9A22-F218-586F-7A29-9008DF688009}"/>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What’s in a Writing Plan?</a:t>
            </a:r>
          </a:p>
        </p:txBody>
      </p:sp>
      <p:sp>
        <p:nvSpPr>
          <p:cNvPr id="3" name="Text Placeholder 2">
            <a:extLst>
              <a:ext uri="{FF2B5EF4-FFF2-40B4-BE49-F238E27FC236}">
                <a16:creationId xmlns:a16="http://schemas.microsoft.com/office/drawing/2014/main" id="{67A28B2A-793B-B589-BA31-825B65DC35F2}"/>
              </a:ext>
            </a:extLst>
          </p:cNvPr>
          <p:cNvSpPr>
            <a:spLocks noGrp="1"/>
          </p:cNvSpPr>
          <p:nvPr>
            <p:ph type="body" sz="quarter" idx="13"/>
          </p:nvPr>
        </p:nvSpPr>
        <p:spPr/>
        <p:txBody>
          <a:bodyPr/>
          <a:lstStyle/>
          <a:p>
            <a:endParaRPr lang="en-GB"/>
          </a:p>
        </p:txBody>
      </p:sp>
      <p:sp>
        <p:nvSpPr>
          <p:cNvPr id="5" name="TextBox 4">
            <a:extLst>
              <a:ext uri="{FF2B5EF4-FFF2-40B4-BE49-F238E27FC236}">
                <a16:creationId xmlns:a16="http://schemas.microsoft.com/office/drawing/2014/main" id="{19C92133-7C23-44C5-465B-EFA7DF89A2C5}"/>
              </a:ext>
            </a:extLst>
          </p:cNvPr>
          <p:cNvSpPr txBox="1"/>
          <p:nvPr/>
        </p:nvSpPr>
        <p:spPr>
          <a:xfrm>
            <a:off x="863027" y="3051425"/>
            <a:ext cx="7510409" cy="2248629"/>
          </a:xfrm>
          <a:prstGeom prst="rect">
            <a:avLst/>
          </a:prstGeom>
          <a:noFill/>
        </p:spPr>
        <p:txBody>
          <a:bodyPr wrap="square">
            <a:spAutoFit/>
          </a:bodyPr>
          <a:lstStyle/>
          <a:p>
            <a:pPr marL="0" marR="0" algn="ctr">
              <a:lnSpc>
                <a:spcPct val="150000"/>
              </a:lnSpc>
              <a:spcBef>
                <a:spcPts val="0"/>
              </a:spcBef>
              <a:spcAft>
                <a:spcPts val="0"/>
              </a:spcAft>
            </a:pPr>
            <a:r>
              <a:rPr lang="en-GB" sz="2400" i="1" kern="100" dirty="0">
                <a:effectLst/>
                <a:latin typeface="Cambria" panose="02040503050406030204" pitchFamily="18" charset="0"/>
                <a:ea typeface="Calibri" panose="020F0502020204030204" pitchFamily="34" charset="0"/>
                <a:cs typeface="Times New Roman" panose="02020603050405020304" pitchFamily="18" charset="0"/>
              </a:rPr>
              <a:t>Pamela Flash stresses the importance in these discussions of encouraging participants to </a:t>
            </a:r>
          </a:p>
          <a:p>
            <a:pPr marL="0" marR="0" algn="ctr">
              <a:lnSpc>
                <a:spcPct val="150000"/>
              </a:lnSpc>
              <a:spcBef>
                <a:spcPts val="0"/>
              </a:spcBef>
              <a:spcAft>
                <a:spcPts val="0"/>
              </a:spcAft>
            </a:pPr>
            <a:r>
              <a:rPr lang="en-GB" sz="2400" i="1" kern="100" dirty="0">
                <a:effectLst/>
                <a:latin typeface="Cambria" panose="02040503050406030204" pitchFamily="18" charset="0"/>
                <a:ea typeface="Calibri" panose="020F0502020204030204" pitchFamily="34" charset="0"/>
                <a:cs typeface="Times New Roman" panose="02020603050405020304" pitchFamily="18" charset="0"/>
              </a:rPr>
              <a:t>“...</a:t>
            </a:r>
            <a:r>
              <a:rPr lang="en-GB" sz="2400" b="1" i="1" kern="100" dirty="0">
                <a:effectLst/>
                <a:latin typeface="Cambria" panose="02040503050406030204" pitchFamily="18" charset="0"/>
                <a:ea typeface="Calibri" panose="020F0502020204030204" pitchFamily="34" charset="0"/>
                <a:cs typeface="Times New Roman" panose="02020603050405020304" pitchFamily="18" charset="0"/>
              </a:rPr>
              <a:t>talk candidly and think collectively</a:t>
            </a:r>
            <a:r>
              <a:rPr lang="en-GB" sz="2400" i="1" kern="100" dirty="0">
                <a:effectLst/>
                <a:latin typeface="Cambria" panose="02040503050406030204" pitchFamily="18" charset="0"/>
                <a:ea typeface="Calibri" panose="020F0502020204030204" pitchFamily="34" charset="0"/>
                <a:cs typeface="Times New Roman" panose="02020603050405020304" pitchFamily="18" charset="0"/>
              </a:rPr>
              <a:t>.”</a:t>
            </a:r>
            <a:br>
              <a:rPr lang="en-GB" sz="2400" kern="100" dirty="0">
                <a:effectLst/>
                <a:latin typeface="Cambria" panose="02040503050406030204" pitchFamily="18" charset="0"/>
                <a:ea typeface="Calibri" panose="020F0502020204030204" pitchFamily="34" charset="0"/>
                <a:cs typeface="Times New Roman" panose="02020603050405020304" pitchFamily="18" charset="0"/>
              </a:rPr>
            </a:br>
            <a:r>
              <a:rPr lang="en-GB" sz="2400" i="1" kern="100" dirty="0">
                <a:effectLst/>
                <a:latin typeface="Cambria" panose="02040503050406030204" pitchFamily="18" charset="0"/>
                <a:ea typeface="Calibri" panose="020F0502020204030204" pitchFamily="34" charset="0"/>
                <a:cs typeface="Times New Roman" panose="02020603050405020304" pitchFamily="18" charset="0"/>
              </a:rPr>
              <a:t>(Flash, 2020, p. 18)</a:t>
            </a:r>
            <a:endParaRPr lang="en-GB" sz="2400" kern="100" dirty="0">
              <a:effectLst/>
              <a:latin typeface="Calibri" panose="020F0502020204030204" pitchFamily="34" charset="0"/>
              <a:ea typeface="Calibri" panose="020F0502020204030204" pitchFamily="34" charset="0"/>
              <a:cs typeface="Times New Roman" panose="02020603050405020304" pitchFamily="18" charset="0"/>
            </a:endParaRPr>
          </a:p>
        </p:txBody>
      </p:sp>
      <p:pic>
        <p:nvPicPr>
          <p:cNvPr id="9" name="Picture 8" descr="A group of hands reaching out to the sky&#10;&#10;Description automatically generated">
            <a:extLst>
              <a:ext uri="{FF2B5EF4-FFF2-40B4-BE49-F238E27FC236}">
                <a16:creationId xmlns:a16="http://schemas.microsoft.com/office/drawing/2014/main" id="{AB2F0821-173E-8627-D02E-AD79EDB214CA}"/>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775043" y="4705586"/>
            <a:ext cx="3416957" cy="2152414"/>
          </a:xfrm>
          <a:prstGeom prst="rect">
            <a:avLst/>
          </a:prstGeom>
        </p:spPr>
      </p:pic>
    </p:spTree>
    <p:extLst>
      <p:ext uri="{BB962C8B-B14F-4D97-AF65-F5344CB8AC3E}">
        <p14:creationId xmlns:p14="http://schemas.microsoft.com/office/powerpoint/2010/main" val="1560344443"/>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3839D951-82E4-9463-083D-FAAB27FB0D82}"/>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Why WEC Resonates with Coventry</a:t>
            </a:r>
          </a:p>
        </p:txBody>
      </p:sp>
      <p:sp>
        <p:nvSpPr>
          <p:cNvPr id="3" name="Text Placeholder 2">
            <a:extLst>
              <a:ext uri="{FF2B5EF4-FFF2-40B4-BE49-F238E27FC236}">
                <a16:creationId xmlns:a16="http://schemas.microsoft.com/office/drawing/2014/main" id="{5F2A113C-57C6-690C-780A-C148BF1E7A2D}"/>
              </a:ext>
            </a:extLst>
          </p:cNvPr>
          <p:cNvSpPr>
            <a:spLocks noGrp="1"/>
          </p:cNvSpPr>
          <p:nvPr>
            <p:ph type="body" sz="quarter" idx="13"/>
          </p:nvPr>
        </p:nvSpPr>
        <p:spPr/>
        <p:txBody>
          <a:bodyPr/>
          <a:lstStyle/>
          <a:p>
            <a:endParaRPr lang="en-GB"/>
          </a:p>
        </p:txBody>
      </p:sp>
      <p:sp>
        <p:nvSpPr>
          <p:cNvPr id="11" name="TextBox 10">
            <a:extLst>
              <a:ext uri="{FF2B5EF4-FFF2-40B4-BE49-F238E27FC236}">
                <a16:creationId xmlns:a16="http://schemas.microsoft.com/office/drawing/2014/main" id="{40421115-E0BC-397D-D0DB-C39A64C953CD}"/>
              </a:ext>
            </a:extLst>
          </p:cNvPr>
          <p:cNvSpPr txBox="1"/>
          <p:nvPr/>
        </p:nvSpPr>
        <p:spPr>
          <a:xfrm>
            <a:off x="976045" y="3429000"/>
            <a:ext cx="6739848" cy="1815882"/>
          </a:xfrm>
          <a:prstGeom prst="rect">
            <a:avLst/>
          </a:prstGeom>
          <a:noFill/>
        </p:spPr>
        <p:txBody>
          <a:bodyPr wrap="square">
            <a:spAutoFit/>
          </a:bodyPr>
          <a:lstStyle/>
          <a:p>
            <a:pPr algn="ctr"/>
            <a:r>
              <a:rPr lang="en-GB" sz="2800" dirty="0">
                <a:effectLst/>
                <a:latin typeface="Cambria" panose="02040503050406030204" pitchFamily="18" charset="0"/>
                <a:ea typeface="Calibri" panose="020F0502020204030204" pitchFamily="34" charset="0"/>
                <a:cs typeface="Times New Roman" panose="02020603050405020304" pitchFamily="18" charset="0"/>
              </a:rPr>
              <a:t>As Chris Anson (2020) underlines, </a:t>
            </a:r>
            <a:r>
              <a:rPr lang="en-GB" sz="2800" b="1" dirty="0">
                <a:latin typeface="Cambria" panose="02040503050406030204" pitchFamily="18" charset="0"/>
                <a:ea typeface="Calibri" panose="020F0502020204030204" pitchFamily="34" charset="0"/>
                <a:cs typeface="Times New Roman" panose="02020603050405020304" pitchFamily="18" charset="0"/>
              </a:rPr>
              <a:t>subject lecturers</a:t>
            </a:r>
            <a:r>
              <a:rPr lang="en-GB" sz="2800" dirty="0">
                <a:effectLst/>
                <a:latin typeface="Cambria" panose="02040503050406030204" pitchFamily="18" charset="0"/>
                <a:ea typeface="Calibri" panose="020F0502020204030204" pitchFamily="34" charset="0"/>
                <a:cs typeface="Times New Roman" panose="02020603050405020304" pitchFamily="18" charset="0"/>
              </a:rPr>
              <a:t> have the “</a:t>
            </a:r>
            <a:r>
              <a:rPr lang="en-GB" sz="2800" b="1" dirty="0">
                <a:effectLst/>
                <a:latin typeface="Cambria" panose="02040503050406030204" pitchFamily="18" charset="0"/>
                <a:ea typeface="Calibri" panose="020F0502020204030204" pitchFamily="34" charset="0"/>
                <a:cs typeface="Times New Roman" panose="02020603050405020304" pitchFamily="18" charset="0"/>
              </a:rPr>
              <a:t>knowledge</a:t>
            </a:r>
            <a:r>
              <a:rPr lang="en-GB" sz="2800" dirty="0">
                <a:effectLst/>
                <a:latin typeface="Cambria" panose="02040503050406030204" pitchFamily="18" charset="0"/>
                <a:ea typeface="Calibri" panose="020F0502020204030204" pitchFamily="34" charset="0"/>
                <a:cs typeface="Times New Roman" panose="02020603050405020304" pitchFamily="18" charset="0"/>
              </a:rPr>
              <a:t> about writing that </a:t>
            </a:r>
            <a:r>
              <a:rPr lang="en-GB" sz="2800" b="1" dirty="0">
                <a:effectLst/>
                <a:latin typeface="Cambria" panose="02040503050406030204" pitchFamily="18" charset="0"/>
                <a:ea typeface="Calibri" panose="020F0502020204030204" pitchFamily="34" charset="0"/>
                <a:cs typeface="Times New Roman" panose="02020603050405020304" pitchFamily="18" charset="0"/>
              </a:rPr>
              <a:t>defines</a:t>
            </a:r>
            <a:r>
              <a:rPr lang="en-GB" sz="2800" dirty="0">
                <a:effectLst/>
                <a:latin typeface="Cambria" panose="02040503050406030204" pitchFamily="18" charset="0"/>
                <a:ea typeface="Calibri" panose="020F0502020204030204" pitchFamily="34" charset="0"/>
                <a:cs typeface="Times New Roman" panose="02020603050405020304" pitchFamily="18" charset="0"/>
              </a:rPr>
              <a:t> ways of knowing and doing in the discipline”.</a:t>
            </a:r>
            <a:r>
              <a:rPr lang="en-GB" sz="2800" b="1" dirty="0">
                <a:effectLst/>
                <a:latin typeface="Cambria" panose="02040503050406030204" pitchFamily="18" charset="0"/>
                <a:ea typeface="Calibri" panose="020F0502020204030204" pitchFamily="34" charset="0"/>
                <a:cs typeface="Times New Roman" panose="02020603050405020304" pitchFamily="18" charset="0"/>
              </a:rPr>
              <a:t> </a:t>
            </a:r>
            <a:endParaRPr lang="en-GB" sz="2800" dirty="0"/>
          </a:p>
        </p:txBody>
      </p:sp>
      <p:pic>
        <p:nvPicPr>
          <p:cNvPr id="15" name="Picture 14" descr="A person holding their hands out&#10;&#10;Description automatically generated">
            <a:extLst>
              <a:ext uri="{FF2B5EF4-FFF2-40B4-BE49-F238E27FC236}">
                <a16:creationId xmlns:a16="http://schemas.microsoft.com/office/drawing/2014/main" id="{4FC61013-2E0E-1FCB-4CC1-4072E4C835A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563423" y="4438949"/>
            <a:ext cx="3628577" cy="2419051"/>
          </a:xfrm>
          <a:prstGeom prst="rect">
            <a:avLst/>
          </a:prstGeom>
        </p:spPr>
      </p:pic>
    </p:spTree>
    <p:extLst>
      <p:ext uri="{BB962C8B-B14F-4D97-AF65-F5344CB8AC3E}">
        <p14:creationId xmlns:p14="http://schemas.microsoft.com/office/powerpoint/2010/main" val="3292838804"/>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3839D951-82E4-9463-083D-FAAB27FB0D82}"/>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Why WEC Resonates with Coventry</a:t>
            </a:r>
          </a:p>
        </p:txBody>
      </p:sp>
      <p:sp>
        <p:nvSpPr>
          <p:cNvPr id="3" name="Text Placeholder 2">
            <a:extLst>
              <a:ext uri="{FF2B5EF4-FFF2-40B4-BE49-F238E27FC236}">
                <a16:creationId xmlns:a16="http://schemas.microsoft.com/office/drawing/2014/main" id="{5F2A113C-57C6-690C-780A-C148BF1E7A2D}"/>
              </a:ext>
            </a:extLst>
          </p:cNvPr>
          <p:cNvSpPr>
            <a:spLocks noGrp="1"/>
          </p:cNvSpPr>
          <p:nvPr>
            <p:ph type="body" sz="quarter" idx="13"/>
          </p:nvPr>
        </p:nvSpPr>
        <p:spPr/>
        <p:txBody>
          <a:bodyPr/>
          <a:lstStyle/>
          <a:p>
            <a:endParaRPr lang="en-GB"/>
          </a:p>
        </p:txBody>
      </p:sp>
      <p:pic>
        <p:nvPicPr>
          <p:cNvPr id="5" name="Picture 4">
            <a:extLst>
              <a:ext uri="{FF2B5EF4-FFF2-40B4-BE49-F238E27FC236}">
                <a16:creationId xmlns:a16="http://schemas.microsoft.com/office/drawing/2014/main" id="{48523095-B4EE-2E18-614C-4601BBE9098F}"/>
              </a:ext>
            </a:extLst>
          </p:cNvPr>
          <p:cNvPicPr>
            <a:picLocks noChangeAspect="1"/>
          </p:cNvPicPr>
          <p:nvPr/>
        </p:nvPicPr>
        <p:blipFill>
          <a:blip r:embed="rId2"/>
          <a:stretch>
            <a:fillRect/>
          </a:stretch>
        </p:blipFill>
        <p:spPr>
          <a:xfrm>
            <a:off x="601893" y="2955149"/>
            <a:ext cx="6641388" cy="1666451"/>
          </a:xfrm>
          <a:prstGeom prst="rect">
            <a:avLst/>
          </a:prstGeom>
        </p:spPr>
      </p:pic>
      <p:sp>
        <p:nvSpPr>
          <p:cNvPr id="7" name="TextBox 6">
            <a:extLst>
              <a:ext uri="{FF2B5EF4-FFF2-40B4-BE49-F238E27FC236}">
                <a16:creationId xmlns:a16="http://schemas.microsoft.com/office/drawing/2014/main" id="{C984B6DC-AB4D-15FC-3353-8332166323E8}"/>
              </a:ext>
            </a:extLst>
          </p:cNvPr>
          <p:cNvSpPr txBox="1"/>
          <p:nvPr/>
        </p:nvSpPr>
        <p:spPr>
          <a:xfrm>
            <a:off x="519700" y="2447318"/>
            <a:ext cx="10340084" cy="369332"/>
          </a:xfrm>
          <a:prstGeom prst="rect">
            <a:avLst/>
          </a:prstGeom>
          <a:noFill/>
        </p:spPr>
        <p:txBody>
          <a:bodyPr wrap="square">
            <a:spAutoFit/>
          </a:bodyPr>
          <a:lstStyle/>
          <a:p>
            <a:r>
              <a:rPr lang="en-GB" b="1" dirty="0">
                <a:latin typeface="Cambria" panose="02040503050406030204" pitchFamily="18" charset="0"/>
                <a:ea typeface="Cambria" panose="02040503050406030204" pitchFamily="18" charset="0"/>
              </a:rPr>
              <a:t>What do faculty members at Minnesota who have participated in this program say about it?</a:t>
            </a:r>
          </a:p>
        </p:txBody>
      </p:sp>
      <p:pic>
        <p:nvPicPr>
          <p:cNvPr id="9" name="Picture 8">
            <a:extLst>
              <a:ext uri="{FF2B5EF4-FFF2-40B4-BE49-F238E27FC236}">
                <a16:creationId xmlns:a16="http://schemas.microsoft.com/office/drawing/2014/main" id="{1B768812-2303-1968-46AB-EC8A7BF75122}"/>
              </a:ext>
            </a:extLst>
          </p:cNvPr>
          <p:cNvPicPr>
            <a:picLocks noChangeAspect="1"/>
          </p:cNvPicPr>
          <p:nvPr/>
        </p:nvPicPr>
        <p:blipFill>
          <a:blip r:embed="rId3"/>
          <a:stretch>
            <a:fillRect/>
          </a:stretch>
        </p:blipFill>
        <p:spPr>
          <a:xfrm>
            <a:off x="3708972" y="4760099"/>
            <a:ext cx="8096624" cy="1870164"/>
          </a:xfrm>
          <a:prstGeom prst="rect">
            <a:avLst/>
          </a:prstGeom>
        </p:spPr>
      </p:pic>
    </p:spTree>
    <p:extLst>
      <p:ext uri="{BB962C8B-B14F-4D97-AF65-F5344CB8AC3E}">
        <p14:creationId xmlns:p14="http://schemas.microsoft.com/office/powerpoint/2010/main" val="2427799281"/>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3839D951-82E4-9463-083D-FAAB27FB0D82}"/>
              </a:ext>
            </a:extLst>
          </p:cNvPr>
          <p:cNvSpPr>
            <a:spLocks noGrp="1"/>
          </p:cNvSpPr>
          <p:nvPr>
            <p:ph type="body" sz="quarter" idx="3"/>
          </p:nvPr>
        </p:nvSpPr>
        <p:spPr>
          <a:xfrm>
            <a:off x="240631" y="1443789"/>
            <a:ext cx="11872599" cy="568827"/>
          </a:xfrm>
        </p:spPr>
        <p:txBody>
          <a:bodyPr/>
          <a:lstStyle/>
          <a:p>
            <a:r>
              <a:rPr lang="en-GB" sz="2000" b="1" dirty="0">
                <a:latin typeface="Cambria" panose="02040503050406030204" pitchFamily="18" charset="0"/>
                <a:ea typeface="Cambria" panose="02040503050406030204" pitchFamily="18" charset="0"/>
              </a:rPr>
              <a:t>Writing Enriched Curricula: Models of Faculty Driven and Departmental Transformation </a:t>
            </a:r>
          </a:p>
        </p:txBody>
      </p:sp>
      <p:sp>
        <p:nvSpPr>
          <p:cNvPr id="3" name="Text Placeholder 2">
            <a:extLst>
              <a:ext uri="{FF2B5EF4-FFF2-40B4-BE49-F238E27FC236}">
                <a16:creationId xmlns:a16="http://schemas.microsoft.com/office/drawing/2014/main" id="{5F2A113C-57C6-690C-780A-C148BF1E7A2D}"/>
              </a:ext>
            </a:extLst>
          </p:cNvPr>
          <p:cNvSpPr>
            <a:spLocks noGrp="1"/>
          </p:cNvSpPr>
          <p:nvPr>
            <p:ph type="body" sz="quarter" idx="13"/>
          </p:nvPr>
        </p:nvSpPr>
        <p:spPr/>
        <p:txBody>
          <a:bodyPr/>
          <a:lstStyle/>
          <a:p>
            <a:endParaRPr lang="en-GB"/>
          </a:p>
        </p:txBody>
      </p:sp>
      <p:pic>
        <p:nvPicPr>
          <p:cNvPr id="6" name="Picture 5">
            <a:extLst>
              <a:ext uri="{FF2B5EF4-FFF2-40B4-BE49-F238E27FC236}">
                <a16:creationId xmlns:a16="http://schemas.microsoft.com/office/drawing/2014/main" id="{D82A355D-F61F-CEE0-8F8C-6A724A0F8B04}"/>
              </a:ext>
            </a:extLst>
          </p:cNvPr>
          <p:cNvPicPr>
            <a:picLocks noChangeAspect="1"/>
          </p:cNvPicPr>
          <p:nvPr/>
        </p:nvPicPr>
        <p:blipFill>
          <a:blip r:embed="rId2"/>
          <a:stretch>
            <a:fillRect/>
          </a:stretch>
        </p:blipFill>
        <p:spPr>
          <a:xfrm>
            <a:off x="1572343" y="2279975"/>
            <a:ext cx="2987570" cy="4216246"/>
          </a:xfrm>
          <a:prstGeom prst="rect">
            <a:avLst/>
          </a:prstGeom>
        </p:spPr>
      </p:pic>
      <p:pic>
        <p:nvPicPr>
          <p:cNvPr id="10" name="Picture 9">
            <a:extLst>
              <a:ext uri="{FF2B5EF4-FFF2-40B4-BE49-F238E27FC236}">
                <a16:creationId xmlns:a16="http://schemas.microsoft.com/office/drawing/2014/main" id="{1A3BC3FE-70A1-7444-0806-803D41CF079C}"/>
              </a:ext>
            </a:extLst>
          </p:cNvPr>
          <p:cNvPicPr>
            <a:picLocks noChangeAspect="1"/>
          </p:cNvPicPr>
          <p:nvPr/>
        </p:nvPicPr>
        <p:blipFill>
          <a:blip r:embed="rId3"/>
          <a:stretch>
            <a:fillRect/>
          </a:stretch>
        </p:blipFill>
        <p:spPr>
          <a:xfrm>
            <a:off x="5436675" y="2575066"/>
            <a:ext cx="2727856" cy="3074166"/>
          </a:xfrm>
          <a:prstGeom prst="rect">
            <a:avLst/>
          </a:prstGeom>
        </p:spPr>
      </p:pic>
      <p:pic>
        <p:nvPicPr>
          <p:cNvPr id="13" name="Picture 12" descr="A white paper with black text&#10;&#10;Description automatically generated">
            <a:extLst>
              <a:ext uri="{FF2B5EF4-FFF2-40B4-BE49-F238E27FC236}">
                <a16:creationId xmlns:a16="http://schemas.microsoft.com/office/drawing/2014/main" id="{6BB85726-CA73-E8E9-3111-5D5438DB35A4}"/>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022361" y="3268782"/>
            <a:ext cx="2987570" cy="3153205"/>
          </a:xfrm>
          <a:prstGeom prst="rect">
            <a:avLst/>
          </a:prstGeom>
        </p:spPr>
      </p:pic>
    </p:spTree>
    <p:extLst>
      <p:ext uri="{BB962C8B-B14F-4D97-AF65-F5344CB8AC3E}">
        <p14:creationId xmlns:p14="http://schemas.microsoft.com/office/powerpoint/2010/main" val="2665247921"/>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1C2805B5-FBD6-D3BE-E5F5-0FDCCD09EFD8}"/>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Departmental Location and Faculty Control</a:t>
            </a:r>
          </a:p>
        </p:txBody>
      </p:sp>
      <p:sp>
        <p:nvSpPr>
          <p:cNvPr id="3" name="Text Placeholder 2">
            <a:extLst>
              <a:ext uri="{FF2B5EF4-FFF2-40B4-BE49-F238E27FC236}">
                <a16:creationId xmlns:a16="http://schemas.microsoft.com/office/drawing/2014/main" id="{7AE3503D-F917-278F-DE17-C4C9A0284628}"/>
              </a:ext>
            </a:extLst>
          </p:cNvPr>
          <p:cNvSpPr>
            <a:spLocks noGrp="1"/>
          </p:cNvSpPr>
          <p:nvPr>
            <p:ph type="body" sz="quarter" idx="13"/>
          </p:nvPr>
        </p:nvSpPr>
        <p:spPr/>
        <p:txBody>
          <a:bodyPr/>
          <a:lstStyle/>
          <a:p>
            <a:endParaRPr lang="en-GB"/>
          </a:p>
        </p:txBody>
      </p:sp>
      <p:sp>
        <p:nvSpPr>
          <p:cNvPr id="5" name="TextBox 4">
            <a:extLst>
              <a:ext uri="{FF2B5EF4-FFF2-40B4-BE49-F238E27FC236}">
                <a16:creationId xmlns:a16="http://schemas.microsoft.com/office/drawing/2014/main" id="{CBF4B1A8-0B43-80A4-8E1D-6038C4DE8B9F}"/>
              </a:ext>
            </a:extLst>
          </p:cNvPr>
          <p:cNvSpPr txBox="1"/>
          <p:nvPr/>
        </p:nvSpPr>
        <p:spPr>
          <a:xfrm>
            <a:off x="780836" y="2793072"/>
            <a:ext cx="7595170" cy="3108543"/>
          </a:xfrm>
          <a:prstGeom prst="rect">
            <a:avLst/>
          </a:prstGeom>
          <a:noFill/>
        </p:spPr>
        <p:txBody>
          <a:bodyPr wrap="square">
            <a:spAutoFit/>
          </a:bodyPr>
          <a:lstStyle/>
          <a:p>
            <a:pPr marL="342900" indent="-342900">
              <a:buFont typeface="Arial" panose="020B0604020202020204" pitchFamily="34" charset="0"/>
              <a:buChar char="•"/>
            </a:pPr>
            <a:r>
              <a:rPr lang="en-GB" sz="2800" dirty="0">
                <a:latin typeface="Cambria" panose="02040503050406030204" pitchFamily="18" charset="0"/>
                <a:ea typeface="Calibri" panose="020F0502020204030204" pitchFamily="34" charset="0"/>
                <a:cs typeface="Times New Roman" panose="02020603050405020304" pitchFamily="18" charset="0"/>
              </a:rPr>
              <a:t>D</a:t>
            </a:r>
            <a:r>
              <a:rPr lang="en-GB" sz="2800" dirty="0">
                <a:effectLst/>
                <a:latin typeface="Cambria" panose="02040503050406030204" pitchFamily="18" charset="0"/>
                <a:ea typeface="Calibri" panose="020F0502020204030204" pitchFamily="34" charset="0"/>
                <a:cs typeface="Times New Roman" panose="02020603050405020304" pitchFamily="18" charset="0"/>
              </a:rPr>
              <a:t>epartmental </a:t>
            </a:r>
            <a:r>
              <a:rPr lang="en-GB" sz="2800" b="1" dirty="0">
                <a:effectLst/>
                <a:latin typeface="Cambria" panose="02040503050406030204" pitchFamily="18" charset="0"/>
                <a:ea typeface="Calibri" panose="020F0502020204030204" pitchFamily="34" charset="0"/>
                <a:cs typeface="Times New Roman" panose="02020603050405020304" pitchFamily="18" charset="0"/>
              </a:rPr>
              <a:t>consensus</a:t>
            </a:r>
          </a:p>
          <a:p>
            <a:pPr marL="342900" indent="-342900">
              <a:buFont typeface="Arial" panose="020B0604020202020204" pitchFamily="34" charset="0"/>
              <a:buChar char="•"/>
            </a:pPr>
            <a:endParaRPr lang="en-GB" sz="2800" dirty="0">
              <a:latin typeface="Cambria" panose="02040503050406030204" pitchFamily="18" charset="0"/>
              <a:cs typeface="Times New Roman" panose="02020603050405020304" pitchFamily="18" charset="0"/>
            </a:endParaRPr>
          </a:p>
          <a:p>
            <a:pPr marL="342900" indent="-342900">
              <a:buFont typeface="Arial" panose="020B0604020202020204" pitchFamily="34" charset="0"/>
              <a:buChar char="•"/>
            </a:pPr>
            <a:r>
              <a:rPr lang="en-GB" sz="2800" dirty="0">
                <a:latin typeface="Cambria" panose="02040503050406030204" pitchFamily="18" charset="0"/>
                <a:ea typeface="Calibri" panose="020F0502020204030204" pitchFamily="34" charset="0"/>
                <a:cs typeface="Times New Roman" panose="02020603050405020304" pitchFamily="18" charset="0"/>
              </a:rPr>
              <a:t>W</a:t>
            </a:r>
            <a:r>
              <a:rPr lang="en-GB" sz="2800" dirty="0">
                <a:effectLst/>
                <a:latin typeface="Cambria" panose="02040503050406030204" pitchFamily="18" charset="0"/>
                <a:ea typeface="Calibri" panose="020F0502020204030204" pitchFamily="34" charset="0"/>
                <a:cs typeface="Times New Roman" panose="02020603050405020304" pitchFamily="18" charset="0"/>
              </a:rPr>
              <a:t>riting </a:t>
            </a:r>
            <a:r>
              <a:rPr lang="en-GB" sz="2800" b="1" dirty="0">
                <a:effectLst/>
                <a:latin typeface="Cambria" panose="02040503050406030204" pitchFamily="18" charset="0"/>
                <a:ea typeface="Calibri" panose="020F0502020204030204" pitchFamily="34" charset="0"/>
                <a:cs typeface="Times New Roman" panose="02020603050405020304" pitchFamily="18" charset="0"/>
              </a:rPr>
              <a:t>instruction</a:t>
            </a:r>
            <a:r>
              <a:rPr lang="en-GB" sz="2800" dirty="0">
                <a:effectLst/>
                <a:latin typeface="Cambria" panose="02040503050406030204" pitchFamily="18" charset="0"/>
                <a:ea typeface="Calibri" panose="020F0502020204030204" pitchFamily="34" charset="0"/>
                <a:cs typeface="Times New Roman" panose="02020603050405020304" pitchFamily="18" charset="0"/>
              </a:rPr>
              <a:t> as a </a:t>
            </a:r>
            <a:r>
              <a:rPr lang="en-GB" sz="2800" b="1" dirty="0">
                <a:effectLst/>
                <a:latin typeface="Cambria" panose="02040503050406030204" pitchFamily="18" charset="0"/>
                <a:ea typeface="Calibri" panose="020F0502020204030204" pitchFamily="34" charset="0"/>
                <a:cs typeface="Times New Roman" panose="02020603050405020304" pitchFamily="18" charset="0"/>
              </a:rPr>
              <a:t>shared</a:t>
            </a:r>
            <a:r>
              <a:rPr lang="en-GB" sz="2800" dirty="0">
                <a:effectLst/>
                <a:latin typeface="Cambria" panose="02040503050406030204" pitchFamily="18" charset="0"/>
                <a:ea typeface="Calibri" panose="020F0502020204030204" pitchFamily="34" charset="0"/>
                <a:cs typeface="Times New Roman" panose="02020603050405020304" pitchFamily="18" charset="0"/>
              </a:rPr>
              <a:t> responsibility</a:t>
            </a:r>
          </a:p>
          <a:p>
            <a:pPr marL="342900" indent="-342900">
              <a:buFont typeface="Arial" panose="020B0604020202020204" pitchFamily="34" charset="0"/>
              <a:buChar char="•"/>
            </a:pPr>
            <a:endParaRPr lang="en-GB" sz="2800" dirty="0">
              <a:latin typeface="Cambria" panose="02040503050406030204" pitchFamily="18" charset="0"/>
              <a:cs typeface="Times New Roman" panose="02020603050405020304" pitchFamily="18" charset="0"/>
            </a:endParaRPr>
          </a:p>
          <a:p>
            <a:pPr marL="342900" indent="-342900">
              <a:buFont typeface="Arial" panose="020B0604020202020204" pitchFamily="34" charset="0"/>
              <a:buChar char="•"/>
            </a:pPr>
            <a:r>
              <a:rPr lang="en-GB" sz="2800" dirty="0">
                <a:latin typeface="Cambria" panose="02040503050406030204" pitchFamily="18" charset="0"/>
                <a:ea typeface="Calibri" panose="020F0502020204030204" pitchFamily="34" charset="0"/>
                <a:cs typeface="Times New Roman" panose="02020603050405020304" pitchFamily="18" charset="0"/>
              </a:rPr>
              <a:t>S</a:t>
            </a:r>
            <a:r>
              <a:rPr lang="en-GB" sz="2800" dirty="0">
                <a:effectLst/>
                <a:latin typeface="Cambria" panose="02040503050406030204" pitchFamily="18" charset="0"/>
                <a:ea typeface="Calibri" panose="020F0502020204030204" pitchFamily="34" charset="0"/>
                <a:cs typeface="Times New Roman" panose="02020603050405020304" pitchFamily="18" charset="0"/>
              </a:rPr>
              <a:t>ystematic, responsive, and </a:t>
            </a:r>
            <a:r>
              <a:rPr lang="en-GB" sz="2800" b="1" dirty="0">
                <a:effectLst/>
                <a:latin typeface="Cambria" panose="02040503050406030204" pitchFamily="18" charset="0"/>
                <a:ea typeface="Calibri" panose="020F0502020204030204" pitchFamily="34" charset="0"/>
                <a:cs typeface="Times New Roman" panose="02020603050405020304" pitchFamily="18" charset="0"/>
              </a:rPr>
              <a:t>continuously</a:t>
            </a:r>
            <a:r>
              <a:rPr lang="en-GB" sz="2800" dirty="0">
                <a:effectLst/>
                <a:latin typeface="Cambria" panose="02040503050406030204" pitchFamily="18" charset="0"/>
                <a:ea typeface="Calibri" panose="020F0502020204030204" pitchFamily="34" charset="0"/>
                <a:cs typeface="Times New Roman" panose="02020603050405020304" pitchFamily="18" charset="0"/>
              </a:rPr>
              <a:t> developed</a:t>
            </a:r>
            <a:endParaRPr lang="en-GB" sz="2800" dirty="0"/>
          </a:p>
        </p:txBody>
      </p:sp>
      <p:pic>
        <p:nvPicPr>
          <p:cNvPr id="6" name="consensus">
            <a:hlinkClick r:id="" action="ppaction://media"/>
            <a:extLst>
              <a:ext uri="{FF2B5EF4-FFF2-40B4-BE49-F238E27FC236}">
                <a16:creationId xmlns:a16="http://schemas.microsoft.com/office/drawing/2014/main" id="{47C3F46B-9D2B-A362-BBED-83B9D68D33EF}"/>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8793679" y="4945230"/>
            <a:ext cx="3398321" cy="1912770"/>
          </a:xfrm>
          <a:prstGeom prst="rect">
            <a:avLst/>
          </a:prstGeom>
        </p:spPr>
      </p:pic>
    </p:spTree>
    <p:extLst>
      <p:ext uri="{BB962C8B-B14F-4D97-AF65-F5344CB8AC3E}">
        <p14:creationId xmlns:p14="http://schemas.microsoft.com/office/powerpoint/2010/main" val="391402262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7160" fill="hold"/>
                                        <p:tgtEl>
                                          <p:spTgt spid="6"/>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6"/>
                </p:tgtEl>
              </p:cMediaNode>
            </p:video>
            <p:seq concurrent="1" nextAc="seek">
              <p:cTn id="8" restart="whenNotActive" fill="hold" evtFilter="cancelBubble" nodeType="interactiveSeq">
                <p:stCondLst>
                  <p:cond evt="onClick" delay="0">
                    <p:tgtEl>
                      <p:spTgt spid="6"/>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6"/>
                                        </p:tgtEl>
                                      </p:cBhvr>
                                    </p:cmd>
                                  </p:childTnLst>
                                </p:cTn>
                              </p:par>
                            </p:childTnLst>
                          </p:cTn>
                        </p:par>
                      </p:childTnLst>
                    </p:cTn>
                  </p:par>
                </p:childTnLst>
              </p:cTn>
              <p:nextCondLst>
                <p:cond evt="onClick" delay="0">
                  <p:tgtEl>
                    <p:spTgt spid="6"/>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BB59CE82-8573-74CB-9506-032A32CC05D6}"/>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Conceptual Orientation</a:t>
            </a:r>
          </a:p>
        </p:txBody>
      </p:sp>
      <p:sp>
        <p:nvSpPr>
          <p:cNvPr id="3" name="Text Placeholder 2">
            <a:extLst>
              <a:ext uri="{FF2B5EF4-FFF2-40B4-BE49-F238E27FC236}">
                <a16:creationId xmlns:a16="http://schemas.microsoft.com/office/drawing/2014/main" id="{FCCCCB7E-6DCD-50A8-8686-EA41D83C3435}"/>
              </a:ext>
            </a:extLst>
          </p:cNvPr>
          <p:cNvSpPr>
            <a:spLocks noGrp="1"/>
          </p:cNvSpPr>
          <p:nvPr>
            <p:ph type="body" sz="quarter" idx="13"/>
          </p:nvPr>
        </p:nvSpPr>
        <p:spPr/>
        <p:txBody>
          <a:bodyPr/>
          <a:lstStyle/>
          <a:p>
            <a:endParaRPr lang="en-GB"/>
          </a:p>
        </p:txBody>
      </p:sp>
      <p:sp>
        <p:nvSpPr>
          <p:cNvPr id="5" name="TextBox 4">
            <a:extLst>
              <a:ext uri="{FF2B5EF4-FFF2-40B4-BE49-F238E27FC236}">
                <a16:creationId xmlns:a16="http://schemas.microsoft.com/office/drawing/2014/main" id="{0236A071-592E-ED91-0959-00418EE88C04}"/>
              </a:ext>
            </a:extLst>
          </p:cNvPr>
          <p:cNvSpPr txBox="1"/>
          <p:nvPr/>
        </p:nvSpPr>
        <p:spPr>
          <a:xfrm>
            <a:off x="860460" y="3264613"/>
            <a:ext cx="6454740" cy="1815882"/>
          </a:xfrm>
          <a:prstGeom prst="rect">
            <a:avLst/>
          </a:prstGeom>
          <a:noFill/>
        </p:spPr>
        <p:txBody>
          <a:bodyPr wrap="square">
            <a:spAutoFit/>
          </a:bodyPr>
          <a:lstStyle/>
          <a:p>
            <a:pPr algn="just"/>
            <a:r>
              <a:rPr lang="en-GB" sz="2800" dirty="0">
                <a:effectLst/>
                <a:latin typeface="Cambria" panose="02040503050406030204" pitchFamily="18" charset="0"/>
                <a:ea typeface="Calibri" panose="020F0502020204030204" pitchFamily="34" charset="0"/>
                <a:cs typeface="Times New Roman" panose="02020603050405020304" pitchFamily="18" charset="0"/>
              </a:rPr>
              <a:t>WEC promotes a </a:t>
            </a:r>
            <a:r>
              <a:rPr lang="en-GB" sz="2800" b="1" dirty="0">
                <a:effectLst/>
                <a:latin typeface="Cambria" panose="02040503050406030204" pitchFamily="18" charset="0"/>
                <a:ea typeface="Calibri" panose="020F0502020204030204" pitchFamily="34" charset="0"/>
                <a:cs typeface="Times New Roman" panose="02020603050405020304" pitchFamily="18" charset="0"/>
              </a:rPr>
              <a:t>broad</a:t>
            </a:r>
            <a:r>
              <a:rPr lang="en-GB" sz="2800" dirty="0">
                <a:effectLst/>
                <a:latin typeface="Cambria" panose="02040503050406030204" pitchFamily="18" charset="0"/>
                <a:ea typeface="Calibri" panose="020F0502020204030204" pitchFamily="34" charset="0"/>
                <a:cs typeface="Times New Roman" panose="02020603050405020304" pitchFamily="18" charset="0"/>
              </a:rPr>
              <a:t>, </a:t>
            </a:r>
            <a:r>
              <a:rPr lang="en-GB" sz="2800" b="1" dirty="0">
                <a:effectLst/>
                <a:latin typeface="Cambria" panose="02040503050406030204" pitchFamily="18" charset="0"/>
                <a:ea typeface="Calibri" panose="020F0502020204030204" pitchFamily="34" charset="0"/>
                <a:cs typeface="Times New Roman" panose="02020603050405020304" pitchFamily="18" charset="0"/>
              </a:rPr>
              <a:t>inclusive</a:t>
            </a:r>
            <a:r>
              <a:rPr lang="en-GB" sz="2800" dirty="0">
                <a:effectLst/>
                <a:latin typeface="Cambria" panose="02040503050406030204" pitchFamily="18" charset="0"/>
                <a:ea typeface="Calibri" panose="020F0502020204030204" pitchFamily="34" charset="0"/>
                <a:cs typeface="Times New Roman" panose="02020603050405020304" pitchFamily="18" charset="0"/>
              </a:rPr>
              <a:t> </a:t>
            </a:r>
            <a:r>
              <a:rPr lang="en-GB" sz="2800" b="1" dirty="0">
                <a:effectLst/>
                <a:latin typeface="Cambria" panose="02040503050406030204" pitchFamily="18" charset="0"/>
                <a:ea typeface="Calibri" panose="020F0502020204030204" pitchFamily="34" charset="0"/>
                <a:cs typeface="Times New Roman" panose="02020603050405020304" pitchFamily="18" charset="0"/>
              </a:rPr>
              <a:t>definition</a:t>
            </a:r>
            <a:r>
              <a:rPr lang="en-GB" sz="2800" dirty="0">
                <a:effectLst/>
                <a:latin typeface="Cambria" panose="02040503050406030204" pitchFamily="18" charset="0"/>
                <a:ea typeface="Calibri" panose="020F0502020204030204" pitchFamily="34" charset="0"/>
                <a:cs typeface="Times New Roman" panose="02020603050405020304" pitchFamily="18" charset="0"/>
              </a:rPr>
              <a:t> of writing, encourages ongoing </a:t>
            </a:r>
            <a:r>
              <a:rPr lang="en-GB" sz="2800" b="1" dirty="0">
                <a:effectLst/>
                <a:latin typeface="Cambria" panose="02040503050406030204" pitchFamily="18" charset="0"/>
                <a:ea typeface="Calibri" panose="020F0502020204030204" pitchFamily="34" charset="0"/>
                <a:cs typeface="Times New Roman" panose="02020603050405020304" pitchFamily="18" charset="0"/>
              </a:rPr>
              <a:t>data collection</a:t>
            </a:r>
            <a:r>
              <a:rPr lang="en-GB" sz="2800" dirty="0">
                <a:effectLst/>
                <a:latin typeface="Cambria" panose="02040503050406030204" pitchFamily="18" charset="0"/>
                <a:ea typeface="Calibri" panose="020F0502020204030204" pitchFamily="34" charset="0"/>
                <a:cs typeface="Times New Roman" panose="02020603050405020304" pitchFamily="18" charset="0"/>
              </a:rPr>
              <a:t>, and reinforces </a:t>
            </a:r>
            <a:r>
              <a:rPr lang="en-GB" sz="2800" b="1" dirty="0">
                <a:effectLst/>
                <a:latin typeface="Cambria" panose="02040503050406030204" pitchFamily="18" charset="0"/>
                <a:ea typeface="Calibri" panose="020F0502020204030204" pitchFamily="34" charset="0"/>
                <a:cs typeface="Times New Roman" panose="02020603050405020304" pitchFamily="18" charset="0"/>
              </a:rPr>
              <a:t>faculty-driven</a:t>
            </a:r>
            <a:r>
              <a:rPr lang="en-GB" sz="2800" dirty="0">
                <a:effectLst/>
                <a:latin typeface="Cambria" panose="02040503050406030204" pitchFamily="18" charset="0"/>
                <a:ea typeface="Calibri" panose="020F0502020204030204" pitchFamily="34" charset="0"/>
                <a:cs typeface="Times New Roman" panose="02020603050405020304" pitchFamily="18" charset="0"/>
              </a:rPr>
              <a:t> approach.</a:t>
            </a:r>
            <a:endParaRPr lang="en-GB" sz="2800" dirty="0"/>
          </a:p>
        </p:txBody>
      </p:sp>
      <p:pic>
        <p:nvPicPr>
          <p:cNvPr id="7" name="Picture 6" descr="A diagram of a flowchart&#10;&#10;Description automatically generated">
            <a:extLst>
              <a:ext uri="{FF2B5EF4-FFF2-40B4-BE49-F238E27FC236}">
                <a16:creationId xmlns:a16="http://schemas.microsoft.com/office/drawing/2014/main" id="{1D956816-37D4-DBE9-0285-DA2C7C6243C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207192" y="4856287"/>
            <a:ext cx="3984808" cy="1984137"/>
          </a:xfrm>
          <a:prstGeom prst="rect">
            <a:avLst/>
          </a:prstGeom>
        </p:spPr>
      </p:pic>
    </p:spTree>
    <p:extLst>
      <p:ext uri="{BB962C8B-B14F-4D97-AF65-F5344CB8AC3E}">
        <p14:creationId xmlns:p14="http://schemas.microsoft.com/office/powerpoint/2010/main" val="1895837234"/>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D1C63EC9-4F59-D6BC-E732-E1F9F821E837}"/>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Data Use</a:t>
            </a:r>
          </a:p>
        </p:txBody>
      </p:sp>
      <p:sp>
        <p:nvSpPr>
          <p:cNvPr id="3" name="Text Placeholder 2">
            <a:extLst>
              <a:ext uri="{FF2B5EF4-FFF2-40B4-BE49-F238E27FC236}">
                <a16:creationId xmlns:a16="http://schemas.microsoft.com/office/drawing/2014/main" id="{BB2E1C5F-68A5-1A99-BF67-18595F8273B4}"/>
              </a:ext>
            </a:extLst>
          </p:cNvPr>
          <p:cNvSpPr>
            <a:spLocks noGrp="1"/>
          </p:cNvSpPr>
          <p:nvPr>
            <p:ph type="body" sz="quarter" idx="13"/>
          </p:nvPr>
        </p:nvSpPr>
        <p:spPr/>
        <p:txBody>
          <a:bodyPr/>
          <a:lstStyle/>
          <a:p>
            <a:endParaRPr lang="en-GB"/>
          </a:p>
        </p:txBody>
      </p:sp>
      <p:sp>
        <p:nvSpPr>
          <p:cNvPr id="5" name="TextBox 4">
            <a:extLst>
              <a:ext uri="{FF2B5EF4-FFF2-40B4-BE49-F238E27FC236}">
                <a16:creationId xmlns:a16="http://schemas.microsoft.com/office/drawing/2014/main" id="{0ED6449A-F1E8-0D9B-FFBE-DB2C7245F8C8}"/>
              </a:ext>
            </a:extLst>
          </p:cNvPr>
          <p:cNvSpPr txBox="1"/>
          <p:nvPr/>
        </p:nvSpPr>
        <p:spPr>
          <a:xfrm>
            <a:off x="809090" y="2794839"/>
            <a:ext cx="6138808" cy="3108543"/>
          </a:xfrm>
          <a:prstGeom prst="rect">
            <a:avLst/>
          </a:prstGeom>
          <a:noFill/>
        </p:spPr>
        <p:txBody>
          <a:bodyPr wrap="square">
            <a:spAutoFit/>
          </a:bodyPr>
          <a:lstStyle/>
          <a:p>
            <a:r>
              <a:rPr lang="en-GB" sz="2800" dirty="0">
                <a:latin typeface="Cambria" panose="02040503050406030204" pitchFamily="18" charset="0"/>
                <a:ea typeface="Cambria" panose="02040503050406030204" pitchFamily="18" charset="0"/>
                <a:cs typeface="Times New Roman" panose="02020603050405020304" pitchFamily="18" charset="0"/>
              </a:rPr>
              <a:t>D</a:t>
            </a:r>
            <a:r>
              <a:rPr lang="en-GB" sz="2800" dirty="0">
                <a:effectLst/>
                <a:latin typeface="Cambria" panose="02040503050406030204" pitchFamily="18" charset="0"/>
                <a:ea typeface="Cambria" panose="02040503050406030204" pitchFamily="18" charset="0"/>
                <a:cs typeface="Times New Roman" panose="02020603050405020304" pitchFamily="18" charset="0"/>
              </a:rPr>
              <a:t>ata is </a:t>
            </a:r>
            <a:r>
              <a:rPr lang="en-GB" sz="2800" b="1" dirty="0">
                <a:effectLst/>
                <a:latin typeface="Cambria" panose="02040503050406030204" pitchFamily="18" charset="0"/>
                <a:ea typeface="Cambria" panose="02040503050406030204" pitchFamily="18" charset="0"/>
                <a:cs typeface="Times New Roman" panose="02020603050405020304" pitchFamily="18" charset="0"/>
              </a:rPr>
              <a:t>central</a:t>
            </a:r>
            <a:r>
              <a:rPr lang="en-GB" sz="2800" dirty="0">
                <a:effectLst/>
                <a:latin typeface="Cambria" panose="02040503050406030204" pitchFamily="18" charset="0"/>
                <a:ea typeface="Cambria" panose="02040503050406030204" pitchFamily="18" charset="0"/>
                <a:cs typeface="Times New Roman" panose="02020603050405020304" pitchFamily="18" charset="0"/>
              </a:rPr>
              <a:t> to every stage of the WEC process:</a:t>
            </a:r>
          </a:p>
          <a:p>
            <a:endParaRPr lang="en-GB" sz="2800" dirty="0">
              <a:latin typeface="Cambria" panose="02040503050406030204" pitchFamily="18" charset="0"/>
              <a:ea typeface="Cambria" panose="02040503050406030204" pitchFamily="18" charset="0"/>
              <a:cs typeface="Times New Roman" panose="02020603050405020304" pitchFamily="18" charset="0"/>
            </a:endParaRPr>
          </a:p>
          <a:p>
            <a:pPr marL="285750" indent="-285750">
              <a:buFont typeface="Arial" panose="020B0604020202020204" pitchFamily="34" charset="0"/>
              <a:buChar char="•"/>
            </a:pPr>
            <a:r>
              <a:rPr lang="en-GB" sz="2800" dirty="0">
                <a:effectLst/>
                <a:latin typeface="Cambria" panose="02040503050406030204" pitchFamily="18" charset="0"/>
                <a:ea typeface="Cambria" panose="02040503050406030204" pitchFamily="18" charset="0"/>
                <a:cs typeface="Times New Roman" panose="02020603050405020304" pitchFamily="18" charset="0"/>
              </a:rPr>
              <a:t>supports </a:t>
            </a:r>
            <a:r>
              <a:rPr lang="en-GB" sz="2800" b="1" dirty="0">
                <a:effectLst/>
                <a:latin typeface="Cambria" panose="02040503050406030204" pitchFamily="18" charset="0"/>
                <a:ea typeface="Cambria" panose="02040503050406030204" pitchFamily="18" charset="0"/>
                <a:cs typeface="Times New Roman" panose="02020603050405020304" pitchFamily="18" charset="0"/>
              </a:rPr>
              <a:t>informed</a:t>
            </a:r>
            <a:r>
              <a:rPr lang="en-GB" sz="2800" dirty="0">
                <a:effectLst/>
                <a:latin typeface="Cambria" panose="02040503050406030204" pitchFamily="18" charset="0"/>
                <a:ea typeface="Cambria" panose="02040503050406030204" pitchFamily="18" charset="0"/>
                <a:cs typeface="Times New Roman" panose="02020603050405020304" pitchFamily="18" charset="0"/>
              </a:rPr>
              <a:t>, </a:t>
            </a:r>
            <a:r>
              <a:rPr lang="en-GB" sz="2800" b="1" dirty="0">
                <a:effectLst/>
                <a:latin typeface="Cambria" panose="02040503050406030204" pitchFamily="18" charset="0"/>
                <a:ea typeface="Cambria" panose="02040503050406030204" pitchFamily="18" charset="0"/>
                <a:cs typeface="Times New Roman" panose="02020603050405020304" pitchFamily="18" charset="0"/>
              </a:rPr>
              <a:t>focused</a:t>
            </a:r>
            <a:r>
              <a:rPr lang="en-GB" sz="2800" dirty="0">
                <a:effectLst/>
                <a:latin typeface="Cambria" panose="02040503050406030204" pitchFamily="18" charset="0"/>
                <a:ea typeface="Cambria" panose="02040503050406030204" pitchFamily="18" charset="0"/>
                <a:cs typeface="Times New Roman" panose="02020603050405020304" pitchFamily="18" charset="0"/>
              </a:rPr>
              <a:t> discussions </a:t>
            </a:r>
          </a:p>
          <a:p>
            <a:pPr marL="285750" indent="-285750">
              <a:buFont typeface="Arial" panose="020B0604020202020204" pitchFamily="34" charset="0"/>
              <a:buChar char="•"/>
            </a:pPr>
            <a:endParaRPr lang="en-GB" sz="2800" dirty="0">
              <a:latin typeface="Cambria" panose="02040503050406030204" pitchFamily="18" charset="0"/>
              <a:ea typeface="Cambria" panose="02040503050406030204" pitchFamily="18" charset="0"/>
              <a:cs typeface="Times New Roman" panose="02020603050405020304" pitchFamily="18" charset="0"/>
            </a:endParaRPr>
          </a:p>
          <a:p>
            <a:pPr marL="285750" indent="-285750">
              <a:buFont typeface="Arial" panose="020B0604020202020204" pitchFamily="34" charset="0"/>
              <a:buChar char="•"/>
            </a:pPr>
            <a:r>
              <a:rPr lang="en-GB" sz="2800" dirty="0">
                <a:effectLst/>
                <a:latin typeface="Cambria" panose="02040503050406030204" pitchFamily="18" charset="0"/>
                <a:ea typeface="Cambria" panose="02040503050406030204" pitchFamily="18" charset="0"/>
                <a:cs typeface="Times New Roman" panose="02020603050405020304" pitchFamily="18" charset="0"/>
              </a:rPr>
              <a:t>helps avoid </a:t>
            </a:r>
            <a:r>
              <a:rPr lang="en-GB" sz="2800" b="1" dirty="0">
                <a:effectLst/>
                <a:latin typeface="Cambria" panose="02040503050406030204" pitchFamily="18" charset="0"/>
                <a:ea typeface="Cambria" panose="02040503050406030204" pitchFamily="18" charset="0"/>
                <a:cs typeface="Times New Roman" panose="02020603050405020304" pitchFamily="18" charset="0"/>
              </a:rPr>
              <a:t>unproductive</a:t>
            </a:r>
            <a:r>
              <a:rPr lang="en-GB" sz="2800" dirty="0">
                <a:effectLst/>
                <a:latin typeface="Cambria" panose="02040503050406030204" pitchFamily="18" charset="0"/>
                <a:ea typeface="Cambria" panose="02040503050406030204" pitchFamily="18" charset="0"/>
                <a:cs typeface="Times New Roman" panose="02020603050405020304" pitchFamily="18" charset="0"/>
              </a:rPr>
              <a:t> debates</a:t>
            </a:r>
            <a:endParaRPr lang="en-GB" sz="2800" dirty="0">
              <a:latin typeface="Cambria" panose="02040503050406030204" pitchFamily="18" charset="0"/>
              <a:ea typeface="Cambria" panose="02040503050406030204" pitchFamily="18" charset="0"/>
            </a:endParaRPr>
          </a:p>
        </p:txBody>
      </p:sp>
      <p:pic>
        <p:nvPicPr>
          <p:cNvPr id="7" name="Picture 6" descr="A close-up of a computer&#10;&#10;Description automatically generated">
            <a:extLst>
              <a:ext uri="{FF2B5EF4-FFF2-40B4-BE49-F238E27FC236}">
                <a16:creationId xmlns:a16="http://schemas.microsoft.com/office/drawing/2014/main" id="{FBFE1C1C-BB37-25C3-01D0-5B5BD45B4209}"/>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617276" y="3092585"/>
            <a:ext cx="3096527" cy="1603910"/>
          </a:xfrm>
          <a:prstGeom prst="rect">
            <a:avLst/>
          </a:prstGeom>
        </p:spPr>
      </p:pic>
      <p:pic>
        <p:nvPicPr>
          <p:cNvPr id="9" name="Picture 8" descr="A person typing on a computer&#10;&#10;Description automatically generated">
            <a:extLst>
              <a:ext uri="{FF2B5EF4-FFF2-40B4-BE49-F238E27FC236}">
                <a16:creationId xmlns:a16="http://schemas.microsoft.com/office/drawing/2014/main" id="{FF0C8E21-3D81-EAE3-36AA-BA6A0C529538}"/>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245849" y="4630592"/>
            <a:ext cx="2775428" cy="1850285"/>
          </a:xfrm>
          <a:prstGeom prst="rect">
            <a:avLst/>
          </a:prstGeom>
        </p:spPr>
      </p:pic>
    </p:spTree>
    <p:extLst>
      <p:ext uri="{BB962C8B-B14F-4D97-AF65-F5344CB8AC3E}">
        <p14:creationId xmlns:p14="http://schemas.microsoft.com/office/powerpoint/2010/main" val="1948277419"/>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74ED2C20-07F8-77D9-100C-492B9CCEC3EC}"/>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Mediation</a:t>
            </a:r>
          </a:p>
        </p:txBody>
      </p:sp>
      <p:sp>
        <p:nvSpPr>
          <p:cNvPr id="3" name="Text Placeholder 2">
            <a:extLst>
              <a:ext uri="{FF2B5EF4-FFF2-40B4-BE49-F238E27FC236}">
                <a16:creationId xmlns:a16="http://schemas.microsoft.com/office/drawing/2014/main" id="{6E1BBA2D-79CB-95E2-DBFD-A32CC939C861}"/>
              </a:ext>
            </a:extLst>
          </p:cNvPr>
          <p:cNvSpPr>
            <a:spLocks noGrp="1"/>
          </p:cNvSpPr>
          <p:nvPr>
            <p:ph type="body" sz="quarter" idx="13"/>
          </p:nvPr>
        </p:nvSpPr>
        <p:spPr/>
        <p:txBody>
          <a:bodyPr/>
          <a:lstStyle/>
          <a:p>
            <a:endParaRPr lang="en-GB"/>
          </a:p>
        </p:txBody>
      </p:sp>
      <p:sp>
        <p:nvSpPr>
          <p:cNvPr id="5" name="TextBox 4">
            <a:extLst>
              <a:ext uri="{FF2B5EF4-FFF2-40B4-BE49-F238E27FC236}">
                <a16:creationId xmlns:a16="http://schemas.microsoft.com/office/drawing/2014/main" id="{1B84E3B9-7CA6-45E7-E661-2A9D7AC3F092}"/>
              </a:ext>
            </a:extLst>
          </p:cNvPr>
          <p:cNvSpPr txBox="1"/>
          <p:nvPr/>
        </p:nvSpPr>
        <p:spPr>
          <a:xfrm>
            <a:off x="1086492" y="3268930"/>
            <a:ext cx="6138808" cy="2062103"/>
          </a:xfrm>
          <a:prstGeom prst="rect">
            <a:avLst/>
          </a:prstGeom>
          <a:noFill/>
        </p:spPr>
        <p:txBody>
          <a:bodyPr wrap="square">
            <a:spAutoFit/>
          </a:bodyPr>
          <a:lstStyle/>
          <a:p>
            <a:pPr algn="ctr"/>
            <a:r>
              <a:rPr lang="en-GB" sz="3200" dirty="0">
                <a:effectLst/>
                <a:latin typeface="Cambria" panose="02040503050406030204" pitchFamily="18" charset="0"/>
                <a:ea typeface="Calibri" panose="020F0502020204030204" pitchFamily="34" charset="0"/>
                <a:cs typeface="Times New Roman" panose="02020603050405020304" pitchFamily="18" charset="0"/>
              </a:rPr>
              <a:t>WEC team members don’t act as writing experts.</a:t>
            </a:r>
          </a:p>
          <a:p>
            <a:pPr algn="ctr"/>
            <a:r>
              <a:rPr lang="en-GB" sz="3200" dirty="0">
                <a:effectLst/>
                <a:latin typeface="Cambria" panose="02040503050406030204" pitchFamily="18" charset="0"/>
                <a:ea typeface="Calibri" panose="020F0502020204030204" pitchFamily="34" charset="0"/>
                <a:cs typeface="Times New Roman" panose="02020603050405020304" pitchFamily="18" charset="0"/>
              </a:rPr>
              <a:t>They act as </a:t>
            </a:r>
            <a:r>
              <a:rPr lang="en-GB" sz="3200" b="1" dirty="0">
                <a:effectLst/>
                <a:latin typeface="Cambria" panose="02040503050406030204" pitchFamily="18" charset="0"/>
                <a:ea typeface="Calibri" panose="020F0502020204030204" pitchFamily="34" charset="0"/>
                <a:cs typeface="Times New Roman" panose="02020603050405020304" pitchFamily="18" charset="0"/>
              </a:rPr>
              <a:t>curious listeners </a:t>
            </a:r>
            <a:r>
              <a:rPr lang="en-GB" sz="3200" dirty="0">
                <a:effectLst/>
                <a:latin typeface="Cambria" panose="02040503050406030204" pitchFamily="18" charset="0"/>
                <a:ea typeface="Calibri" panose="020F0502020204030204" pitchFamily="34" charset="0"/>
                <a:cs typeface="Times New Roman" panose="02020603050405020304" pitchFamily="18" charset="0"/>
              </a:rPr>
              <a:t>and </a:t>
            </a:r>
            <a:r>
              <a:rPr lang="en-GB" sz="3200" b="1" dirty="0">
                <a:effectLst/>
                <a:latin typeface="Cambria" panose="02040503050406030204" pitchFamily="18" charset="0"/>
                <a:ea typeface="Calibri" panose="020F0502020204030204" pitchFamily="34" charset="0"/>
                <a:cs typeface="Times New Roman" panose="02020603050405020304" pitchFamily="18" charset="0"/>
              </a:rPr>
              <a:t>collaborators</a:t>
            </a:r>
            <a:r>
              <a:rPr lang="en-GB" sz="3200" dirty="0">
                <a:effectLst/>
                <a:latin typeface="Cambria" panose="02040503050406030204" pitchFamily="18" charset="0"/>
                <a:ea typeface="Calibri" panose="020F0502020204030204" pitchFamily="34" charset="0"/>
                <a:cs typeface="Times New Roman" panose="02020603050405020304" pitchFamily="18" charset="0"/>
              </a:rPr>
              <a:t>. </a:t>
            </a:r>
            <a:endParaRPr lang="en-GB" sz="3200" dirty="0"/>
          </a:p>
        </p:txBody>
      </p:sp>
      <p:pic>
        <p:nvPicPr>
          <p:cNvPr id="7" name="Picture 6" descr="A group of people sitting around a table&#10;&#10;Description automatically generated">
            <a:extLst>
              <a:ext uri="{FF2B5EF4-FFF2-40B4-BE49-F238E27FC236}">
                <a16:creationId xmlns:a16="http://schemas.microsoft.com/office/drawing/2014/main" id="{85F0BBC7-0CE5-559B-52B6-D95785421958}"/>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740652" y="4548062"/>
            <a:ext cx="3451348" cy="2300898"/>
          </a:xfrm>
          <a:prstGeom prst="rect">
            <a:avLst/>
          </a:prstGeom>
        </p:spPr>
      </p:pic>
    </p:spTree>
    <p:extLst>
      <p:ext uri="{BB962C8B-B14F-4D97-AF65-F5344CB8AC3E}">
        <p14:creationId xmlns:p14="http://schemas.microsoft.com/office/powerpoint/2010/main" val="1068367590"/>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10A34BF6-BA54-50C5-8549-235F47DE6533}"/>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Continuous Support</a:t>
            </a:r>
          </a:p>
        </p:txBody>
      </p:sp>
      <p:sp>
        <p:nvSpPr>
          <p:cNvPr id="3" name="Text Placeholder 2">
            <a:extLst>
              <a:ext uri="{FF2B5EF4-FFF2-40B4-BE49-F238E27FC236}">
                <a16:creationId xmlns:a16="http://schemas.microsoft.com/office/drawing/2014/main" id="{020506B6-A1C9-DC6F-0F30-9AB577A42309}"/>
              </a:ext>
            </a:extLst>
          </p:cNvPr>
          <p:cNvSpPr>
            <a:spLocks noGrp="1"/>
          </p:cNvSpPr>
          <p:nvPr>
            <p:ph type="body" sz="quarter" idx="13"/>
          </p:nvPr>
        </p:nvSpPr>
        <p:spPr/>
        <p:txBody>
          <a:bodyPr/>
          <a:lstStyle/>
          <a:p>
            <a:endParaRPr lang="en-GB"/>
          </a:p>
        </p:txBody>
      </p:sp>
      <p:sp>
        <p:nvSpPr>
          <p:cNvPr id="5" name="TextBox 4">
            <a:extLst>
              <a:ext uri="{FF2B5EF4-FFF2-40B4-BE49-F238E27FC236}">
                <a16:creationId xmlns:a16="http://schemas.microsoft.com/office/drawing/2014/main" id="{EAC2C933-6971-3F8D-BE99-E2C3A14EBF80}"/>
              </a:ext>
            </a:extLst>
          </p:cNvPr>
          <p:cNvSpPr txBox="1"/>
          <p:nvPr/>
        </p:nvSpPr>
        <p:spPr>
          <a:xfrm>
            <a:off x="791111" y="3061699"/>
            <a:ext cx="5825446" cy="2677656"/>
          </a:xfrm>
          <a:prstGeom prst="rect">
            <a:avLst/>
          </a:prstGeom>
          <a:noFill/>
        </p:spPr>
        <p:txBody>
          <a:bodyPr wrap="square">
            <a:spAutoFit/>
          </a:bodyPr>
          <a:lstStyle/>
          <a:p>
            <a:r>
              <a:rPr lang="en-GB" sz="2800" dirty="0">
                <a:effectLst/>
                <a:latin typeface="Cambria" panose="02040503050406030204" pitchFamily="18" charset="0"/>
                <a:ea typeface="Calibri" panose="020F0502020204030204" pitchFamily="34" charset="0"/>
                <a:cs typeface="Times New Roman" panose="02020603050405020304" pitchFamily="18" charset="0"/>
              </a:rPr>
              <a:t>WEC doesn’t stop once a Writing Plan is created. </a:t>
            </a:r>
          </a:p>
          <a:p>
            <a:r>
              <a:rPr lang="en-GB" sz="2800" b="1" dirty="0">
                <a:effectLst/>
                <a:latin typeface="Cambria" panose="02040503050406030204" pitchFamily="18" charset="0"/>
                <a:ea typeface="Calibri" panose="020F0502020204030204" pitchFamily="34" charset="0"/>
                <a:cs typeface="Times New Roman" panose="02020603050405020304" pitchFamily="18" charset="0"/>
              </a:rPr>
              <a:t>Ongoing support </a:t>
            </a:r>
            <a:r>
              <a:rPr lang="en-GB" sz="2800" dirty="0">
                <a:effectLst/>
                <a:latin typeface="Cambria" panose="02040503050406030204" pitchFamily="18" charset="0"/>
                <a:ea typeface="Calibri" panose="020F0502020204030204" pitchFamily="34" charset="0"/>
                <a:cs typeface="Times New Roman" panose="02020603050405020304" pitchFamily="18" charset="0"/>
              </a:rPr>
              <a:t>and </a:t>
            </a:r>
            <a:r>
              <a:rPr lang="en-GB" sz="2800" b="1" dirty="0">
                <a:effectLst/>
                <a:latin typeface="Cambria" panose="02040503050406030204" pitchFamily="18" charset="0"/>
                <a:ea typeface="Calibri" panose="020F0502020204030204" pitchFamily="34" charset="0"/>
                <a:cs typeface="Times New Roman" panose="02020603050405020304" pitchFamily="18" charset="0"/>
              </a:rPr>
              <a:t>collaboration </a:t>
            </a:r>
            <a:r>
              <a:rPr lang="en-GB" sz="2800" dirty="0">
                <a:effectLst/>
                <a:latin typeface="Cambria" panose="02040503050406030204" pitchFamily="18" charset="0"/>
                <a:ea typeface="Calibri" panose="020F0502020204030204" pitchFamily="34" charset="0"/>
                <a:cs typeface="Times New Roman" panose="02020603050405020304" pitchFamily="18" charset="0"/>
              </a:rPr>
              <a:t>are built into the model—through workshops, reporting, and material reviews.</a:t>
            </a:r>
            <a:endParaRPr lang="en-GB" sz="2800" dirty="0"/>
          </a:p>
        </p:txBody>
      </p:sp>
      <p:pic>
        <p:nvPicPr>
          <p:cNvPr id="7" name="Picture 6" descr="A person holding a marker in her hand&#10;&#10;Description automatically generated">
            <a:extLst>
              <a:ext uri="{FF2B5EF4-FFF2-40B4-BE49-F238E27FC236}">
                <a16:creationId xmlns:a16="http://schemas.microsoft.com/office/drawing/2014/main" id="{A179BD7D-45DB-031D-3814-29336E2DFB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175515" y="4162306"/>
            <a:ext cx="4016485" cy="2677656"/>
          </a:xfrm>
          <a:prstGeom prst="rect">
            <a:avLst/>
          </a:prstGeom>
        </p:spPr>
      </p:pic>
    </p:spTree>
    <p:extLst>
      <p:ext uri="{BB962C8B-B14F-4D97-AF65-F5344CB8AC3E}">
        <p14:creationId xmlns:p14="http://schemas.microsoft.com/office/powerpoint/2010/main" val="4069694551"/>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112A6693-0118-DA64-BB16-8B8E6A4DB460}"/>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Sustainability</a:t>
            </a:r>
          </a:p>
        </p:txBody>
      </p:sp>
      <p:sp>
        <p:nvSpPr>
          <p:cNvPr id="3" name="Text Placeholder 2">
            <a:extLst>
              <a:ext uri="{FF2B5EF4-FFF2-40B4-BE49-F238E27FC236}">
                <a16:creationId xmlns:a16="http://schemas.microsoft.com/office/drawing/2014/main" id="{F0E5AD52-5DE8-5ACB-A6C4-F4898B717C94}"/>
              </a:ext>
            </a:extLst>
          </p:cNvPr>
          <p:cNvSpPr>
            <a:spLocks noGrp="1"/>
          </p:cNvSpPr>
          <p:nvPr>
            <p:ph type="body" sz="quarter" idx="13"/>
          </p:nvPr>
        </p:nvSpPr>
        <p:spPr/>
        <p:txBody>
          <a:bodyPr/>
          <a:lstStyle/>
          <a:p>
            <a:endParaRPr lang="en-GB"/>
          </a:p>
        </p:txBody>
      </p:sp>
      <p:sp>
        <p:nvSpPr>
          <p:cNvPr id="5" name="TextBox 4">
            <a:extLst>
              <a:ext uri="{FF2B5EF4-FFF2-40B4-BE49-F238E27FC236}">
                <a16:creationId xmlns:a16="http://schemas.microsoft.com/office/drawing/2014/main" id="{00264B43-26DC-78A6-71DE-BE8458F4CC72}"/>
              </a:ext>
            </a:extLst>
          </p:cNvPr>
          <p:cNvSpPr txBox="1"/>
          <p:nvPr/>
        </p:nvSpPr>
        <p:spPr>
          <a:xfrm>
            <a:off x="1006868" y="2774022"/>
            <a:ext cx="5835721" cy="3539430"/>
          </a:xfrm>
          <a:prstGeom prst="rect">
            <a:avLst/>
          </a:prstGeom>
          <a:noFill/>
        </p:spPr>
        <p:txBody>
          <a:bodyPr wrap="square">
            <a:spAutoFit/>
          </a:bodyPr>
          <a:lstStyle/>
          <a:p>
            <a:r>
              <a:rPr lang="en-GB" sz="2800" dirty="0">
                <a:effectLst/>
                <a:latin typeface="Cambria" panose="02040503050406030204" pitchFamily="18" charset="0"/>
                <a:ea typeface="Cambria" panose="02040503050406030204" pitchFamily="18" charset="0"/>
                <a:cs typeface="Times New Roman" panose="02020603050405020304" pitchFamily="18" charset="0"/>
              </a:rPr>
              <a:t>WEC is designed to last:</a:t>
            </a:r>
          </a:p>
          <a:p>
            <a:endParaRPr lang="en-GB" sz="2800" dirty="0">
              <a:latin typeface="Cambria" panose="02040503050406030204" pitchFamily="18" charset="0"/>
              <a:ea typeface="Cambria" panose="02040503050406030204" pitchFamily="18" charset="0"/>
              <a:cs typeface="Times New Roman" panose="02020603050405020304" pitchFamily="18" charset="0"/>
            </a:endParaRPr>
          </a:p>
          <a:p>
            <a:pPr marL="285750" indent="-285750">
              <a:buFont typeface="Arial" panose="020B0604020202020204" pitchFamily="34" charset="0"/>
              <a:buChar char="•"/>
            </a:pPr>
            <a:r>
              <a:rPr lang="en-GB" sz="2800" kern="100" dirty="0">
                <a:latin typeface="Cambria" panose="02040503050406030204" pitchFamily="18" charset="0"/>
                <a:ea typeface="Cambria" panose="02040503050406030204" pitchFamily="18" charset="0"/>
                <a:cs typeface="Times New Roman" panose="02020603050405020304" pitchFamily="18" charset="0"/>
              </a:rPr>
              <a:t>D</a:t>
            </a:r>
            <a:r>
              <a:rPr lang="en-GB" sz="2800" kern="100" dirty="0">
                <a:effectLst/>
                <a:latin typeface="Cambria" panose="02040503050406030204" pitchFamily="18" charset="0"/>
                <a:ea typeface="Cambria" panose="02040503050406030204" pitchFamily="18" charset="0"/>
                <a:cs typeface="Times New Roman" panose="02020603050405020304" pitchFamily="18" charset="0"/>
              </a:rPr>
              <a:t>ecentralised structure</a:t>
            </a:r>
          </a:p>
          <a:p>
            <a:pPr marL="285750" indent="-285750">
              <a:buFont typeface="Arial" panose="020B0604020202020204" pitchFamily="34" charset="0"/>
              <a:buChar char="•"/>
            </a:pPr>
            <a:r>
              <a:rPr lang="en-GB" sz="2800" kern="100" dirty="0">
                <a:latin typeface="Cambria" panose="02040503050406030204" pitchFamily="18" charset="0"/>
                <a:ea typeface="Cambria" panose="02040503050406030204" pitchFamily="18" charset="0"/>
                <a:cs typeface="Times New Roman" panose="02020603050405020304" pitchFamily="18" charset="0"/>
              </a:rPr>
              <a:t>S</a:t>
            </a:r>
            <a:r>
              <a:rPr lang="en-GB" sz="2800" kern="100" dirty="0">
                <a:effectLst/>
                <a:latin typeface="Cambria" panose="02040503050406030204" pitchFamily="18" charset="0"/>
                <a:ea typeface="Cambria" panose="02040503050406030204" pitchFamily="18" charset="0"/>
                <a:cs typeface="Times New Roman" panose="02020603050405020304" pitchFamily="18" charset="0"/>
              </a:rPr>
              <a:t>hared leadership between faculty and the WEC team </a:t>
            </a:r>
          </a:p>
          <a:p>
            <a:pPr marL="285750" indent="-285750">
              <a:buFont typeface="Arial" panose="020B0604020202020204" pitchFamily="34" charset="0"/>
              <a:buChar char="•"/>
            </a:pPr>
            <a:r>
              <a:rPr lang="en-GB" sz="2800" kern="100" dirty="0">
                <a:latin typeface="Cambria" panose="02040503050406030204" pitchFamily="18" charset="0"/>
                <a:ea typeface="Cambria" panose="02040503050406030204" pitchFamily="18" charset="0"/>
                <a:cs typeface="Times New Roman" panose="02020603050405020304" pitchFamily="18" charset="0"/>
              </a:rPr>
              <a:t>T</a:t>
            </a:r>
            <a:r>
              <a:rPr lang="en-GB" sz="2800" kern="100" dirty="0">
                <a:effectLst/>
                <a:latin typeface="Cambria" panose="02040503050406030204" pitchFamily="18" charset="0"/>
                <a:ea typeface="Cambria" panose="02040503050406030204" pitchFamily="18" charset="0"/>
                <a:cs typeface="Times New Roman" panose="02020603050405020304" pitchFamily="18" charset="0"/>
              </a:rPr>
              <a:t>ailored and assessable</a:t>
            </a:r>
          </a:p>
          <a:p>
            <a:pPr marL="285750" indent="-285750">
              <a:buFont typeface="Arial" panose="020B0604020202020204" pitchFamily="34" charset="0"/>
              <a:buChar char="•"/>
            </a:pPr>
            <a:r>
              <a:rPr lang="en-GB" sz="2800" kern="100" dirty="0">
                <a:latin typeface="Cambria" panose="02040503050406030204" pitchFamily="18" charset="0"/>
                <a:ea typeface="Cambria" panose="02040503050406030204" pitchFamily="18" charset="0"/>
                <a:cs typeface="Times New Roman" panose="02020603050405020304" pitchFamily="18" charset="0"/>
              </a:rPr>
              <a:t>A</a:t>
            </a:r>
            <a:r>
              <a:rPr lang="en-GB" sz="2800" kern="100" dirty="0">
                <a:effectLst/>
                <a:latin typeface="Cambria" panose="02040503050406030204" pitchFamily="18" charset="0"/>
                <a:ea typeface="Cambria" panose="02040503050406030204" pitchFamily="18" charset="0"/>
                <a:cs typeface="Times New Roman" panose="02020603050405020304" pitchFamily="18" charset="0"/>
              </a:rPr>
              <a:t>ligned with institutional goals</a:t>
            </a:r>
          </a:p>
          <a:p>
            <a:endParaRPr lang="en-GB" sz="2800" dirty="0">
              <a:latin typeface="Cambria" panose="02040503050406030204" pitchFamily="18" charset="0"/>
              <a:ea typeface="Cambria" panose="02040503050406030204" pitchFamily="18" charset="0"/>
            </a:endParaRPr>
          </a:p>
        </p:txBody>
      </p:sp>
      <p:pic>
        <p:nvPicPr>
          <p:cNvPr id="7" name="Picture 6" descr="A plant growing out of the ground&#10;&#10;Description automatically generated">
            <a:extLst>
              <a:ext uri="{FF2B5EF4-FFF2-40B4-BE49-F238E27FC236}">
                <a16:creationId xmlns:a16="http://schemas.microsoft.com/office/drawing/2014/main" id="{B67BB686-3330-0FA7-599D-0980C07EBDB0}"/>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456162" y="4370895"/>
            <a:ext cx="3735838" cy="2487105"/>
          </a:xfrm>
          <a:prstGeom prst="rect">
            <a:avLst/>
          </a:prstGeom>
        </p:spPr>
      </p:pic>
    </p:spTree>
    <p:extLst>
      <p:ext uri="{BB962C8B-B14F-4D97-AF65-F5344CB8AC3E}">
        <p14:creationId xmlns:p14="http://schemas.microsoft.com/office/powerpoint/2010/main" val="2420462303"/>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D256C580-9DC5-1837-93C8-1C45A8BEE396}"/>
              </a:ext>
            </a:extLst>
          </p:cNvPr>
          <p:cNvSpPr>
            <a:spLocks noGrp="1"/>
          </p:cNvSpPr>
          <p:nvPr>
            <p:ph type="body" sz="quarter" idx="3"/>
          </p:nvPr>
        </p:nvSpPr>
        <p:spPr/>
        <p:txBody>
          <a:bodyPr/>
          <a:lstStyle/>
          <a:p>
            <a:r>
              <a:rPr lang="en-US" dirty="0"/>
              <a:t>‘Deep Change’</a:t>
            </a:r>
          </a:p>
        </p:txBody>
      </p:sp>
      <p:sp>
        <p:nvSpPr>
          <p:cNvPr id="3" name="Text Placeholder 2">
            <a:extLst>
              <a:ext uri="{FF2B5EF4-FFF2-40B4-BE49-F238E27FC236}">
                <a16:creationId xmlns:a16="http://schemas.microsoft.com/office/drawing/2014/main" id="{7D1C0023-F9B1-2C57-41F3-B189BF050B97}"/>
              </a:ext>
            </a:extLst>
          </p:cNvPr>
          <p:cNvSpPr>
            <a:spLocks noGrp="1"/>
          </p:cNvSpPr>
          <p:nvPr>
            <p:ph type="body" sz="quarter" idx="13"/>
          </p:nvPr>
        </p:nvSpPr>
        <p:spPr/>
        <p:txBody>
          <a:bodyPr/>
          <a:lstStyle/>
          <a:p>
            <a:endParaRPr lang="en-US"/>
          </a:p>
        </p:txBody>
      </p:sp>
      <p:sp>
        <p:nvSpPr>
          <p:cNvPr id="4" name="TextBox 3">
            <a:extLst>
              <a:ext uri="{FF2B5EF4-FFF2-40B4-BE49-F238E27FC236}">
                <a16:creationId xmlns:a16="http://schemas.microsoft.com/office/drawing/2014/main" id="{0CDCED46-FD46-35B5-3020-CF5FF80CB0A1}"/>
              </a:ext>
            </a:extLst>
          </p:cNvPr>
          <p:cNvSpPr txBox="1"/>
          <p:nvPr/>
        </p:nvSpPr>
        <p:spPr>
          <a:xfrm>
            <a:off x="661637" y="3059668"/>
            <a:ext cx="10923981" cy="1384995"/>
          </a:xfrm>
          <a:prstGeom prst="rect">
            <a:avLst/>
          </a:prstGeom>
          <a:noFill/>
        </p:spPr>
        <p:txBody>
          <a:bodyPr wrap="square" rtlCol="0">
            <a:spAutoFit/>
          </a:bodyPr>
          <a:lstStyle/>
          <a:p>
            <a:pPr algn="ctr"/>
            <a:r>
              <a:rPr lang="en-US" sz="2800" dirty="0">
                <a:latin typeface="Cambria" panose="02040503050406030204" pitchFamily="18" charset="0"/>
                <a:ea typeface="Cambria" panose="02040503050406030204" pitchFamily="18" charset="0"/>
              </a:rPr>
              <a:t>A </a:t>
            </a:r>
            <a:r>
              <a:rPr lang="en-US" sz="2800" b="1" dirty="0">
                <a:latin typeface="Cambria" panose="02040503050406030204" pitchFamily="18" charset="0"/>
                <a:ea typeface="Cambria" panose="02040503050406030204" pitchFamily="18" charset="0"/>
              </a:rPr>
              <a:t>change</a:t>
            </a:r>
            <a:r>
              <a:rPr lang="en-US" sz="2800" dirty="0">
                <a:latin typeface="Cambria" panose="02040503050406030204" pitchFamily="18" charset="0"/>
                <a:ea typeface="Cambria" panose="02040503050406030204" pitchFamily="18" charset="0"/>
              </a:rPr>
              <a:t> in </a:t>
            </a:r>
            <a:r>
              <a:rPr lang="en-US" sz="2800" b="1" dirty="0">
                <a:latin typeface="Cambria" panose="02040503050406030204" pitchFamily="18" charset="0"/>
                <a:ea typeface="Cambria" panose="02040503050406030204" pitchFamily="18" charset="0"/>
              </a:rPr>
              <a:t>mindset </a:t>
            </a:r>
          </a:p>
          <a:p>
            <a:pPr algn="ctr"/>
            <a:r>
              <a:rPr lang="en-US" sz="2800" dirty="0">
                <a:latin typeface="Cambria" panose="02040503050406030204" pitchFamily="18" charset="0"/>
                <a:ea typeface="Cambria" panose="02040503050406030204" pitchFamily="18" charset="0"/>
              </a:rPr>
              <a:t>“. . . in turn </a:t>
            </a:r>
            <a:r>
              <a:rPr lang="en-US" sz="2800" b="1" dirty="0">
                <a:latin typeface="Cambria" panose="02040503050406030204" pitchFamily="18" charset="0"/>
                <a:ea typeface="Cambria" panose="02040503050406030204" pitchFamily="18" charset="0"/>
              </a:rPr>
              <a:t>alters</a:t>
            </a:r>
            <a:r>
              <a:rPr lang="en-US" sz="2800" dirty="0">
                <a:latin typeface="Cambria" panose="02040503050406030204" pitchFamily="18" charset="0"/>
                <a:ea typeface="Cambria" panose="02040503050406030204" pitchFamily="18" charset="0"/>
              </a:rPr>
              <a:t> behaviours, priorities, values and commitments”</a:t>
            </a:r>
          </a:p>
          <a:p>
            <a:pPr algn="ctr"/>
            <a:r>
              <a:rPr lang="en-US" sz="2800" dirty="0">
                <a:latin typeface="Cambria" panose="02040503050406030204" pitchFamily="18" charset="0"/>
                <a:ea typeface="Cambria" panose="02040503050406030204" pitchFamily="18" charset="0"/>
              </a:rPr>
              <a:t>(</a:t>
            </a:r>
            <a:r>
              <a:rPr lang="en-US" sz="2800" dirty="0" err="1">
                <a:latin typeface="Cambria" panose="02040503050406030204" pitchFamily="18" charset="0"/>
                <a:ea typeface="Cambria" panose="02040503050406030204" pitchFamily="18" charset="0"/>
              </a:rPr>
              <a:t>Kezar</a:t>
            </a:r>
            <a:r>
              <a:rPr lang="en-US" sz="2800" dirty="0">
                <a:latin typeface="Cambria" panose="02040503050406030204" pitchFamily="18" charset="0"/>
                <a:ea typeface="Cambria" panose="02040503050406030204" pitchFamily="18" charset="0"/>
              </a:rPr>
              <a:t>, 2018 cited in Martin, 2023 )</a:t>
            </a:r>
          </a:p>
        </p:txBody>
      </p:sp>
    </p:spTree>
    <p:extLst>
      <p:ext uri="{BB962C8B-B14F-4D97-AF65-F5344CB8AC3E}">
        <p14:creationId xmlns:p14="http://schemas.microsoft.com/office/powerpoint/2010/main" val="471854871"/>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C2205712-B174-E24B-F091-43266C9F51B9}"/>
              </a:ext>
            </a:extLst>
          </p:cNvPr>
          <p:cNvSpPr>
            <a:spLocks noGrp="1"/>
          </p:cNvSpPr>
          <p:nvPr>
            <p:ph type="body" sz="quarter" idx="3"/>
          </p:nvPr>
        </p:nvSpPr>
        <p:spPr/>
        <p:txBody>
          <a:bodyPr/>
          <a:lstStyle/>
          <a:p>
            <a:r>
              <a:rPr lang="en-US" dirty="0">
                <a:latin typeface="Cambria" panose="02040503050406030204" pitchFamily="18" charset="0"/>
                <a:ea typeface="Cambria" panose="02040503050406030204" pitchFamily="18" charset="0"/>
              </a:rPr>
              <a:t>Online UK LCT Group </a:t>
            </a:r>
          </a:p>
        </p:txBody>
      </p:sp>
      <p:sp>
        <p:nvSpPr>
          <p:cNvPr id="3" name="Text Placeholder 2">
            <a:extLst>
              <a:ext uri="{FF2B5EF4-FFF2-40B4-BE49-F238E27FC236}">
                <a16:creationId xmlns:a16="http://schemas.microsoft.com/office/drawing/2014/main" id="{71DDF2CC-9DAA-FFBF-0CAD-1B4ABD9CCE89}"/>
              </a:ext>
            </a:extLst>
          </p:cNvPr>
          <p:cNvSpPr>
            <a:spLocks noGrp="1"/>
          </p:cNvSpPr>
          <p:nvPr>
            <p:ph type="body" sz="quarter" idx="13"/>
          </p:nvPr>
        </p:nvSpPr>
        <p:spPr/>
        <p:txBody>
          <a:bodyPr/>
          <a:lstStyle/>
          <a:p>
            <a:endParaRPr lang="en-US"/>
          </a:p>
        </p:txBody>
      </p:sp>
      <p:pic>
        <p:nvPicPr>
          <p:cNvPr id="6" name="Picture 5" descr="A person in a suit&#10;&#10;Description automatically generated">
            <a:extLst>
              <a:ext uri="{FF2B5EF4-FFF2-40B4-BE49-F238E27FC236}">
                <a16:creationId xmlns:a16="http://schemas.microsoft.com/office/drawing/2014/main" id="{C650BEEA-8DA1-FC85-98FE-D0D51C00A912}"/>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736374" y="2238494"/>
            <a:ext cx="6767252" cy="4366927"/>
          </a:xfrm>
          <a:prstGeom prst="rect">
            <a:avLst/>
          </a:prstGeom>
        </p:spPr>
      </p:pic>
    </p:spTree>
    <p:extLst>
      <p:ext uri="{BB962C8B-B14F-4D97-AF65-F5344CB8AC3E}">
        <p14:creationId xmlns:p14="http://schemas.microsoft.com/office/powerpoint/2010/main" val="4011449338"/>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8404A32F-4E0B-FE52-01AB-8E231AC4CC1B}"/>
              </a:ext>
            </a:extLst>
          </p:cNvPr>
          <p:cNvSpPr>
            <a:spLocks noGrp="1"/>
          </p:cNvSpPr>
          <p:nvPr>
            <p:ph type="body" sz="quarter" idx="3"/>
          </p:nvPr>
        </p:nvSpPr>
        <p:spPr/>
        <p:txBody>
          <a:bodyPr/>
          <a:lstStyle/>
          <a:p>
            <a:r>
              <a:rPr lang="en-US" dirty="0">
                <a:latin typeface="Cambria" panose="02040503050406030204" pitchFamily="18" charset="0"/>
                <a:ea typeface="Cambria" panose="02040503050406030204" pitchFamily="18" charset="0"/>
              </a:rPr>
              <a:t>Legitimation Code Theory (LCT)</a:t>
            </a:r>
          </a:p>
        </p:txBody>
      </p:sp>
      <p:sp>
        <p:nvSpPr>
          <p:cNvPr id="3" name="Text Placeholder 2">
            <a:extLst>
              <a:ext uri="{FF2B5EF4-FFF2-40B4-BE49-F238E27FC236}">
                <a16:creationId xmlns:a16="http://schemas.microsoft.com/office/drawing/2014/main" id="{0F6643DF-967B-F89F-CE68-4F6BA9589512}"/>
              </a:ext>
            </a:extLst>
          </p:cNvPr>
          <p:cNvSpPr>
            <a:spLocks noGrp="1"/>
          </p:cNvSpPr>
          <p:nvPr>
            <p:ph type="body" sz="quarter" idx="13"/>
          </p:nvPr>
        </p:nvSpPr>
        <p:spPr/>
        <p:txBody>
          <a:bodyPr/>
          <a:lstStyle/>
          <a:p>
            <a:endParaRPr lang="en-US"/>
          </a:p>
        </p:txBody>
      </p:sp>
      <p:pic>
        <p:nvPicPr>
          <p:cNvPr id="5" name="Picture 4" descr="A group of people posing for a photo&#10;&#10;AI-generated content may be incorrect.">
            <a:extLst>
              <a:ext uri="{FF2B5EF4-FFF2-40B4-BE49-F238E27FC236}">
                <a16:creationId xmlns:a16="http://schemas.microsoft.com/office/drawing/2014/main" id="{40E3155F-7D69-102A-4C60-9D43C9488D49}"/>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374600" y="2200186"/>
            <a:ext cx="9982066" cy="4001322"/>
          </a:xfrm>
          <a:prstGeom prst="rect">
            <a:avLst/>
          </a:prstGeom>
        </p:spPr>
      </p:pic>
      <p:sp>
        <p:nvSpPr>
          <p:cNvPr id="9" name="TextBox 8">
            <a:extLst>
              <a:ext uri="{FF2B5EF4-FFF2-40B4-BE49-F238E27FC236}">
                <a16:creationId xmlns:a16="http://schemas.microsoft.com/office/drawing/2014/main" id="{FA0080ED-6A05-A660-224F-5A71BA8EF4B9}"/>
              </a:ext>
            </a:extLst>
          </p:cNvPr>
          <p:cNvSpPr txBox="1"/>
          <p:nvPr/>
        </p:nvSpPr>
        <p:spPr>
          <a:xfrm>
            <a:off x="1371590" y="6424246"/>
            <a:ext cx="4632871" cy="369332"/>
          </a:xfrm>
          <a:prstGeom prst="rect">
            <a:avLst/>
          </a:prstGeom>
          <a:noFill/>
        </p:spPr>
        <p:txBody>
          <a:bodyPr wrap="none" rtlCol="0">
            <a:spAutoFit/>
          </a:bodyPr>
          <a:lstStyle/>
          <a:p>
            <a:r>
              <a:rPr lang="en-US" dirty="0">
                <a:latin typeface="Cambria" panose="02040503050406030204" pitchFamily="18" charset="0"/>
                <a:ea typeface="Cambria" panose="02040503050406030204" pitchFamily="18" charset="0"/>
              </a:rPr>
              <a:t>Source: https://</a:t>
            </a:r>
            <a:r>
              <a:rPr lang="en-US" dirty="0" err="1">
                <a:latin typeface="Cambria" panose="02040503050406030204" pitchFamily="18" charset="0"/>
                <a:ea typeface="Cambria" panose="02040503050406030204" pitchFamily="18" charset="0"/>
              </a:rPr>
              <a:t>legitimationcodetheory.com</a:t>
            </a:r>
            <a:r>
              <a:rPr lang="en-US" dirty="0">
                <a:latin typeface="Cambria" panose="02040503050406030204" pitchFamily="18" charset="0"/>
                <a:ea typeface="Cambria" panose="02040503050406030204" pitchFamily="18" charset="0"/>
              </a:rPr>
              <a:t>/</a:t>
            </a:r>
          </a:p>
        </p:txBody>
      </p:sp>
    </p:spTree>
    <p:extLst>
      <p:ext uri="{BB962C8B-B14F-4D97-AF65-F5344CB8AC3E}">
        <p14:creationId xmlns:p14="http://schemas.microsoft.com/office/powerpoint/2010/main" val="2932242271"/>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CDC73179-0DC9-74B3-A744-443BD83E0213}"/>
              </a:ext>
            </a:extLst>
          </p:cNvPr>
          <p:cNvSpPr>
            <a:spLocks noGrp="1"/>
          </p:cNvSpPr>
          <p:nvPr>
            <p:ph type="body" sz="quarter" idx="3"/>
          </p:nvPr>
        </p:nvSpPr>
        <p:spPr/>
        <p:txBody>
          <a:bodyPr/>
          <a:lstStyle/>
          <a:p>
            <a:r>
              <a:rPr lang="en-US" dirty="0">
                <a:latin typeface="Cambria" panose="02040503050406030204" pitchFamily="18" charset="0"/>
                <a:ea typeface="Cambria" panose="02040503050406030204" pitchFamily="18" charset="0"/>
              </a:rPr>
              <a:t>Introducing LCT</a:t>
            </a:r>
          </a:p>
        </p:txBody>
      </p:sp>
      <p:sp>
        <p:nvSpPr>
          <p:cNvPr id="3" name="Text Placeholder 2">
            <a:extLst>
              <a:ext uri="{FF2B5EF4-FFF2-40B4-BE49-F238E27FC236}">
                <a16:creationId xmlns:a16="http://schemas.microsoft.com/office/drawing/2014/main" id="{39A7D55F-EFD4-C13C-0533-2AF1B33AF794}"/>
              </a:ext>
            </a:extLst>
          </p:cNvPr>
          <p:cNvSpPr>
            <a:spLocks noGrp="1"/>
          </p:cNvSpPr>
          <p:nvPr>
            <p:ph type="body" sz="quarter" idx="13"/>
          </p:nvPr>
        </p:nvSpPr>
        <p:spPr/>
        <p:txBody>
          <a:bodyPr/>
          <a:lstStyle/>
          <a:p>
            <a:endParaRPr lang="en-US"/>
          </a:p>
        </p:txBody>
      </p:sp>
      <p:sp>
        <p:nvSpPr>
          <p:cNvPr id="4" name="TextBox 3">
            <a:extLst>
              <a:ext uri="{FF2B5EF4-FFF2-40B4-BE49-F238E27FC236}">
                <a16:creationId xmlns:a16="http://schemas.microsoft.com/office/drawing/2014/main" id="{3A43FA4B-A462-4F2B-FDFC-0EEF66AC9C1A}"/>
              </a:ext>
            </a:extLst>
          </p:cNvPr>
          <p:cNvSpPr txBox="1"/>
          <p:nvPr/>
        </p:nvSpPr>
        <p:spPr>
          <a:xfrm>
            <a:off x="386864" y="2174637"/>
            <a:ext cx="11603078" cy="4247317"/>
          </a:xfrm>
          <a:prstGeom prst="rect">
            <a:avLst/>
          </a:prstGeom>
          <a:noFill/>
        </p:spPr>
        <p:txBody>
          <a:bodyPr wrap="square" rtlCol="0">
            <a:spAutoFit/>
          </a:bodyPr>
          <a:lstStyle/>
          <a:p>
            <a:pPr algn="just"/>
            <a:r>
              <a:rPr lang="en-GB" sz="2800" b="1" dirty="0">
                <a:latin typeface="Cambria" panose="02040503050406030204" pitchFamily="18" charset="0"/>
                <a:ea typeface="Cambria" panose="02040503050406030204" pitchFamily="18" charset="0"/>
              </a:rPr>
              <a:t>LCT concepts reveal the ‘rules of the game’ </a:t>
            </a:r>
            <a:r>
              <a:rPr lang="en-GB" sz="2800" dirty="0">
                <a:latin typeface="Cambria" panose="02040503050406030204" pitchFamily="18" charset="0"/>
                <a:ea typeface="Cambria" panose="02040503050406030204" pitchFamily="18" charset="0"/>
              </a:rPr>
              <a:t>shaping different arenas of social life. </a:t>
            </a:r>
            <a:r>
              <a:rPr lang="en-GB" sz="2800" b="1" dirty="0">
                <a:latin typeface="Cambria" panose="02040503050406030204" pitchFamily="18" charset="0"/>
                <a:ea typeface="Cambria" panose="02040503050406030204" pitchFamily="18" charset="0"/>
              </a:rPr>
              <a:t>These bases of achievement are often tacit, </a:t>
            </a:r>
            <a:r>
              <a:rPr lang="en-GB" sz="2800" dirty="0">
                <a:latin typeface="Cambria" panose="02040503050406030204" pitchFamily="18" charset="0"/>
                <a:ea typeface="Cambria" panose="02040503050406030204" pitchFamily="18" charset="0"/>
              </a:rPr>
              <a:t>so those whose social background equipped them with the keys to these ‘legitimation codes’ enjoy advantages over others whose social backgrounds are characterised by different codes. </a:t>
            </a:r>
            <a:r>
              <a:rPr lang="en-GB" sz="2800" b="1" dirty="0">
                <a:latin typeface="Cambria" panose="02040503050406030204" pitchFamily="18" charset="0"/>
                <a:ea typeface="Cambria" panose="02040503050406030204" pitchFamily="18" charset="0"/>
              </a:rPr>
              <a:t>By making codes visible, LCT enables the ‘rules of the game’ to be taught and learned or changed, advancing social justice</a:t>
            </a:r>
            <a:r>
              <a:rPr lang="en-GB" sz="2800" dirty="0">
                <a:latin typeface="Cambria" panose="02040503050406030204" pitchFamily="18" charset="0"/>
                <a:ea typeface="Cambria" panose="02040503050406030204" pitchFamily="18" charset="0"/>
              </a:rPr>
              <a:t>. The </a:t>
            </a:r>
            <a:r>
              <a:rPr lang="en-GB" sz="2800" b="1" dirty="0">
                <a:latin typeface="Cambria" panose="02040503050406030204" pitchFamily="18" charset="0"/>
                <a:ea typeface="Cambria" panose="02040503050406030204" pitchFamily="18" charset="0"/>
              </a:rPr>
              <a:t>social impact </a:t>
            </a:r>
            <a:r>
              <a:rPr lang="en-GB" sz="2800" dirty="0">
                <a:latin typeface="Cambria" panose="02040503050406030204" pitchFamily="18" charset="0"/>
                <a:ea typeface="Cambria" panose="02040503050406030204" pitchFamily="18" charset="0"/>
              </a:rPr>
              <a:t>of this work has been </a:t>
            </a:r>
            <a:r>
              <a:rPr lang="en-GB" sz="2800" b="1" dirty="0">
                <a:latin typeface="Cambria" panose="02040503050406030204" pitchFamily="18" charset="0"/>
                <a:ea typeface="Cambria" panose="02040503050406030204" pitchFamily="18" charset="0"/>
              </a:rPr>
              <a:t>most evident in education </a:t>
            </a:r>
            <a:r>
              <a:rPr lang="en-GB" sz="2800" dirty="0">
                <a:latin typeface="Cambria" panose="02040503050406030204" pitchFamily="18" charset="0"/>
                <a:ea typeface="Cambria" panose="02040503050406030204" pitchFamily="18" charset="0"/>
              </a:rPr>
              <a:t>but increasingly shapes fields as diverse as law, museums, the media, theatre, the armed forces, and dance.”</a:t>
            </a:r>
          </a:p>
          <a:p>
            <a:r>
              <a:rPr lang="en-US" dirty="0">
                <a:latin typeface="Cambria" panose="02040503050406030204" pitchFamily="18" charset="0"/>
                <a:ea typeface="Cambria" panose="02040503050406030204" pitchFamily="18" charset="0"/>
              </a:rPr>
              <a:t>Source: https://legitimationcodetheory.com/theory/introducinglct/</a:t>
            </a:r>
          </a:p>
        </p:txBody>
      </p:sp>
    </p:spTree>
    <p:extLst>
      <p:ext uri="{BB962C8B-B14F-4D97-AF65-F5344CB8AC3E}">
        <p14:creationId xmlns:p14="http://schemas.microsoft.com/office/powerpoint/2010/main" val="482195199"/>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C2205712-B174-E24B-F091-43266C9F51B9}"/>
              </a:ext>
            </a:extLst>
          </p:cNvPr>
          <p:cNvSpPr>
            <a:spLocks noGrp="1"/>
          </p:cNvSpPr>
          <p:nvPr>
            <p:ph type="body" sz="quarter" idx="3"/>
          </p:nvPr>
        </p:nvSpPr>
        <p:spPr/>
        <p:txBody>
          <a:bodyPr/>
          <a:lstStyle/>
          <a:p>
            <a:r>
              <a:rPr lang="en-US" dirty="0">
                <a:latin typeface="Cambria" panose="02040503050406030204" pitchFamily="18" charset="0"/>
                <a:ea typeface="Cambria" panose="02040503050406030204" pitchFamily="18" charset="0"/>
              </a:rPr>
              <a:t>LCT ‘Influencers’</a:t>
            </a:r>
          </a:p>
        </p:txBody>
      </p:sp>
      <p:sp>
        <p:nvSpPr>
          <p:cNvPr id="3" name="Text Placeholder 2">
            <a:extLst>
              <a:ext uri="{FF2B5EF4-FFF2-40B4-BE49-F238E27FC236}">
                <a16:creationId xmlns:a16="http://schemas.microsoft.com/office/drawing/2014/main" id="{71DDF2CC-9DAA-FFBF-0CAD-1B4ABD9CCE89}"/>
              </a:ext>
            </a:extLst>
          </p:cNvPr>
          <p:cNvSpPr>
            <a:spLocks noGrp="1"/>
          </p:cNvSpPr>
          <p:nvPr>
            <p:ph type="body" sz="quarter" idx="13"/>
          </p:nvPr>
        </p:nvSpPr>
        <p:spPr/>
        <p:txBody>
          <a:bodyPr/>
          <a:lstStyle/>
          <a:p>
            <a:endParaRPr lang="en-US"/>
          </a:p>
        </p:txBody>
      </p:sp>
      <p:pic>
        <p:nvPicPr>
          <p:cNvPr id="5" name="Picture 4" descr="A stack of books with a hat on top&#10;&#10;AI-generated content may be incorrect.">
            <a:extLst>
              <a:ext uri="{FF2B5EF4-FFF2-40B4-BE49-F238E27FC236}">
                <a16:creationId xmlns:a16="http://schemas.microsoft.com/office/drawing/2014/main" id="{7612EBA8-BAD6-EEA5-209E-9A9FD66D5B1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790092" y="2120900"/>
            <a:ext cx="9401908" cy="4737100"/>
          </a:xfrm>
          <a:prstGeom prst="rect">
            <a:avLst/>
          </a:prstGeom>
        </p:spPr>
      </p:pic>
      <p:sp>
        <p:nvSpPr>
          <p:cNvPr id="7" name="TextBox 6">
            <a:extLst>
              <a:ext uri="{FF2B5EF4-FFF2-40B4-BE49-F238E27FC236}">
                <a16:creationId xmlns:a16="http://schemas.microsoft.com/office/drawing/2014/main" id="{4E2D0560-0F38-454B-53F1-EACED036935E}"/>
              </a:ext>
            </a:extLst>
          </p:cNvPr>
          <p:cNvSpPr txBox="1"/>
          <p:nvPr/>
        </p:nvSpPr>
        <p:spPr>
          <a:xfrm>
            <a:off x="7655172" y="6389077"/>
            <a:ext cx="4632871" cy="492443"/>
          </a:xfrm>
          <a:prstGeom prst="rect">
            <a:avLst/>
          </a:prstGeom>
          <a:noFill/>
        </p:spPr>
        <p:txBody>
          <a:bodyPr wrap="none" rtlCol="0">
            <a:spAutoFit/>
          </a:bodyPr>
          <a:lstStyle/>
          <a:p>
            <a:endParaRPr lang="en-US" sz="800" dirty="0">
              <a:latin typeface="Cambria" panose="02040503050406030204" pitchFamily="18" charset="0"/>
              <a:ea typeface="Cambria" panose="02040503050406030204" pitchFamily="18" charset="0"/>
            </a:endParaRPr>
          </a:p>
          <a:p>
            <a:r>
              <a:rPr lang="en-US" dirty="0">
                <a:latin typeface="Cambria" panose="02040503050406030204" pitchFamily="18" charset="0"/>
                <a:ea typeface="Cambria" panose="02040503050406030204" pitchFamily="18" charset="0"/>
              </a:rPr>
              <a:t>Source: https://</a:t>
            </a:r>
            <a:r>
              <a:rPr lang="en-US" dirty="0" err="1">
                <a:latin typeface="Cambria" panose="02040503050406030204" pitchFamily="18" charset="0"/>
                <a:ea typeface="Cambria" panose="02040503050406030204" pitchFamily="18" charset="0"/>
              </a:rPr>
              <a:t>legitimationcodetheory.com</a:t>
            </a:r>
            <a:r>
              <a:rPr lang="en-US" dirty="0">
                <a:latin typeface="Cambria" panose="02040503050406030204" pitchFamily="18" charset="0"/>
                <a:ea typeface="Cambria" panose="02040503050406030204" pitchFamily="18" charset="0"/>
              </a:rPr>
              <a:t>/</a:t>
            </a:r>
          </a:p>
        </p:txBody>
      </p:sp>
    </p:spTree>
    <p:extLst>
      <p:ext uri="{BB962C8B-B14F-4D97-AF65-F5344CB8AC3E}">
        <p14:creationId xmlns:p14="http://schemas.microsoft.com/office/powerpoint/2010/main" val="3620308719"/>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704FFBD5-E23A-F77B-80DC-95292127C969}"/>
              </a:ext>
            </a:extLst>
          </p:cNvPr>
          <p:cNvSpPr>
            <a:spLocks noGrp="1"/>
          </p:cNvSpPr>
          <p:nvPr>
            <p:ph type="body" sz="quarter" idx="3"/>
          </p:nvPr>
        </p:nvSpPr>
        <p:spPr>
          <a:xfrm>
            <a:off x="240632" y="1443789"/>
            <a:ext cx="11605471" cy="568827"/>
          </a:xfrm>
        </p:spPr>
        <p:txBody>
          <a:bodyPr/>
          <a:lstStyle/>
          <a:p>
            <a:r>
              <a:rPr lang="en-GB" dirty="0">
                <a:latin typeface="Cambria" panose="02040503050406030204" pitchFamily="18" charset="0"/>
                <a:ea typeface="Cambria" panose="02040503050406030204" pitchFamily="18" charset="0"/>
              </a:rPr>
              <a:t>Travelling in the Research Mindedness Module – Social Work</a:t>
            </a:r>
          </a:p>
        </p:txBody>
      </p:sp>
      <p:sp>
        <p:nvSpPr>
          <p:cNvPr id="3" name="Text Placeholder 2">
            <a:extLst>
              <a:ext uri="{FF2B5EF4-FFF2-40B4-BE49-F238E27FC236}">
                <a16:creationId xmlns:a16="http://schemas.microsoft.com/office/drawing/2014/main" id="{548B4940-D6D9-2B3B-3D5A-4861A236BE36}"/>
              </a:ext>
            </a:extLst>
          </p:cNvPr>
          <p:cNvSpPr>
            <a:spLocks noGrp="1"/>
          </p:cNvSpPr>
          <p:nvPr>
            <p:ph type="body" sz="quarter" idx="13"/>
          </p:nvPr>
        </p:nvSpPr>
        <p:spPr/>
        <p:txBody>
          <a:bodyPr/>
          <a:lstStyle/>
          <a:p>
            <a:endParaRPr lang="en-GB"/>
          </a:p>
        </p:txBody>
      </p:sp>
      <p:pic>
        <p:nvPicPr>
          <p:cNvPr id="5" name="Picture 4" descr="A screenshot of a news article&#10;&#10;Description automatically generated">
            <a:extLst>
              <a:ext uri="{FF2B5EF4-FFF2-40B4-BE49-F238E27FC236}">
                <a16:creationId xmlns:a16="http://schemas.microsoft.com/office/drawing/2014/main" id="{A018C258-B198-1F23-FFA7-1E8057086849}"/>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99878" y="2580135"/>
            <a:ext cx="3520751" cy="3600160"/>
          </a:xfrm>
          <a:prstGeom prst="rect">
            <a:avLst/>
          </a:prstGeom>
        </p:spPr>
      </p:pic>
      <p:pic>
        <p:nvPicPr>
          <p:cNvPr id="7" name="Picture 6" descr="A screenshot of a paper&#10;&#10;Description automatically generated">
            <a:extLst>
              <a:ext uri="{FF2B5EF4-FFF2-40B4-BE49-F238E27FC236}">
                <a16:creationId xmlns:a16="http://schemas.microsoft.com/office/drawing/2014/main" id="{C6799E44-68C3-9252-6F44-F3016ABB943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239235" y="2580135"/>
            <a:ext cx="3189033" cy="3852497"/>
          </a:xfrm>
          <a:prstGeom prst="rect">
            <a:avLst/>
          </a:prstGeom>
        </p:spPr>
      </p:pic>
      <p:graphicFrame>
        <p:nvGraphicFramePr>
          <p:cNvPr id="12" name="Diagram 11">
            <a:extLst>
              <a:ext uri="{FF2B5EF4-FFF2-40B4-BE49-F238E27FC236}">
                <a16:creationId xmlns:a16="http://schemas.microsoft.com/office/drawing/2014/main" id="{3472AFCA-10F6-E204-6A5B-A9DEC3A9C3CA}"/>
              </a:ext>
            </a:extLst>
          </p:cNvPr>
          <p:cNvGraphicFramePr/>
          <p:nvPr>
            <p:extLst>
              <p:ext uri="{D42A27DB-BD31-4B8C-83A1-F6EECF244321}">
                <p14:modId xmlns:p14="http://schemas.microsoft.com/office/powerpoint/2010/main" val="577207452"/>
              </p:ext>
            </p:extLst>
          </p:nvPr>
        </p:nvGraphicFramePr>
        <p:xfrm>
          <a:off x="4818580" y="3429001"/>
          <a:ext cx="2420656" cy="1646434"/>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Tree>
    <p:extLst>
      <p:ext uri="{BB962C8B-B14F-4D97-AF65-F5344CB8AC3E}">
        <p14:creationId xmlns:p14="http://schemas.microsoft.com/office/powerpoint/2010/main" val="445574761"/>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704FFBD5-E23A-F77B-80DC-95292127C969}"/>
              </a:ext>
            </a:extLst>
          </p:cNvPr>
          <p:cNvSpPr>
            <a:spLocks noGrp="1"/>
          </p:cNvSpPr>
          <p:nvPr>
            <p:ph type="body" sz="quarter" idx="3"/>
          </p:nvPr>
        </p:nvSpPr>
        <p:spPr>
          <a:xfrm>
            <a:off x="240632" y="1443789"/>
            <a:ext cx="11605471" cy="568827"/>
          </a:xfrm>
        </p:spPr>
        <p:txBody>
          <a:bodyPr/>
          <a:lstStyle/>
          <a:p>
            <a:r>
              <a:rPr lang="en-GB" dirty="0">
                <a:latin typeface="Cambria" panose="02040503050406030204" pitchFamily="18" charset="0"/>
                <a:ea typeface="Cambria" panose="02040503050406030204" pitchFamily="18" charset="0"/>
              </a:rPr>
              <a:t>Travelling in the Research Mindedness Module – Social Work</a:t>
            </a:r>
          </a:p>
        </p:txBody>
      </p:sp>
      <p:sp>
        <p:nvSpPr>
          <p:cNvPr id="3" name="Text Placeholder 2">
            <a:extLst>
              <a:ext uri="{FF2B5EF4-FFF2-40B4-BE49-F238E27FC236}">
                <a16:creationId xmlns:a16="http://schemas.microsoft.com/office/drawing/2014/main" id="{548B4940-D6D9-2B3B-3D5A-4861A236BE36}"/>
              </a:ext>
            </a:extLst>
          </p:cNvPr>
          <p:cNvSpPr>
            <a:spLocks noGrp="1"/>
          </p:cNvSpPr>
          <p:nvPr>
            <p:ph type="body" sz="quarter" idx="13"/>
          </p:nvPr>
        </p:nvSpPr>
        <p:spPr/>
        <p:txBody>
          <a:bodyPr/>
          <a:lstStyle/>
          <a:p>
            <a:endParaRPr lang="en-GB"/>
          </a:p>
        </p:txBody>
      </p:sp>
      <p:pic>
        <p:nvPicPr>
          <p:cNvPr id="10" name="Picture 9" descr="A close-up of a text&#10;&#10;Description automatically generated">
            <a:extLst>
              <a:ext uri="{FF2B5EF4-FFF2-40B4-BE49-F238E27FC236}">
                <a16:creationId xmlns:a16="http://schemas.microsoft.com/office/drawing/2014/main" id="{3003081C-2501-578B-D8CC-FABB3E005CCF}"/>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08331" y="3256908"/>
            <a:ext cx="4009253" cy="2271777"/>
          </a:xfrm>
          <a:prstGeom prst="rect">
            <a:avLst/>
          </a:prstGeom>
        </p:spPr>
      </p:pic>
      <p:pic>
        <p:nvPicPr>
          <p:cNvPr id="14" name="Picture 13" descr="A screenshot of a computer&#10;&#10;Description automatically generated">
            <a:extLst>
              <a:ext uri="{FF2B5EF4-FFF2-40B4-BE49-F238E27FC236}">
                <a16:creationId xmlns:a16="http://schemas.microsoft.com/office/drawing/2014/main" id="{6ED03871-2571-139A-DE3F-A20FD350BDF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72719" y="2628030"/>
            <a:ext cx="5257197" cy="3615474"/>
          </a:xfrm>
          <a:prstGeom prst="rect">
            <a:avLst/>
          </a:prstGeom>
        </p:spPr>
      </p:pic>
      <p:sp>
        <p:nvSpPr>
          <p:cNvPr id="17" name="Shape 16">
            <a:extLst>
              <a:ext uri="{FF2B5EF4-FFF2-40B4-BE49-F238E27FC236}">
                <a16:creationId xmlns:a16="http://schemas.microsoft.com/office/drawing/2014/main" id="{B8092250-831F-8A21-4EE3-83F9B4892D04}"/>
              </a:ext>
            </a:extLst>
          </p:cNvPr>
          <p:cNvSpPr/>
          <p:nvPr/>
        </p:nvSpPr>
        <p:spPr>
          <a:xfrm>
            <a:off x="4250954" y="3959138"/>
            <a:ext cx="2188395" cy="863030"/>
          </a:xfrm>
          <a:prstGeom prst="leftRightRibbon">
            <a:avLst/>
          </a:prstGeom>
        </p:spPr>
        <p:style>
          <a:lnRef idx="2">
            <a:schemeClr val="lt1">
              <a:hueOff val="0"/>
              <a:satOff val="0"/>
              <a:lumOff val="0"/>
              <a:alphaOff val="0"/>
            </a:schemeClr>
          </a:lnRef>
          <a:fillRef idx="1">
            <a:schemeClr val="accent1">
              <a:hueOff val="0"/>
              <a:satOff val="0"/>
              <a:lumOff val="0"/>
              <a:alphaOff val="0"/>
            </a:schemeClr>
          </a:fillRef>
          <a:effectRef idx="0">
            <a:schemeClr val="accent1">
              <a:hueOff val="0"/>
              <a:satOff val="0"/>
              <a:lumOff val="0"/>
              <a:alphaOff val="0"/>
            </a:schemeClr>
          </a:effectRef>
          <a:fontRef idx="minor">
            <a:schemeClr val="lt1"/>
          </a:fontRef>
        </p:style>
      </p:sp>
    </p:spTree>
    <p:extLst>
      <p:ext uri="{BB962C8B-B14F-4D97-AF65-F5344CB8AC3E}">
        <p14:creationId xmlns:p14="http://schemas.microsoft.com/office/powerpoint/2010/main" val="3480565931"/>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AA5F54D0-8256-60E9-5E77-510BC72B54D9}"/>
              </a:ext>
            </a:extLst>
          </p:cNvPr>
          <p:cNvSpPr>
            <a:spLocks noGrp="1"/>
          </p:cNvSpPr>
          <p:nvPr>
            <p:ph type="body" sz="quarter" idx="3"/>
          </p:nvPr>
        </p:nvSpPr>
        <p:spPr>
          <a:xfrm>
            <a:off x="240632" y="1443789"/>
            <a:ext cx="11951368" cy="568827"/>
          </a:xfrm>
        </p:spPr>
        <p:txBody>
          <a:bodyPr/>
          <a:lstStyle/>
          <a:p>
            <a:r>
              <a:rPr lang="en-US" sz="2000" b="1" dirty="0">
                <a:latin typeface="Cambria" panose="02040503050406030204" pitchFamily="18" charset="0"/>
                <a:ea typeface="Cambria" panose="02040503050406030204" pitchFamily="18" charset="0"/>
              </a:rPr>
              <a:t>Uncovering IFP Subject Unit Knowledge Practices for EAP Materials Development  (Hartley, 2025)</a:t>
            </a:r>
          </a:p>
        </p:txBody>
      </p:sp>
      <p:sp>
        <p:nvSpPr>
          <p:cNvPr id="3" name="Text Placeholder 2">
            <a:extLst>
              <a:ext uri="{FF2B5EF4-FFF2-40B4-BE49-F238E27FC236}">
                <a16:creationId xmlns:a16="http://schemas.microsoft.com/office/drawing/2014/main" id="{B3E5B35F-2B6E-734C-4FD5-463A61CEDBD5}"/>
              </a:ext>
            </a:extLst>
          </p:cNvPr>
          <p:cNvSpPr>
            <a:spLocks noGrp="1"/>
          </p:cNvSpPr>
          <p:nvPr>
            <p:ph type="body" sz="quarter" idx="13"/>
          </p:nvPr>
        </p:nvSpPr>
        <p:spPr/>
        <p:txBody>
          <a:bodyPr/>
          <a:lstStyle/>
          <a:p>
            <a:endParaRPr lang="en-GB"/>
          </a:p>
        </p:txBody>
      </p:sp>
      <p:pic>
        <p:nvPicPr>
          <p:cNvPr id="4" name="Content Placeholder 5" descr="A diagram of a process&#10;&#10;AI-generated content may be incorrect.">
            <a:extLst>
              <a:ext uri="{FF2B5EF4-FFF2-40B4-BE49-F238E27FC236}">
                <a16:creationId xmlns:a16="http://schemas.microsoft.com/office/drawing/2014/main" id="{FDC122D8-B7E3-6E8C-A789-A928D622AC66}"/>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671246" y="2147298"/>
            <a:ext cx="6897508" cy="4502677"/>
          </a:xfrm>
          <a:prstGeom prst="rect">
            <a:avLst/>
          </a:prstGeom>
        </p:spPr>
      </p:pic>
    </p:spTree>
    <p:extLst>
      <p:ext uri="{BB962C8B-B14F-4D97-AF65-F5344CB8AC3E}">
        <p14:creationId xmlns:p14="http://schemas.microsoft.com/office/powerpoint/2010/main" val="991359254"/>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AA5F54D0-8256-60E9-5E77-510BC72B54D9}"/>
              </a:ext>
            </a:extLst>
          </p:cNvPr>
          <p:cNvSpPr>
            <a:spLocks noGrp="1"/>
          </p:cNvSpPr>
          <p:nvPr>
            <p:ph type="body" sz="quarter" idx="3"/>
          </p:nvPr>
        </p:nvSpPr>
        <p:spPr>
          <a:xfrm>
            <a:off x="240632" y="1443789"/>
            <a:ext cx="11430811" cy="568827"/>
          </a:xfrm>
        </p:spPr>
        <p:txBody>
          <a:bodyPr/>
          <a:lstStyle/>
          <a:p>
            <a:r>
              <a:rPr lang="en-GB" dirty="0">
                <a:latin typeface="Cambria" panose="02040503050406030204" pitchFamily="18" charset="0"/>
                <a:ea typeface="Cambria" panose="02040503050406030204" pitchFamily="18" charset="0"/>
              </a:rPr>
              <a:t>Travelling in the Research Mindedness Module – Social Work</a:t>
            </a:r>
          </a:p>
        </p:txBody>
      </p:sp>
      <p:sp>
        <p:nvSpPr>
          <p:cNvPr id="3" name="Text Placeholder 2">
            <a:extLst>
              <a:ext uri="{FF2B5EF4-FFF2-40B4-BE49-F238E27FC236}">
                <a16:creationId xmlns:a16="http://schemas.microsoft.com/office/drawing/2014/main" id="{B3E5B35F-2B6E-734C-4FD5-463A61CEDBD5}"/>
              </a:ext>
            </a:extLst>
          </p:cNvPr>
          <p:cNvSpPr>
            <a:spLocks noGrp="1"/>
          </p:cNvSpPr>
          <p:nvPr>
            <p:ph type="body" sz="quarter" idx="13"/>
          </p:nvPr>
        </p:nvSpPr>
        <p:spPr/>
        <p:txBody>
          <a:bodyPr/>
          <a:lstStyle/>
          <a:p>
            <a:endParaRPr lang="en-GB"/>
          </a:p>
        </p:txBody>
      </p:sp>
      <p:graphicFrame>
        <p:nvGraphicFramePr>
          <p:cNvPr id="7" name="Diagram 6">
            <a:extLst>
              <a:ext uri="{FF2B5EF4-FFF2-40B4-BE49-F238E27FC236}">
                <a16:creationId xmlns:a16="http://schemas.microsoft.com/office/drawing/2014/main" id="{D25F0447-AE92-12F5-1622-205745F47F15}"/>
              </a:ext>
            </a:extLst>
          </p:cNvPr>
          <p:cNvGraphicFramePr/>
          <p:nvPr/>
        </p:nvGraphicFramePr>
        <p:xfrm>
          <a:off x="2383605" y="2370504"/>
          <a:ext cx="7057204" cy="4125717"/>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3024947945"/>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8D9A9222-9ACA-F769-BF68-7C87EB8EDAA9}"/>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Travelling Concepts: Localisation and Curricularisation</a:t>
            </a:r>
          </a:p>
        </p:txBody>
      </p:sp>
      <p:sp>
        <p:nvSpPr>
          <p:cNvPr id="3" name="Text Placeholder 2">
            <a:extLst>
              <a:ext uri="{FF2B5EF4-FFF2-40B4-BE49-F238E27FC236}">
                <a16:creationId xmlns:a16="http://schemas.microsoft.com/office/drawing/2014/main" id="{3B9C4D91-02B8-CE64-4FDD-CAFA3C68A349}"/>
              </a:ext>
            </a:extLst>
          </p:cNvPr>
          <p:cNvSpPr>
            <a:spLocks noGrp="1"/>
          </p:cNvSpPr>
          <p:nvPr>
            <p:ph type="body" sz="quarter" idx="13"/>
          </p:nvPr>
        </p:nvSpPr>
        <p:spPr/>
        <p:txBody>
          <a:bodyPr/>
          <a:lstStyle/>
          <a:p>
            <a:endParaRPr lang="en-GB"/>
          </a:p>
        </p:txBody>
      </p:sp>
      <p:sp>
        <p:nvSpPr>
          <p:cNvPr id="5" name="TextBox 4">
            <a:extLst>
              <a:ext uri="{FF2B5EF4-FFF2-40B4-BE49-F238E27FC236}">
                <a16:creationId xmlns:a16="http://schemas.microsoft.com/office/drawing/2014/main" id="{DE5A998B-0CDD-021E-6DA9-71B6AABEEB62}"/>
              </a:ext>
            </a:extLst>
          </p:cNvPr>
          <p:cNvSpPr txBox="1"/>
          <p:nvPr/>
        </p:nvSpPr>
        <p:spPr>
          <a:xfrm>
            <a:off x="360000" y="2736555"/>
            <a:ext cx="11629942" cy="2246769"/>
          </a:xfrm>
          <a:prstGeom prst="rect">
            <a:avLst/>
          </a:prstGeom>
          <a:noFill/>
        </p:spPr>
        <p:txBody>
          <a:bodyPr wrap="square">
            <a:spAutoFit/>
          </a:bodyPr>
          <a:lstStyle/>
          <a:p>
            <a:pPr algn="just"/>
            <a:r>
              <a:rPr lang="en-GB" sz="2800" b="0" i="0" dirty="0">
                <a:solidFill>
                  <a:srgbClr val="242424"/>
                </a:solidFill>
                <a:effectLst/>
                <a:latin typeface="Cambria" panose="02040503050406030204" pitchFamily="18" charset="0"/>
              </a:rPr>
              <a:t>“. . . concepts are not fixed. They travel - between disciplines, between individual scholars, between historical periods, and between geographically dispersed academic communities. Between disciplines, their meaning, reach, and operational value differ. These processes of differing need to be assessed before, during, and after each 'trip.'” (Bal, 2002 )</a:t>
            </a:r>
            <a:endParaRPr lang="en-GB" sz="2800" dirty="0"/>
          </a:p>
        </p:txBody>
      </p:sp>
    </p:spTree>
    <p:extLst>
      <p:ext uri="{BB962C8B-B14F-4D97-AF65-F5344CB8AC3E}">
        <p14:creationId xmlns:p14="http://schemas.microsoft.com/office/powerpoint/2010/main" val="4198851201"/>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36D1F542-7C75-CB24-ACF8-DCF86D51E20F}"/>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Scaling Up – Engaging Senior Management</a:t>
            </a:r>
          </a:p>
        </p:txBody>
      </p:sp>
      <p:sp>
        <p:nvSpPr>
          <p:cNvPr id="3" name="Text Placeholder 2">
            <a:extLst>
              <a:ext uri="{FF2B5EF4-FFF2-40B4-BE49-F238E27FC236}">
                <a16:creationId xmlns:a16="http://schemas.microsoft.com/office/drawing/2014/main" id="{B39CC71F-0FCD-94F8-5DB0-A9CF65E26839}"/>
              </a:ext>
            </a:extLst>
          </p:cNvPr>
          <p:cNvSpPr>
            <a:spLocks noGrp="1"/>
          </p:cNvSpPr>
          <p:nvPr>
            <p:ph type="body" sz="quarter" idx="13"/>
          </p:nvPr>
        </p:nvSpPr>
        <p:spPr/>
        <p:txBody>
          <a:bodyPr/>
          <a:lstStyle/>
          <a:p>
            <a:endParaRPr lang="en-GB"/>
          </a:p>
        </p:txBody>
      </p:sp>
      <p:pic>
        <p:nvPicPr>
          <p:cNvPr id="5" name="Picture 4">
            <a:extLst>
              <a:ext uri="{FF2B5EF4-FFF2-40B4-BE49-F238E27FC236}">
                <a16:creationId xmlns:a16="http://schemas.microsoft.com/office/drawing/2014/main" id="{1D5E3281-68DF-2B88-F0B3-D0CA45B108FC}"/>
              </a:ext>
            </a:extLst>
          </p:cNvPr>
          <p:cNvPicPr>
            <a:picLocks noChangeAspect="1"/>
          </p:cNvPicPr>
          <p:nvPr/>
        </p:nvPicPr>
        <p:blipFill>
          <a:blip r:embed="rId2"/>
          <a:stretch>
            <a:fillRect/>
          </a:stretch>
        </p:blipFill>
        <p:spPr>
          <a:xfrm>
            <a:off x="986318" y="2116476"/>
            <a:ext cx="5711107" cy="4659659"/>
          </a:xfrm>
          <a:prstGeom prst="rect">
            <a:avLst/>
          </a:prstGeom>
        </p:spPr>
      </p:pic>
      <p:sp>
        <p:nvSpPr>
          <p:cNvPr id="7" name="TextBox 6">
            <a:extLst>
              <a:ext uri="{FF2B5EF4-FFF2-40B4-BE49-F238E27FC236}">
                <a16:creationId xmlns:a16="http://schemas.microsoft.com/office/drawing/2014/main" id="{E8B2C081-C098-377D-86CE-8E2A7A0F69D6}"/>
              </a:ext>
            </a:extLst>
          </p:cNvPr>
          <p:cNvSpPr txBox="1"/>
          <p:nvPr/>
        </p:nvSpPr>
        <p:spPr>
          <a:xfrm>
            <a:off x="7209890" y="3077041"/>
            <a:ext cx="4266344" cy="2982420"/>
          </a:xfrm>
          <a:prstGeom prst="rect">
            <a:avLst/>
          </a:prstGeom>
          <a:noFill/>
        </p:spPr>
        <p:txBody>
          <a:bodyPr wrap="square">
            <a:spAutoFit/>
          </a:bodyPr>
          <a:lstStyle/>
          <a:p>
            <a:pPr marL="285750" marR="0" indent="-285750" algn="just">
              <a:lnSpc>
                <a:spcPct val="150000"/>
              </a:lnSpc>
              <a:spcBef>
                <a:spcPts val="0"/>
              </a:spcBef>
              <a:spcAft>
                <a:spcPts val="1000"/>
              </a:spcAft>
              <a:buFont typeface="Arial" panose="020B0604020202020204" pitchFamily="34" charset="0"/>
              <a:buChar char="•"/>
            </a:pPr>
            <a:r>
              <a:rPr lang="en-GB" sz="2800" kern="0" dirty="0">
                <a:effectLst/>
                <a:latin typeface="Cambria" panose="02040503050406030204" pitchFamily="18" charset="0"/>
                <a:ea typeface="Cambria" panose="02040503050406030204" pitchFamily="18" charset="0"/>
                <a:cs typeface="Times New Roman" panose="02020603050405020304" pitchFamily="18" charset="0"/>
              </a:rPr>
              <a:t>Where We Were</a:t>
            </a:r>
          </a:p>
          <a:p>
            <a:pPr marL="285750" marR="0" indent="-285750" algn="just">
              <a:lnSpc>
                <a:spcPct val="150000"/>
              </a:lnSpc>
              <a:spcBef>
                <a:spcPts val="0"/>
              </a:spcBef>
              <a:spcAft>
                <a:spcPts val="1000"/>
              </a:spcAft>
              <a:buFont typeface="Arial" panose="020B0604020202020204" pitchFamily="34" charset="0"/>
              <a:buChar char="•"/>
            </a:pPr>
            <a:r>
              <a:rPr lang="en-GB" sz="2800" kern="0" dirty="0">
                <a:effectLst/>
                <a:latin typeface="Cambria" panose="02040503050406030204" pitchFamily="18" charset="0"/>
                <a:ea typeface="Cambria" panose="02040503050406030204" pitchFamily="18" charset="0"/>
                <a:cs typeface="Times New Roman" panose="02020603050405020304" pitchFamily="18" charset="0"/>
              </a:rPr>
              <a:t>Where We Are Now</a:t>
            </a:r>
            <a:endParaRPr lang="en-GB" sz="2800" kern="0" dirty="0">
              <a:latin typeface="Cambria" panose="02040503050406030204" pitchFamily="18" charset="0"/>
              <a:ea typeface="Cambria" panose="02040503050406030204" pitchFamily="18" charset="0"/>
              <a:cs typeface="Times New Roman" panose="02020603050405020304" pitchFamily="18" charset="0"/>
            </a:endParaRPr>
          </a:p>
          <a:p>
            <a:pPr marL="285750" indent="-285750" algn="just">
              <a:lnSpc>
                <a:spcPct val="150000"/>
              </a:lnSpc>
              <a:spcAft>
                <a:spcPts val="1000"/>
              </a:spcAft>
              <a:buFont typeface="Arial" panose="020B0604020202020204" pitchFamily="34" charset="0"/>
              <a:buChar char="•"/>
            </a:pPr>
            <a:r>
              <a:rPr lang="en-GB" sz="2800" kern="0" dirty="0">
                <a:effectLst/>
                <a:latin typeface="Cambria" panose="02040503050406030204" pitchFamily="18" charset="0"/>
                <a:ea typeface="Cambria" panose="02040503050406030204" pitchFamily="18" charset="0"/>
                <a:cs typeface="Times New Roman" panose="02020603050405020304" pitchFamily="18" charset="0"/>
              </a:rPr>
              <a:t>Where We Will Be</a:t>
            </a:r>
            <a:endParaRPr lang="en-GB" sz="2800" kern="100" dirty="0">
              <a:effectLst/>
              <a:latin typeface="Cambria" panose="02040503050406030204" pitchFamily="18" charset="0"/>
              <a:ea typeface="Cambria" panose="02040503050406030204" pitchFamily="18" charset="0"/>
              <a:cs typeface="Times New Roman" panose="02020603050405020304" pitchFamily="18" charset="0"/>
            </a:endParaRPr>
          </a:p>
          <a:p>
            <a:pPr marL="0" marR="0" algn="just">
              <a:lnSpc>
                <a:spcPct val="150000"/>
              </a:lnSpc>
              <a:spcBef>
                <a:spcPts val="0"/>
              </a:spcBef>
              <a:spcAft>
                <a:spcPts val="1000"/>
              </a:spcAft>
            </a:pPr>
            <a:endParaRPr lang="en-GB" sz="2800" kern="100" dirty="0">
              <a:effectLst/>
              <a:latin typeface="Cambria" panose="02040503050406030204" pitchFamily="18" charset="0"/>
              <a:ea typeface="Cambria" panose="02040503050406030204" pitchFamily="18" charset="0"/>
              <a:cs typeface="Times New Roman" panose="02020603050405020304" pitchFamily="18" charset="0"/>
            </a:endParaRPr>
          </a:p>
        </p:txBody>
      </p:sp>
    </p:spTree>
    <p:extLst>
      <p:ext uri="{BB962C8B-B14F-4D97-AF65-F5344CB8AC3E}">
        <p14:creationId xmlns:p14="http://schemas.microsoft.com/office/powerpoint/2010/main" val="3722781678"/>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ABAABEE5-B456-4870-1337-760F9AA450C1}"/>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Where We Were</a:t>
            </a:r>
          </a:p>
        </p:txBody>
      </p:sp>
      <p:sp>
        <p:nvSpPr>
          <p:cNvPr id="3" name="Text Placeholder 2">
            <a:extLst>
              <a:ext uri="{FF2B5EF4-FFF2-40B4-BE49-F238E27FC236}">
                <a16:creationId xmlns:a16="http://schemas.microsoft.com/office/drawing/2014/main" id="{0A57DC3A-5D93-DB7E-EB85-454DBC67BB7C}"/>
              </a:ext>
            </a:extLst>
          </p:cNvPr>
          <p:cNvSpPr>
            <a:spLocks noGrp="1"/>
          </p:cNvSpPr>
          <p:nvPr>
            <p:ph type="body" sz="quarter" idx="13"/>
          </p:nvPr>
        </p:nvSpPr>
        <p:spPr/>
        <p:txBody>
          <a:bodyPr/>
          <a:lstStyle/>
          <a:p>
            <a:endParaRPr lang="en-GB"/>
          </a:p>
        </p:txBody>
      </p:sp>
      <p:pic>
        <p:nvPicPr>
          <p:cNvPr id="9" name="Picture 8" descr="A screenshot of a computer&#10;&#10;Description automatically generated">
            <a:extLst>
              <a:ext uri="{FF2B5EF4-FFF2-40B4-BE49-F238E27FC236}">
                <a16:creationId xmlns:a16="http://schemas.microsoft.com/office/drawing/2014/main" id="{A83778D9-FA97-FAA6-C9FB-768694096C1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76832" y="2887038"/>
            <a:ext cx="3787725" cy="3413974"/>
          </a:xfrm>
          <a:prstGeom prst="rect">
            <a:avLst/>
          </a:prstGeom>
        </p:spPr>
      </p:pic>
      <p:sp>
        <p:nvSpPr>
          <p:cNvPr id="14" name="TextBox 13">
            <a:extLst>
              <a:ext uri="{FF2B5EF4-FFF2-40B4-BE49-F238E27FC236}">
                <a16:creationId xmlns:a16="http://schemas.microsoft.com/office/drawing/2014/main" id="{C5B7B1BA-2941-75BB-E517-0D80B439E097}"/>
              </a:ext>
            </a:extLst>
          </p:cNvPr>
          <p:cNvSpPr txBox="1"/>
          <p:nvPr/>
        </p:nvSpPr>
        <p:spPr>
          <a:xfrm>
            <a:off x="1034999" y="2374626"/>
            <a:ext cx="4871393" cy="369332"/>
          </a:xfrm>
          <a:prstGeom prst="rect">
            <a:avLst/>
          </a:prstGeom>
          <a:noFill/>
        </p:spPr>
        <p:txBody>
          <a:bodyPr wrap="square">
            <a:spAutoFit/>
          </a:bodyPr>
          <a:lstStyle/>
          <a:p>
            <a:r>
              <a:rPr lang="en-GB" sz="1800" kern="0" dirty="0">
                <a:effectLst/>
                <a:latin typeface="Cambria" panose="02040503050406030204" pitchFamily="18" charset="0"/>
                <a:ea typeface="Calibri" panose="020F0502020204030204" pitchFamily="34" charset="0"/>
                <a:cs typeface="Times New Roman" panose="02020603050405020304" pitchFamily="18" charset="0"/>
              </a:rPr>
              <a:t>2023–2024 </a:t>
            </a:r>
            <a:r>
              <a:rPr lang="en-GB" kern="0" dirty="0">
                <a:latin typeface="Cambria" panose="02040503050406030204" pitchFamily="18" charset="0"/>
                <a:ea typeface="Calibri" panose="020F0502020204030204" pitchFamily="34" charset="0"/>
                <a:cs typeface="Times New Roman" panose="02020603050405020304" pitchFamily="18" charset="0"/>
              </a:rPr>
              <a:t>A</a:t>
            </a:r>
            <a:r>
              <a:rPr lang="en-GB" sz="1800" kern="0" dirty="0">
                <a:effectLst/>
                <a:latin typeface="Cambria" panose="02040503050406030204" pitchFamily="18" charset="0"/>
                <a:ea typeface="Calibri" panose="020F0502020204030204" pitchFamily="34" charset="0"/>
                <a:cs typeface="Times New Roman" panose="02020603050405020304" pitchFamily="18" charset="0"/>
              </a:rPr>
              <a:t>cademic </a:t>
            </a:r>
            <a:r>
              <a:rPr lang="en-GB" kern="0" dirty="0">
                <a:latin typeface="Cambria" panose="02040503050406030204" pitchFamily="18" charset="0"/>
                <a:ea typeface="Calibri" panose="020F0502020204030204" pitchFamily="34" charset="0"/>
                <a:cs typeface="Times New Roman" panose="02020603050405020304" pitchFamily="18" charset="0"/>
              </a:rPr>
              <a:t>Y</a:t>
            </a:r>
            <a:r>
              <a:rPr lang="en-GB" sz="1800" kern="0" dirty="0">
                <a:effectLst/>
                <a:latin typeface="Cambria" panose="02040503050406030204" pitchFamily="18" charset="0"/>
                <a:ea typeface="Calibri" panose="020F0502020204030204" pitchFamily="34" charset="0"/>
                <a:cs typeface="Times New Roman" panose="02020603050405020304" pitchFamily="18" charset="0"/>
              </a:rPr>
              <a:t>ear Collaboration List</a:t>
            </a:r>
            <a:endParaRPr lang="en-GB" dirty="0"/>
          </a:p>
        </p:txBody>
      </p:sp>
      <p:pic>
        <p:nvPicPr>
          <p:cNvPr id="5" name="Picture 4" descr="A close up of bacteria&#10;&#10;Description automatically generated">
            <a:extLst>
              <a:ext uri="{FF2B5EF4-FFF2-40B4-BE49-F238E27FC236}">
                <a16:creationId xmlns:a16="http://schemas.microsoft.com/office/drawing/2014/main" id="{27E7C039-B4BA-EF19-C151-9C9FA1B94D42}"/>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675016" y="2559292"/>
            <a:ext cx="4047078" cy="2009085"/>
          </a:xfrm>
          <a:prstGeom prst="rect">
            <a:avLst/>
          </a:prstGeom>
        </p:spPr>
      </p:pic>
      <p:pic>
        <p:nvPicPr>
          <p:cNvPr id="7" name="Picture 6" descr="A person with a blue shirt&#10;&#10;Description automatically generated with medium confidence">
            <a:extLst>
              <a:ext uri="{FF2B5EF4-FFF2-40B4-BE49-F238E27FC236}">
                <a16:creationId xmlns:a16="http://schemas.microsoft.com/office/drawing/2014/main" id="{E93D6803-A61B-15C7-63FE-21505602241A}"/>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096000" y="4568377"/>
            <a:ext cx="4964332" cy="2207919"/>
          </a:xfrm>
          <a:prstGeom prst="rect">
            <a:avLst/>
          </a:prstGeom>
        </p:spPr>
      </p:pic>
    </p:spTree>
    <p:extLst>
      <p:ext uri="{BB962C8B-B14F-4D97-AF65-F5344CB8AC3E}">
        <p14:creationId xmlns:p14="http://schemas.microsoft.com/office/powerpoint/2010/main" val="2688309713"/>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DBC81761-0117-C6BA-F37A-6C1BEFA83937}"/>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Where We Are Now</a:t>
            </a:r>
          </a:p>
        </p:txBody>
      </p:sp>
      <p:sp>
        <p:nvSpPr>
          <p:cNvPr id="3" name="Text Placeholder 2">
            <a:extLst>
              <a:ext uri="{FF2B5EF4-FFF2-40B4-BE49-F238E27FC236}">
                <a16:creationId xmlns:a16="http://schemas.microsoft.com/office/drawing/2014/main" id="{4320854F-4DA5-4537-9117-71E5DC864D7C}"/>
              </a:ext>
            </a:extLst>
          </p:cNvPr>
          <p:cNvSpPr>
            <a:spLocks noGrp="1"/>
          </p:cNvSpPr>
          <p:nvPr>
            <p:ph type="body" sz="quarter" idx="13"/>
          </p:nvPr>
        </p:nvSpPr>
        <p:spPr/>
        <p:txBody>
          <a:bodyPr/>
          <a:lstStyle/>
          <a:p>
            <a:endParaRPr lang="en-GB"/>
          </a:p>
        </p:txBody>
      </p:sp>
      <p:pic>
        <p:nvPicPr>
          <p:cNvPr id="4" name="Picture 3" descr="A screenshot of a computer&#10;&#10;Description automatically generated">
            <a:extLst>
              <a:ext uri="{FF2B5EF4-FFF2-40B4-BE49-F238E27FC236}">
                <a16:creationId xmlns:a16="http://schemas.microsoft.com/office/drawing/2014/main" id="{91822500-8880-29C0-4D99-CFEABB1AE807}"/>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604751" y="2815877"/>
            <a:ext cx="3836148" cy="3790863"/>
          </a:xfrm>
          <a:prstGeom prst="rect">
            <a:avLst/>
          </a:prstGeom>
        </p:spPr>
      </p:pic>
      <p:sp>
        <p:nvSpPr>
          <p:cNvPr id="6" name="TextBox 5">
            <a:extLst>
              <a:ext uri="{FF2B5EF4-FFF2-40B4-BE49-F238E27FC236}">
                <a16:creationId xmlns:a16="http://schemas.microsoft.com/office/drawing/2014/main" id="{F35C6F2E-8017-1947-5349-9E01B61298E2}"/>
              </a:ext>
            </a:extLst>
          </p:cNvPr>
          <p:cNvSpPr txBox="1"/>
          <p:nvPr/>
        </p:nvSpPr>
        <p:spPr>
          <a:xfrm>
            <a:off x="1224607" y="2374626"/>
            <a:ext cx="4871393" cy="369332"/>
          </a:xfrm>
          <a:prstGeom prst="rect">
            <a:avLst/>
          </a:prstGeom>
          <a:noFill/>
        </p:spPr>
        <p:txBody>
          <a:bodyPr wrap="square">
            <a:spAutoFit/>
          </a:bodyPr>
          <a:lstStyle/>
          <a:p>
            <a:r>
              <a:rPr lang="en-GB" sz="1800" kern="0" dirty="0">
                <a:effectLst/>
                <a:latin typeface="Cambria" panose="02040503050406030204" pitchFamily="18" charset="0"/>
                <a:ea typeface="Cambria" panose="02040503050406030204" pitchFamily="18" charset="0"/>
                <a:cs typeface="Times New Roman" panose="02020603050405020304" pitchFamily="18" charset="0"/>
              </a:rPr>
              <a:t>2024–2025 </a:t>
            </a:r>
            <a:r>
              <a:rPr lang="en-GB" kern="0" dirty="0">
                <a:latin typeface="Cambria" panose="02040503050406030204" pitchFamily="18" charset="0"/>
                <a:ea typeface="Cambria" panose="02040503050406030204" pitchFamily="18" charset="0"/>
                <a:cs typeface="Times New Roman" panose="02020603050405020304" pitchFamily="18" charset="0"/>
              </a:rPr>
              <a:t>A</a:t>
            </a:r>
            <a:r>
              <a:rPr lang="en-GB" sz="1800" kern="0" dirty="0">
                <a:effectLst/>
                <a:latin typeface="Cambria" panose="02040503050406030204" pitchFamily="18" charset="0"/>
                <a:ea typeface="Cambria" panose="02040503050406030204" pitchFamily="18" charset="0"/>
                <a:cs typeface="Times New Roman" panose="02020603050405020304" pitchFamily="18" charset="0"/>
              </a:rPr>
              <a:t>cademic </a:t>
            </a:r>
            <a:r>
              <a:rPr lang="en-GB" kern="0" dirty="0">
                <a:latin typeface="Cambria" panose="02040503050406030204" pitchFamily="18" charset="0"/>
                <a:ea typeface="Cambria" panose="02040503050406030204" pitchFamily="18" charset="0"/>
                <a:cs typeface="Times New Roman" panose="02020603050405020304" pitchFamily="18" charset="0"/>
              </a:rPr>
              <a:t>Y</a:t>
            </a:r>
            <a:r>
              <a:rPr lang="en-GB" sz="1800" kern="0" dirty="0">
                <a:effectLst/>
                <a:latin typeface="Cambria" panose="02040503050406030204" pitchFamily="18" charset="0"/>
                <a:ea typeface="Cambria" panose="02040503050406030204" pitchFamily="18" charset="0"/>
                <a:cs typeface="Times New Roman" panose="02020603050405020304" pitchFamily="18" charset="0"/>
              </a:rPr>
              <a:t>ear Collaboration List</a:t>
            </a:r>
            <a:endParaRPr lang="en-GB" dirty="0">
              <a:latin typeface="Cambria" panose="02040503050406030204" pitchFamily="18" charset="0"/>
              <a:ea typeface="Cambria" panose="02040503050406030204" pitchFamily="18" charset="0"/>
            </a:endParaRPr>
          </a:p>
        </p:txBody>
      </p:sp>
      <p:pic>
        <p:nvPicPr>
          <p:cNvPr id="10" name="Picture 9" descr="A group of people looking at a wall with sticky notes&#10;&#10;Description automatically generated">
            <a:extLst>
              <a:ext uri="{FF2B5EF4-FFF2-40B4-BE49-F238E27FC236}">
                <a16:creationId xmlns:a16="http://schemas.microsoft.com/office/drawing/2014/main" id="{4E22959E-E40B-7F20-2671-1CB79F4FC86D}"/>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9491089" y="4576296"/>
            <a:ext cx="2513743" cy="1675829"/>
          </a:xfrm>
          <a:prstGeom prst="rect">
            <a:avLst/>
          </a:prstGeom>
        </p:spPr>
      </p:pic>
      <p:pic>
        <p:nvPicPr>
          <p:cNvPr id="12" name="Picture 11" descr="A group of people in a crowd&#10;&#10;Description automatically generated">
            <a:extLst>
              <a:ext uri="{FF2B5EF4-FFF2-40B4-BE49-F238E27FC236}">
                <a16:creationId xmlns:a16="http://schemas.microsoft.com/office/drawing/2014/main" id="{547804FF-212E-70CE-9461-2ED185F7F2BA}"/>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114994" y="2210234"/>
            <a:ext cx="3669465" cy="1675829"/>
          </a:xfrm>
          <a:prstGeom prst="rect">
            <a:avLst/>
          </a:prstGeom>
        </p:spPr>
      </p:pic>
      <p:pic>
        <p:nvPicPr>
          <p:cNvPr id="14" name="Picture 13" descr="A grey sky with black text&#10;&#10;Description automatically generated">
            <a:extLst>
              <a:ext uri="{FF2B5EF4-FFF2-40B4-BE49-F238E27FC236}">
                <a16:creationId xmlns:a16="http://schemas.microsoft.com/office/drawing/2014/main" id="{A6580D1D-C650-16C1-715D-90BD1A6B96CE}"/>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6515345" y="3878429"/>
            <a:ext cx="3199297" cy="1535781"/>
          </a:xfrm>
          <a:prstGeom prst="rect">
            <a:avLst/>
          </a:prstGeom>
        </p:spPr>
      </p:pic>
    </p:spTree>
    <p:extLst>
      <p:ext uri="{BB962C8B-B14F-4D97-AF65-F5344CB8AC3E}">
        <p14:creationId xmlns:p14="http://schemas.microsoft.com/office/powerpoint/2010/main" val="4182097391"/>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DBC81761-0117-C6BA-F37A-6C1BEFA83937}"/>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Where We Are Now</a:t>
            </a:r>
          </a:p>
        </p:txBody>
      </p:sp>
      <p:sp>
        <p:nvSpPr>
          <p:cNvPr id="3" name="Text Placeholder 2">
            <a:extLst>
              <a:ext uri="{FF2B5EF4-FFF2-40B4-BE49-F238E27FC236}">
                <a16:creationId xmlns:a16="http://schemas.microsoft.com/office/drawing/2014/main" id="{4320854F-4DA5-4537-9117-71E5DC864D7C}"/>
              </a:ext>
            </a:extLst>
          </p:cNvPr>
          <p:cNvSpPr>
            <a:spLocks noGrp="1"/>
          </p:cNvSpPr>
          <p:nvPr>
            <p:ph type="body" sz="quarter" idx="13"/>
          </p:nvPr>
        </p:nvSpPr>
        <p:spPr/>
        <p:txBody>
          <a:bodyPr/>
          <a:lstStyle/>
          <a:p>
            <a:endParaRPr lang="en-GB"/>
          </a:p>
        </p:txBody>
      </p:sp>
      <p:sp>
        <p:nvSpPr>
          <p:cNvPr id="5" name="TextBox 4">
            <a:extLst>
              <a:ext uri="{FF2B5EF4-FFF2-40B4-BE49-F238E27FC236}">
                <a16:creationId xmlns:a16="http://schemas.microsoft.com/office/drawing/2014/main" id="{56F142F1-9684-46C6-1AE3-CAD89DC1145F}"/>
              </a:ext>
            </a:extLst>
          </p:cNvPr>
          <p:cNvSpPr txBox="1"/>
          <p:nvPr/>
        </p:nvSpPr>
        <p:spPr>
          <a:xfrm>
            <a:off x="360000" y="2306228"/>
            <a:ext cx="6729169" cy="4339650"/>
          </a:xfrm>
          <a:prstGeom prst="rect">
            <a:avLst/>
          </a:prstGeom>
          <a:noFill/>
        </p:spPr>
        <p:txBody>
          <a:bodyPr wrap="square">
            <a:spAutoFit/>
          </a:bodyPr>
          <a:lstStyle/>
          <a:p>
            <a:pPr marL="285750" indent="-285750">
              <a:buFont typeface="Wingdings" panose="05000000000000000000" pitchFamily="2" charset="2"/>
              <a:buChar char="q"/>
            </a:pPr>
            <a:r>
              <a:rPr lang="en-GB" sz="2400" dirty="0">
                <a:latin typeface="Cambria" panose="02040503050406030204" pitchFamily="18" charset="0"/>
                <a:ea typeface="Cambria" panose="02040503050406030204" pitchFamily="18" charset="0"/>
              </a:rPr>
              <a:t>De-Siloing the curriculum - A collaboration between Social work, Centre for Academic Writing (CAW) and the library to support students' academic literacies.</a:t>
            </a:r>
          </a:p>
          <a:p>
            <a:pPr marL="285750" indent="-285750">
              <a:buFont typeface="Arial" panose="020B0604020202020204" pitchFamily="34" charset="0"/>
              <a:buChar char="•"/>
            </a:pPr>
            <a:endParaRPr lang="en-GB" sz="2400" dirty="0">
              <a:latin typeface="Cambria" panose="02040503050406030204" pitchFamily="18" charset="0"/>
              <a:ea typeface="Cambria" panose="02040503050406030204" pitchFamily="18" charset="0"/>
            </a:endParaRPr>
          </a:p>
          <a:p>
            <a:pPr marL="285750" indent="-285750">
              <a:buFont typeface="Arial" panose="020B0604020202020204" pitchFamily="34" charset="0"/>
              <a:buChar char="•"/>
            </a:pPr>
            <a:r>
              <a:rPr lang="en-GB" sz="2400" dirty="0">
                <a:latin typeface="Cambria" panose="02040503050406030204" pitchFamily="18" charset="0"/>
                <a:ea typeface="Cambria" panose="02040503050406030204" pitchFamily="18" charset="0"/>
              </a:rPr>
              <a:t>Ongoing Case Study </a:t>
            </a:r>
          </a:p>
          <a:p>
            <a:pPr marL="285750" indent="-285750">
              <a:buFont typeface="Arial" panose="020B0604020202020204" pitchFamily="34" charset="0"/>
              <a:buChar char="•"/>
            </a:pPr>
            <a:r>
              <a:rPr lang="en-GB" sz="2400" kern="0" dirty="0">
                <a:effectLst/>
                <a:latin typeface="Cambria" panose="02040503050406030204" pitchFamily="18" charset="0"/>
                <a:ea typeface="Cambria" panose="02040503050406030204" pitchFamily="18" charset="0"/>
                <a:cs typeface="Times New Roman" panose="02020603050405020304" pitchFamily="18" charset="0"/>
              </a:rPr>
              <a:t>Leadership: Social Work Subject Lecturers: </a:t>
            </a:r>
            <a:r>
              <a:rPr lang="en-GB" sz="2400" kern="0" dirty="0" err="1">
                <a:effectLst/>
                <a:latin typeface="Cambria" panose="02040503050406030204" pitchFamily="18" charset="0"/>
                <a:ea typeface="Cambria" panose="02040503050406030204" pitchFamily="18" charset="0"/>
                <a:cs typeface="Times New Roman" panose="02020603050405020304" pitchFamily="18" charset="0"/>
              </a:rPr>
              <a:t>Samena</a:t>
            </a:r>
            <a:r>
              <a:rPr lang="en-GB" sz="2400" kern="0" dirty="0">
                <a:effectLst/>
                <a:latin typeface="Cambria" panose="02040503050406030204" pitchFamily="18" charset="0"/>
                <a:ea typeface="Cambria" panose="02040503050406030204" pitchFamily="18" charset="0"/>
                <a:cs typeface="Times New Roman" panose="02020603050405020304" pitchFamily="18" charset="0"/>
              </a:rPr>
              <a:t> Rashid and Dr  </a:t>
            </a:r>
            <a:r>
              <a:rPr lang="en-GB" sz="2400" kern="0" dirty="0" err="1">
                <a:effectLst/>
                <a:latin typeface="Cambria" panose="02040503050406030204" pitchFamily="18" charset="0"/>
                <a:ea typeface="Cambria" panose="02040503050406030204" pitchFamily="18" charset="0"/>
                <a:cs typeface="Times New Roman" panose="02020603050405020304" pitchFamily="18" charset="0"/>
              </a:rPr>
              <a:t>Jeewan</a:t>
            </a:r>
            <a:r>
              <a:rPr lang="en-GB" sz="2400" kern="0" dirty="0">
                <a:effectLst/>
                <a:latin typeface="Cambria" panose="02040503050406030204" pitchFamily="18" charset="0"/>
                <a:ea typeface="Cambria" panose="02040503050406030204" pitchFamily="18" charset="0"/>
                <a:cs typeface="Times New Roman" panose="02020603050405020304" pitchFamily="18" charset="0"/>
              </a:rPr>
              <a:t> Gurung</a:t>
            </a:r>
          </a:p>
          <a:p>
            <a:pPr marL="285750" indent="-285750">
              <a:buFont typeface="Arial" panose="020B0604020202020204" pitchFamily="34" charset="0"/>
              <a:buChar char="•"/>
            </a:pPr>
            <a:endParaRPr lang="en-GB" sz="2400" kern="0" dirty="0">
              <a:latin typeface="Cambria" panose="02040503050406030204" pitchFamily="18" charset="0"/>
              <a:ea typeface="Cambria" panose="02040503050406030204" pitchFamily="18" charset="0"/>
              <a:cs typeface="Times New Roman" panose="02020603050405020304" pitchFamily="18" charset="0"/>
            </a:endParaRPr>
          </a:p>
          <a:p>
            <a:pPr marL="285750" indent="-285750">
              <a:buFont typeface="Wingdings" panose="05000000000000000000" pitchFamily="2" charset="2"/>
              <a:buChar char="q"/>
            </a:pPr>
            <a:r>
              <a:rPr lang="en-GB" sz="2400" kern="0" dirty="0">
                <a:latin typeface="Cambria" panose="02040503050406030204" pitchFamily="18" charset="0"/>
                <a:ea typeface="Cambria" panose="02040503050406030204" pitchFamily="18" charset="0"/>
                <a:cs typeface="Times New Roman" panose="02020603050405020304" pitchFamily="18" charset="0"/>
              </a:rPr>
              <a:t>S</a:t>
            </a:r>
            <a:r>
              <a:rPr lang="en-GB" sz="2400" kern="0" dirty="0">
                <a:effectLst/>
                <a:latin typeface="Cambria" panose="02040503050406030204" pitchFamily="18" charset="0"/>
                <a:ea typeface="Cambria" panose="02040503050406030204" pitchFamily="18" charset="0"/>
                <a:cs typeface="Times New Roman" panose="02020603050405020304" pitchFamily="18" charset="0"/>
              </a:rPr>
              <a:t>trengthening the theoretical framework </a:t>
            </a:r>
          </a:p>
          <a:p>
            <a:endParaRPr lang="en-GB" dirty="0"/>
          </a:p>
          <a:p>
            <a:endParaRPr lang="en-GB" dirty="0"/>
          </a:p>
        </p:txBody>
      </p:sp>
      <p:pic>
        <p:nvPicPr>
          <p:cNvPr id="7" name="Picture 6">
            <a:extLst>
              <a:ext uri="{FF2B5EF4-FFF2-40B4-BE49-F238E27FC236}">
                <a16:creationId xmlns:a16="http://schemas.microsoft.com/office/drawing/2014/main" id="{ADB5C8F2-3965-7865-16CA-813DEF3851C8}"/>
              </a:ext>
            </a:extLst>
          </p:cNvPr>
          <p:cNvPicPr>
            <a:picLocks noChangeAspect="1"/>
          </p:cNvPicPr>
          <p:nvPr/>
        </p:nvPicPr>
        <p:blipFill>
          <a:blip r:embed="rId2"/>
          <a:stretch>
            <a:fillRect/>
          </a:stretch>
        </p:blipFill>
        <p:spPr>
          <a:xfrm>
            <a:off x="9174822" y="5095366"/>
            <a:ext cx="3017178" cy="1762634"/>
          </a:xfrm>
          <a:prstGeom prst="rect">
            <a:avLst/>
          </a:prstGeom>
        </p:spPr>
      </p:pic>
      <p:pic>
        <p:nvPicPr>
          <p:cNvPr id="9" name="Picture 8" descr="A close up of a person and person&#10;&#10;Description automatically generated">
            <a:extLst>
              <a:ext uri="{FF2B5EF4-FFF2-40B4-BE49-F238E27FC236}">
                <a16:creationId xmlns:a16="http://schemas.microsoft.com/office/drawing/2014/main" id="{E7992D8A-CF9A-7F17-14A2-232E058E0D4C}"/>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541301" y="3085950"/>
            <a:ext cx="4650699" cy="2009416"/>
          </a:xfrm>
          <a:prstGeom prst="rect">
            <a:avLst/>
          </a:prstGeom>
        </p:spPr>
      </p:pic>
    </p:spTree>
    <p:extLst>
      <p:ext uri="{BB962C8B-B14F-4D97-AF65-F5344CB8AC3E}">
        <p14:creationId xmlns:p14="http://schemas.microsoft.com/office/powerpoint/2010/main" val="1707872831"/>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35F9DF97-ABF0-6E48-9DFD-DA81EB68374E}"/>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Where We Will Be</a:t>
            </a:r>
          </a:p>
        </p:txBody>
      </p:sp>
      <p:sp>
        <p:nvSpPr>
          <p:cNvPr id="3" name="Text Placeholder 2">
            <a:extLst>
              <a:ext uri="{FF2B5EF4-FFF2-40B4-BE49-F238E27FC236}">
                <a16:creationId xmlns:a16="http://schemas.microsoft.com/office/drawing/2014/main" id="{8D5991EF-979A-456C-DD0C-08BD7A469518}"/>
              </a:ext>
            </a:extLst>
          </p:cNvPr>
          <p:cNvSpPr>
            <a:spLocks noGrp="1"/>
          </p:cNvSpPr>
          <p:nvPr>
            <p:ph type="body" sz="quarter" idx="13"/>
          </p:nvPr>
        </p:nvSpPr>
        <p:spPr/>
        <p:txBody>
          <a:bodyPr/>
          <a:lstStyle/>
          <a:p>
            <a:endParaRPr lang="en-GB"/>
          </a:p>
        </p:txBody>
      </p:sp>
      <p:sp>
        <p:nvSpPr>
          <p:cNvPr id="5" name="TextBox 4">
            <a:extLst>
              <a:ext uri="{FF2B5EF4-FFF2-40B4-BE49-F238E27FC236}">
                <a16:creationId xmlns:a16="http://schemas.microsoft.com/office/drawing/2014/main" id="{7E6F7DF5-EF2A-F449-E980-08BD7B430F89}"/>
              </a:ext>
            </a:extLst>
          </p:cNvPr>
          <p:cNvSpPr txBox="1"/>
          <p:nvPr/>
        </p:nvSpPr>
        <p:spPr>
          <a:xfrm>
            <a:off x="482147" y="2259832"/>
            <a:ext cx="7428954" cy="4524315"/>
          </a:xfrm>
          <a:prstGeom prst="rect">
            <a:avLst/>
          </a:prstGeom>
          <a:noFill/>
        </p:spPr>
        <p:txBody>
          <a:bodyPr wrap="square">
            <a:spAutoFit/>
          </a:bodyPr>
          <a:lstStyle/>
          <a:p>
            <a:r>
              <a:rPr lang="en-GB" sz="2400" b="1" i="0" dirty="0">
                <a:solidFill>
                  <a:srgbClr val="333333"/>
                </a:solidFill>
                <a:effectLst/>
                <a:latin typeface="Cambria" panose="02040503050406030204" pitchFamily="18" charset="0"/>
                <a:ea typeface="Cambria" panose="02040503050406030204" pitchFamily="18" charset="0"/>
              </a:rPr>
              <a:t>Our Pilot Project Title: </a:t>
            </a:r>
          </a:p>
          <a:p>
            <a:r>
              <a:rPr lang="en-GB" sz="2400" b="0" i="0" dirty="0">
                <a:solidFill>
                  <a:srgbClr val="333333"/>
                </a:solidFill>
                <a:effectLst/>
                <a:latin typeface="Cambria" panose="02040503050406030204" pitchFamily="18" charset="0"/>
                <a:ea typeface="Cambria" panose="02040503050406030204" pitchFamily="18" charset="0"/>
              </a:rPr>
              <a:t>Curricularisation of Writing Instruction (CoWI) at Coventry University: Piloting COWI in Undergraduate and Postgraduate Courses</a:t>
            </a:r>
          </a:p>
          <a:p>
            <a:endParaRPr lang="en-GB" sz="2400" dirty="0">
              <a:solidFill>
                <a:srgbClr val="333333"/>
              </a:solidFill>
              <a:latin typeface="Cambria" panose="02040503050406030204" pitchFamily="18" charset="0"/>
              <a:ea typeface="Cambria" panose="02040503050406030204" pitchFamily="18" charset="0"/>
            </a:endParaRPr>
          </a:p>
          <a:p>
            <a:pPr marL="285750" indent="-285750">
              <a:buFont typeface="Arial" panose="020B0604020202020204" pitchFamily="34" charset="0"/>
              <a:buChar char="•"/>
            </a:pPr>
            <a:r>
              <a:rPr lang="en-GB" sz="2400" b="1" dirty="0">
                <a:latin typeface="Cambria" panose="02040503050406030204" pitchFamily="18" charset="0"/>
                <a:ea typeface="Cambria" panose="02040503050406030204" pitchFamily="18" charset="0"/>
              </a:rPr>
              <a:t>Adapting</a:t>
            </a:r>
            <a:r>
              <a:rPr lang="en-GB" sz="2400" dirty="0">
                <a:latin typeface="Cambria" panose="02040503050406030204" pitchFamily="18" charset="0"/>
                <a:ea typeface="Cambria" panose="02040503050406030204" pitchFamily="18" charset="0"/>
              </a:rPr>
              <a:t> Minnesota’s WEC questionnaires and Writing Plan items </a:t>
            </a:r>
          </a:p>
          <a:p>
            <a:pPr marL="285750" indent="-285750">
              <a:buFont typeface="Arial" panose="020B0604020202020204" pitchFamily="34" charset="0"/>
              <a:buChar char="•"/>
            </a:pPr>
            <a:endParaRPr lang="en-GB" sz="2400" dirty="0">
              <a:latin typeface="Cambria" panose="02040503050406030204" pitchFamily="18" charset="0"/>
              <a:ea typeface="Cambria" panose="02040503050406030204" pitchFamily="18" charset="0"/>
            </a:endParaRPr>
          </a:p>
          <a:p>
            <a:pPr marL="285750" indent="-285750">
              <a:buFont typeface="Arial" panose="020B0604020202020204" pitchFamily="34" charset="0"/>
              <a:buChar char="•"/>
            </a:pPr>
            <a:r>
              <a:rPr lang="en-GB" sz="2400" b="1" kern="0" dirty="0">
                <a:latin typeface="Cambria" panose="02040503050406030204" pitchFamily="18" charset="0"/>
                <a:ea typeface="Cambria" panose="02040503050406030204" pitchFamily="18" charset="0"/>
                <a:cs typeface="Times New Roman" panose="02020603050405020304" pitchFamily="18" charset="0"/>
              </a:rPr>
              <a:t>L</a:t>
            </a:r>
            <a:r>
              <a:rPr lang="en-GB" sz="2400" b="1" kern="0" dirty="0">
                <a:effectLst/>
                <a:latin typeface="Cambria" panose="02040503050406030204" pitchFamily="18" charset="0"/>
                <a:ea typeface="Cambria" panose="02040503050406030204" pitchFamily="18" charset="0"/>
                <a:cs typeface="Times New Roman" panose="02020603050405020304" pitchFamily="18" charset="0"/>
              </a:rPr>
              <a:t>ocalising</a:t>
            </a:r>
            <a:r>
              <a:rPr lang="en-GB" sz="2400" kern="0" dirty="0">
                <a:effectLst/>
                <a:latin typeface="Cambria" panose="02040503050406030204" pitchFamily="18" charset="0"/>
                <a:ea typeface="Cambria" panose="02040503050406030204" pitchFamily="18" charset="0"/>
                <a:cs typeface="Times New Roman" panose="02020603050405020304" pitchFamily="18" charset="0"/>
              </a:rPr>
              <a:t> data collection tools and refining our approach.</a:t>
            </a:r>
            <a:endParaRPr lang="en-GB" sz="2400" kern="100" dirty="0">
              <a:effectLst/>
              <a:latin typeface="Cambria" panose="02040503050406030204" pitchFamily="18" charset="0"/>
              <a:ea typeface="Cambria" panose="02040503050406030204" pitchFamily="18" charset="0"/>
              <a:cs typeface="Times New Roman" panose="02020603050405020304" pitchFamily="18" charset="0"/>
            </a:endParaRPr>
          </a:p>
          <a:p>
            <a:pPr marL="285750" indent="-285750">
              <a:buFont typeface="Arial" panose="020B0604020202020204" pitchFamily="34" charset="0"/>
              <a:buChar char="•"/>
            </a:pPr>
            <a:endParaRPr lang="en-GB" sz="2400" dirty="0">
              <a:latin typeface="Cambria" panose="02040503050406030204" pitchFamily="18" charset="0"/>
              <a:ea typeface="Cambria" panose="02040503050406030204" pitchFamily="18" charset="0"/>
            </a:endParaRPr>
          </a:p>
          <a:p>
            <a:pPr marL="285750" indent="-285750">
              <a:buFont typeface="Arial" panose="020B0604020202020204" pitchFamily="34" charset="0"/>
              <a:buChar char="•"/>
            </a:pPr>
            <a:r>
              <a:rPr lang="en-GB" sz="2400" b="1" dirty="0">
                <a:latin typeface="Cambria" panose="02040503050406030204" pitchFamily="18" charset="0"/>
                <a:ea typeface="Cambria" panose="02040503050406030204" pitchFamily="18" charset="0"/>
              </a:rPr>
              <a:t>Designing</a:t>
            </a:r>
            <a:r>
              <a:rPr lang="en-GB" sz="2400" dirty="0">
                <a:latin typeface="Cambria" panose="02040503050406030204" pitchFamily="18" charset="0"/>
                <a:ea typeface="Cambria" panose="02040503050406030204" pitchFamily="18" charset="0"/>
              </a:rPr>
              <a:t> </a:t>
            </a:r>
            <a:r>
              <a:rPr lang="en-GB" sz="2400" kern="0" dirty="0">
                <a:effectLst/>
                <a:latin typeface="Cambria" panose="02040503050406030204" pitchFamily="18" charset="0"/>
                <a:ea typeface="Cambria" panose="02040503050406030204" pitchFamily="18" charset="0"/>
                <a:cs typeface="Times New Roman" panose="02020603050405020304" pitchFamily="18" charset="0"/>
              </a:rPr>
              <a:t>COWI Standalone Module</a:t>
            </a:r>
            <a:endParaRPr lang="en-GB" sz="2400" dirty="0">
              <a:latin typeface="Cambria" panose="02040503050406030204" pitchFamily="18" charset="0"/>
              <a:ea typeface="Cambria" panose="02040503050406030204" pitchFamily="18" charset="0"/>
            </a:endParaRPr>
          </a:p>
        </p:txBody>
      </p:sp>
      <p:pic>
        <p:nvPicPr>
          <p:cNvPr id="7" name="Picture 6" descr="A blue and white logo&#10;&#10;Description automatically generated">
            <a:extLst>
              <a:ext uri="{FF2B5EF4-FFF2-40B4-BE49-F238E27FC236}">
                <a16:creationId xmlns:a16="http://schemas.microsoft.com/office/drawing/2014/main" id="{179E9409-A1D4-7BB5-DF13-CBA50CE4FA50}"/>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137493" y="4521990"/>
            <a:ext cx="3054507" cy="1784442"/>
          </a:xfrm>
          <a:prstGeom prst="rect">
            <a:avLst/>
          </a:prstGeom>
        </p:spPr>
      </p:pic>
      <p:pic>
        <p:nvPicPr>
          <p:cNvPr id="9" name="Picture 8" descr="A close-up of a map&#10;&#10;Description automatically generated">
            <a:extLst>
              <a:ext uri="{FF2B5EF4-FFF2-40B4-BE49-F238E27FC236}">
                <a16:creationId xmlns:a16="http://schemas.microsoft.com/office/drawing/2014/main" id="{661D886A-9504-12CD-ED2F-0EBDCAEE515B}"/>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052278" y="2741279"/>
            <a:ext cx="3185971" cy="1784441"/>
          </a:xfrm>
          <a:prstGeom prst="rect">
            <a:avLst/>
          </a:prstGeom>
        </p:spPr>
      </p:pic>
    </p:spTree>
    <p:extLst>
      <p:ext uri="{BB962C8B-B14F-4D97-AF65-F5344CB8AC3E}">
        <p14:creationId xmlns:p14="http://schemas.microsoft.com/office/powerpoint/2010/main" val="3854275839"/>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14C7104A-7E02-AE86-72FC-B944DCCC915A}"/>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The Roadmap</a:t>
            </a:r>
          </a:p>
        </p:txBody>
      </p:sp>
      <p:sp>
        <p:nvSpPr>
          <p:cNvPr id="3" name="Text Placeholder 2">
            <a:extLst>
              <a:ext uri="{FF2B5EF4-FFF2-40B4-BE49-F238E27FC236}">
                <a16:creationId xmlns:a16="http://schemas.microsoft.com/office/drawing/2014/main" id="{1DC96BED-518E-2FDC-496D-939C1E0C6584}"/>
              </a:ext>
            </a:extLst>
          </p:cNvPr>
          <p:cNvSpPr>
            <a:spLocks noGrp="1"/>
          </p:cNvSpPr>
          <p:nvPr>
            <p:ph type="body" sz="quarter" idx="13"/>
          </p:nvPr>
        </p:nvSpPr>
        <p:spPr/>
        <p:txBody>
          <a:bodyPr/>
          <a:lstStyle/>
          <a:p>
            <a:endParaRPr lang="en-GB"/>
          </a:p>
        </p:txBody>
      </p:sp>
      <p:sp>
        <p:nvSpPr>
          <p:cNvPr id="5" name="TextBox 4">
            <a:extLst>
              <a:ext uri="{FF2B5EF4-FFF2-40B4-BE49-F238E27FC236}">
                <a16:creationId xmlns:a16="http://schemas.microsoft.com/office/drawing/2014/main" id="{BADF3D15-8C83-63AD-D709-CE28ED407451}"/>
              </a:ext>
            </a:extLst>
          </p:cNvPr>
          <p:cNvSpPr txBox="1"/>
          <p:nvPr/>
        </p:nvSpPr>
        <p:spPr>
          <a:xfrm>
            <a:off x="881010" y="2604624"/>
            <a:ext cx="6138808" cy="2554545"/>
          </a:xfrm>
          <a:prstGeom prst="rect">
            <a:avLst/>
          </a:prstGeom>
          <a:noFill/>
        </p:spPr>
        <p:txBody>
          <a:bodyPr wrap="square">
            <a:spAutoFit/>
          </a:bodyPr>
          <a:lstStyle/>
          <a:p>
            <a:r>
              <a:rPr lang="en-GB" sz="2000" kern="0" dirty="0">
                <a:effectLst/>
                <a:latin typeface="Cambria" panose="02040503050406030204" pitchFamily="18" charset="0"/>
                <a:ea typeface="Calibri" panose="020F0502020204030204" pitchFamily="34" charset="0"/>
                <a:cs typeface="Times New Roman" panose="02020603050405020304" pitchFamily="18" charset="0"/>
              </a:rPr>
              <a:t>2025–2026 Academic </a:t>
            </a:r>
            <a:r>
              <a:rPr lang="en-GB" sz="2000" kern="0" dirty="0">
                <a:latin typeface="Cambria" panose="02040503050406030204" pitchFamily="18" charset="0"/>
                <a:ea typeface="Calibri" panose="020F0502020204030204" pitchFamily="34" charset="0"/>
                <a:cs typeface="Times New Roman" panose="02020603050405020304" pitchFamily="18" charset="0"/>
              </a:rPr>
              <a:t>Y</a:t>
            </a:r>
            <a:r>
              <a:rPr lang="en-GB" sz="2000" kern="0" dirty="0">
                <a:effectLst/>
                <a:latin typeface="Cambria" panose="02040503050406030204" pitchFamily="18" charset="0"/>
                <a:ea typeface="Calibri" panose="020F0502020204030204" pitchFamily="34" charset="0"/>
                <a:cs typeface="Times New Roman" panose="02020603050405020304" pitchFamily="18" charset="0"/>
              </a:rPr>
              <a:t>ear</a:t>
            </a:r>
            <a:r>
              <a:rPr lang="en-GB" sz="2000" kern="0" dirty="0">
                <a:latin typeface="Cambria" panose="02040503050406030204" pitchFamily="18" charset="0"/>
                <a:ea typeface="Calibri" panose="020F0502020204030204" pitchFamily="34" charset="0"/>
                <a:cs typeface="Times New Roman" panose="02020603050405020304" pitchFamily="18" charset="0"/>
              </a:rPr>
              <a:t> (</a:t>
            </a:r>
            <a:r>
              <a:rPr lang="en-GB" sz="2000" b="1" kern="0" dirty="0">
                <a:latin typeface="Cambria" panose="02040503050406030204" pitchFamily="18" charset="0"/>
                <a:ea typeface="Calibri" panose="020F0502020204030204" pitchFamily="34" charset="0"/>
                <a:cs typeface="Times New Roman" panose="02020603050405020304" pitchFamily="18" charset="0"/>
              </a:rPr>
              <a:t>The Piloting Stage</a:t>
            </a:r>
            <a:r>
              <a:rPr lang="en-GB" sz="2000" kern="0" dirty="0">
                <a:latin typeface="Cambria" panose="02040503050406030204" pitchFamily="18" charset="0"/>
                <a:ea typeface="Calibri" panose="020F0502020204030204" pitchFamily="34" charset="0"/>
                <a:cs typeface="Times New Roman" panose="02020603050405020304" pitchFamily="18" charset="0"/>
              </a:rPr>
              <a:t>): </a:t>
            </a:r>
            <a:endParaRPr lang="en-GB" sz="2000" kern="0" dirty="0">
              <a:effectLst/>
              <a:latin typeface="Cambria" panose="02040503050406030204" pitchFamily="18" charset="0"/>
              <a:ea typeface="Calibri" panose="020F0502020204030204" pitchFamily="34" charset="0"/>
              <a:cs typeface="Times New Roman" panose="02020603050405020304" pitchFamily="18" charset="0"/>
            </a:endParaRPr>
          </a:p>
          <a:p>
            <a:endParaRPr lang="en-GB" sz="2000" kern="0" dirty="0">
              <a:latin typeface="Cambria" panose="02040503050406030204" pitchFamily="18" charset="0"/>
              <a:ea typeface="Calibri" panose="020F0502020204030204" pitchFamily="34" charset="0"/>
              <a:cs typeface="Times New Roman" panose="02020603050405020304" pitchFamily="18" charset="0"/>
            </a:endParaRPr>
          </a:p>
          <a:p>
            <a:pPr marL="285750" indent="-285750">
              <a:buFont typeface="Arial" panose="020B0604020202020204" pitchFamily="34" charset="0"/>
              <a:buChar char="•"/>
            </a:pPr>
            <a:r>
              <a:rPr lang="en-GB" sz="2000" kern="0" dirty="0">
                <a:effectLst/>
                <a:latin typeface="Cambria" panose="02040503050406030204" pitchFamily="18" charset="0"/>
                <a:ea typeface="Calibri" panose="020F0502020204030204" pitchFamily="34" charset="0"/>
                <a:cs typeface="Times New Roman" panose="02020603050405020304" pitchFamily="18" charset="0"/>
              </a:rPr>
              <a:t>BA Social Work, Social Work Apprenticeship</a:t>
            </a:r>
          </a:p>
          <a:p>
            <a:pPr marL="285750" indent="-285750">
              <a:buFont typeface="Arial" panose="020B0604020202020204" pitchFamily="34" charset="0"/>
              <a:buChar char="•"/>
            </a:pPr>
            <a:r>
              <a:rPr lang="en-GB" sz="2000" kern="0" dirty="0">
                <a:effectLst/>
                <a:latin typeface="Cambria" panose="02040503050406030204" pitchFamily="18" charset="0"/>
                <a:ea typeface="Calibri" panose="020F0502020204030204" pitchFamily="34" charset="0"/>
                <a:cs typeface="Times New Roman" panose="02020603050405020304" pitchFamily="18" charset="0"/>
              </a:rPr>
              <a:t>BSc Economics and Finance </a:t>
            </a:r>
          </a:p>
          <a:p>
            <a:pPr marL="285750" indent="-285750">
              <a:buFont typeface="Arial" panose="020B0604020202020204" pitchFamily="34" charset="0"/>
              <a:buChar char="•"/>
            </a:pPr>
            <a:r>
              <a:rPr lang="en-GB" sz="2000" kern="0" dirty="0">
                <a:effectLst/>
                <a:latin typeface="Cambria" panose="02040503050406030204" pitchFamily="18" charset="0"/>
                <a:ea typeface="Calibri" panose="020F0502020204030204" pitchFamily="34" charset="0"/>
                <a:cs typeface="Times New Roman" panose="02020603050405020304" pitchFamily="18" charset="0"/>
              </a:rPr>
              <a:t>MSc Global Healthcare Management</a:t>
            </a:r>
          </a:p>
          <a:p>
            <a:pPr marL="285750" indent="-285750">
              <a:buFont typeface="Arial" panose="020B0604020202020204" pitchFamily="34" charset="0"/>
              <a:buChar char="•"/>
            </a:pPr>
            <a:r>
              <a:rPr lang="en-GB" sz="2000" kern="0" dirty="0">
                <a:effectLst/>
                <a:latin typeface="Cambria" panose="02040503050406030204" pitchFamily="18" charset="0"/>
                <a:ea typeface="Calibri" panose="020F0502020204030204" pitchFamily="34" charset="0"/>
                <a:cs typeface="Times New Roman" panose="02020603050405020304" pitchFamily="18" charset="0"/>
              </a:rPr>
              <a:t>MA Interior Design</a:t>
            </a:r>
          </a:p>
          <a:p>
            <a:endParaRPr lang="en-GB" sz="2000" kern="0" dirty="0">
              <a:latin typeface="Cambria" panose="02040503050406030204" pitchFamily="18" charset="0"/>
              <a:cs typeface="Times New Roman" panose="02020603050405020304" pitchFamily="18" charset="0"/>
            </a:endParaRPr>
          </a:p>
          <a:p>
            <a:endParaRPr lang="en-GB" sz="2000" dirty="0"/>
          </a:p>
        </p:txBody>
      </p:sp>
      <p:sp>
        <p:nvSpPr>
          <p:cNvPr id="7" name="TextBox 6">
            <a:extLst>
              <a:ext uri="{FF2B5EF4-FFF2-40B4-BE49-F238E27FC236}">
                <a16:creationId xmlns:a16="http://schemas.microsoft.com/office/drawing/2014/main" id="{026B1211-ECD1-B7E4-A854-586F5866151C}"/>
              </a:ext>
            </a:extLst>
          </p:cNvPr>
          <p:cNvSpPr txBox="1"/>
          <p:nvPr/>
        </p:nvSpPr>
        <p:spPr>
          <a:xfrm>
            <a:off x="5517224" y="4766292"/>
            <a:ext cx="6317750" cy="1631216"/>
          </a:xfrm>
          <a:prstGeom prst="rect">
            <a:avLst/>
          </a:prstGeom>
          <a:noFill/>
        </p:spPr>
        <p:txBody>
          <a:bodyPr wrap="square">
            <a:spAutoFit/>
          </a:bodyPr>
          <a:lstStyle/>
          <a:p>
            <a:r>
              <a:rPr lang="en-GB" sz="2000" kern="0" dirty="0">
                <a:effectLst/>
                <a:latin typeface="Cambria" panose="02040503050406030204" pitchFamily="18" charset="0"/>
                <a:ea typeface="Calibri" panose="020F0502020204030204" pitchFamily="34" charset="0"/>
                <a:cs typeface="Times New Roman" panose="02020603050405020304" pitchFamily="18" charset="0"/>
              </a:rPr>
              <a:t>2026–2027 Academic </a:t>
            </a:r>
            <a:r>
              <a:rPr lang="en-GB" sz="2000" kern="0" dirty="0">
                <a:latin typeface="Cambria" panose="02040503050406030204" pitchFamily="18" charset="0"/>
                <a:ea typeface="Calibri" panose="020F0502020204030204" pitchFamily="34" charset="0"/>
                <a:cs typeface="Times New Roman" panose="02020603050405020304" pitchFamily="18" charset="0"/>
              </a:rPr>
              <a:t>Y</a:t>
            </a:r>
            <a:r>
              <a:rPr lang="en-GB" sz="2000" kern="0" dirty="0">
                <a:effectLst/>
                <a:latin typeface="Cambria" panose="02040503050406030204" pitchFamily="18" charset="0"/>
                <a:ea typeface="Calibri" panose="020F0502020204030204" pitchFamily="34" charset="0"/>
                <a:cs typeface="Times New Roman" panose="02020603050405020304" pitchFamily="18" charset="0"/>
              </a:rPr>
              <a:t>ear (</a:t>
            </a:r>
            <a:r>
              <a:rPr lang="en-GB" sz="2000" b="1" kern="0" dirty="0">
                <a:effectLst/>
                <a:latin typeface="Cambria" panose="02040503050406030204" pitchFamily="18" charset="0"/>
                <a:ea typeface="Calibri" panose="020F0502020204030204" pitchFamily="34" charset="0"/>
                <a:cs typeface="Times New Roman" panose="02020603050405020304" pitchFamily="18" charset="0"/>
              </a:rPr>
              <a:t>CoWI Becoming a Model</a:t>
            </a:r>
            <a:r>
              <a:rPr lang="en-GB" sz="2000" kern="0" dirty="0">
                <a:effectLst/>
                <a:latin typeface="Cambria" panose="02040503050406030204" pitchFamily="18" charset="0"/>
                <a:ea typeface="Calibri" panose="020F0502020204030204" pitchFamily="34" charset="0"/>
                <a:cs typeface="Times New Roman" panose="02020603050405020304" pitchFamily="18" charset="0"/>
              </a:rPr>
              <a:t>):</a:t>
            </a:r>
          </a:p>
          <a:p>
            <a:endParaRPr lang="en-GB" sz="2000" kern="0" dirty="0">
              <a:latin typeface="Cambria" panose="02040503050406030204" pitchFamily="18" charset="0"/>
              <a:ea typeface="Calibri" panose="020F0502020204030204" pitchFamily="34" charset="0"/>
              <a:cs typeface="Times New Roman" panose="02020603050405020304" pitchFamily="18" charset="0"/>
            </a:endParaRPr>
          </a:p>
          <a:p>
            <a:pPr marL="285750" indent="-285750">
              <a:buFont typeface="Arial" panose="020B0604020202020204" pitchFamily="34" charset="0"/>
              <a:buChar char="•"/>
            </a:pPr>
            <a:r>
              <a:rPr lang="en-GB" sz="2000" kern="0" dirty="0">
                <a:latin typeface="Cambria" panose="02040503050406030204" pitchFamily="18" charset="0"/>
                <a:ea typeface="Calibri" panose="020F0502020204030204" pitchFamily="34" charset="0"/>
                <a:cs typeface="Times New Roman" panose="02020603050405020304" pitchFamily="18" charset="0"/>
              </a:rPr>
              <a:t>A</a:t>
            </a:r>
            <a:r>
              <a:rPr lang="en-GB" sz="2000" kern="0" dirty="0">
                <a:effectLst/>
                <a:latin typeface="Cambria" panose="02040503050406030204" pitchFamily="18" charset="0"/>
                <a:ea typeface="Calibri" panose="020F0502020204030204" pitchFamily="34" charset="0"/>
                <a:cs typeface="Times New Roman" panose="02020603050405020304" pitchFamily="18" charset="0"/>
              </a:rPr>
              <a:t> cohort-based model </a:t>
            </a:r>
          </a:p>
          <a:p>
            <a:pPr marL="285750" indent="-285750">
              <a:buFont typeface="Arial" panose="020B0604020202020204" pitchFamily="34" charset="0"/>
              <a:buChar char="•"/>
            </a:pPr>
            <a:r>
              <a:rPr lang="en-GB" sz="2000" kern="0" dirty="0">
                <a:effectLst/>
                <a:latin typeface="Cambria" panose="02040503050406030204" pitchFamily="18" charset="0"/>
                <a:ea typeface="Calibri" panose="020F0502020204030204" pitchFamily="34" charset="0"/>
                <a:cs typeface="Times New Roman" panose="02020603050405020304" pitchFamily="18" charset="0"/>
              </a:rPr>
              <a:t>Each year, 2 to 5 new undergraduate or postgraduate courses</a:t>
            </a:r>
            <a:r>
              <a:rPr lang="en-GB" sz="2000" kern="0" dirty="0">
                <a:latin typeface="Cambria" panose="02040503050406030204" pitchFamily="18" charset="0"/>
                <a:ea typeface="Calibri" panose="020F0502020204030204" pitchFamily="34" charset="0"/>
                <a:cs typeface="Times New Roman" panose="02020603050405020304" pitchFamily="18" charset="0"/>
              </a:rPr>
              <a:t> based on a selection criteria</a:t>
            </a:r>
            <a:endParaRPr lang="en-GB" sz="2000" kern="0" dirty="0">
              <a:effectLst/>
              <a:latin typeface="Cambria" panose="02040503050406030204" pitchFamily="18" charset="0"/>
              <a:ea typeface="Calibri" panose="020F0502020204030204" pitchFamily="34" charset="0"/>
              <a:cs typeface="Times New Roman" panose="02020603050405020304" pitchFamily="18" charset="0"/>
            </a:endParaRPr>
          </a:p>
        </p:txBody>
      </p:sp>
      <p:pic>
        <p:nvPicPr>
          <p:cNvPr id="11" name="Picture 10" descr="A toy car on a map&#10;&#10;Description automatically generated">
            <a:extLst>
              <a:ext uri="{FF2B5EF4-FFF2-40B4-BE49-F238E27FC236}">
                <a16:creationId xmlns:a16="http://schemas.microsoft.com/office/drawing/2014/main" id="{9D86EA58-17D5-2770-6989-CA9DDCB949A8}"/>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8326108" y="2295746"/>
            <a:ext cx="3773424" cy="1463040"/>
          </a:xfrm>
          <a:prstGeom prst="rect">
            <a:avLst/>
          </a:prstGeom>
        </p:spPr>
      </p:pic>
      <p:pic>
        <p:nvPicPr>
          <p:cNvPr id="13" name="Picture 12" descr="A compass on a map&#10;&#10;Description automatically generated">
            <a:extLst>
              <a:ext uri="{FF2B5EF4-FFF2-40B4-BE49-F238E27FC236}">
                <a16:creationId xmlns:a16="http://schemas.microsoft.com/office/drawing/2014/main" id="{5DC3009C-9612-84B7-50F7-456DC5B682FE}"/>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22" y="5097843"/>
            <a:ext cx="2640236" cy="1760157"/>
          </a:xfrm>
          <a:prstGeom prst="rect">
            <a:avLst/>
          </a:prstGeom>
        </p:spPr>
      </p:pic>
    </p:spTree>
    <p:extLst>
      <p:ext uri="{BB962C8B-B14F-4D97-AF65-F5344CB8AC3E}">
        <p14:creationId xmlns:p14="http://schemas.microsoft.com/office/powerpoint/2010/main" val="3957018811"/>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0CBB6C8C-B47B-0609-1221-3334054C16AB}"/>
              </a:ext>
            </a:extLst>
          </p:cNvPr>
          <p:cNvSpPr>
            <a:spLocks noGrp="1"/>
          </p:cNvSpPr>
          <p:nvPr>
            <p:ph type="body" sz="quarter" idx="3"/>
          </p:nvPr>
        </p:nvSpPr>
        <p:spPr/>
        <p:txBody>
          <a:bodyPr/>
          <a:lstStyle/>
          <a:p>
            <a:r>
              <a:rPr lang="en-GB" dirty="0">
                <a:latin typeface="Cambria" panose="02040503050406030204" pitchFamily="18" charset="0"/>
                <a:ea typeface="Cambria" panose="02040503050406030204" pitchFamily="18" charset="0"/>
              </a:rPr>
              <a:t>Institutional Alignment and Leadership</a:t>
            </a:r>
          </a:p>
        </p:txBody>
      </p:sp>
      <p:sp>
        <p:nvSpPr>
          <p:cNvPr id="3" name="Text Placeholder 2">
            <a:extLst>
              <a:ext uri="{FF2B5EF4-FFF2-40B4-BE49-F238E27FC236}">
                <a16:creationId xmlns:a16="http://schemas.microsoft.com/office/drawing/2014/main" id="{625B567B-5010-827F-A45D-D4D86567D5A0}"/>
              </a:ext>
            </a:extLst>
          </p:cNvPr>
          <p:cNvSpPr>
            <a:spLocks noGrp="1"/>
          </p:cNvSpPr>
          <p:nvPr>
            <p:ph type="body" sz="quarter" idx="13"/>
          </p:nvPr>
        </p:nvSpPr>
        <p:spPr/>
        <p:txBody>
          <a:bodyPr/>
          <a:lstStyle/>
          <a:p>
            <a:endParaRPr lang="en-GB"/>
          </a:p>
        </p:txBody>
      </p:sp>
      <p:sp>
        <p:nvSpPr>
          <p:cNvPr id="5" name="TextBox 4">
            <a:extLst>
              <a:ext uri="{FF2B5EF4-FFF2-40B4-BE49-F238E27FC236}">
                <a16:creationId xmlns:a16="http://schemas.microsoft.com/office/drawing/2014/main" id="{495A43CA-44F1-2C97-29B1-9ECEF9235C64}"/>
              </a:ext>
            </a:extLst>
          </p:cNvPr>
          <p:cNvSpPr txBox="1"/>
          <p:nvPr/>
        </p:nvSpPr>
        <p:spPr>
          <a:xfrm>
            <a:off x="493564" y="3274950"/>
            <a:ext cx="5413571" cy="2554545"/>
          </a:xfrm>
          <a:prstGeom prst="rect">
            <a:avLst/>
          </a:prstGeom>
          <a:noFill/>
        </p:spPr>
        <p:txBody>
          <a:bodyPr wrap="square">
            <a:spAutoFit/>
          </a:bodyPr>
          <a:lstStyle/>
          <a:p>
            <a:pPr marL="285750" indent="-285750">
              <a:buFont typeface="Wingdings" panose="05000000000000000000" pitchFamily="2" charset="2"/>
              <a:buChar char="q"/>
            </a:pPr>
            <a:r>
              <a:rPr lang="en-GB" sz="2000" kern="0" dirty="0">
                <a:effectLst/>
                <a:latin typeface="Cambria" panose="02040503050406030204" pitchFamily="18" charset="0"/>
                <a:ea typeface="Calibri" panose="020F0502020204030204" pitchFamily="34" charset="0"/>
                <a:cs typeface="Times New Roman" panose="02020603050405020304" pitchFamily="18" charset="0"/>
              </a:rPr>
              <a:t>Framing the COWI project as a key contributor to </a:t>
            </a:r>
            <a:r>
              <a:rPr lang="en-GB" sz="2000" b="1" kern="0" dirty="0">
                <a:effectLst/>
                <a:latin typeface="Cambria" panose="02040503050406030204" pitchFamily="18" charset="0"/>
                <a:ea typeface="Calibri" panose="020F0502020204030204" pitchFamily="34" charset="0"/>
                <a:cs typeface="Times New Roman" panose="02020603050405020304" pitchFamily="18" charset="0"/>
              </a:rPr>
              <a:t>institutional priorities</a:t>
            </a:r>
            <a:r>
              <a:rPr lang="en-GB" sz="2000" kern="0" dirty="0">
                <a:effectLst/>
                <a:latin typeface="Cambria" panose="02040503050406030204" pitchFamily="18" charset="0"/>
                <a:ea typeface="Calibri" panose="020F0502020204030204" pitchFamily="34" charset="0"/>
                <a:cs typeface="Times New Roman" panose="02020603050405020304" pitchFamily="18" charset="0"/>
              </a:rPr>
              <a:t>:</a:t>
            </a:r>
          </a:p>
          <a:p>
            <a:endParaRPr lang="en-GB" sz="2000" kern="0" dirty="0">
              <a:latin typeface="Cambria" panose="02040503050406030204" pitchFamily="18" charset="0"/>
              <a:ea typeface="Calibri" panose="020F0502020204030204" pitchFamily="34" charset="0"/>
              <a:cs typeface="Times New Roman" panose="02020603050405020304" pitchFamily="18" charset="0"/>
            </a:endParaRPr>
          </a:p>
          <a:p>
            <a:pPr marL="285750" indent="-285750">
              <a:buFont typeface="Arial" panose="020B0604020202020204" pitchFamily="34" charset="0"/>
              <a:buChar char="•"/>
            </a:pPr>
            <a:r>
              <a:rPr lang="en-GB" sz="2000" kern="0" dirty="0">
                <a:latin typeface="Cambria" panose="02040503050406030204" pitchFamily="18" charset="0"/>
                <a:ea typeface="Calibri" panose="020F0502020204030204" pitchFamily="34" charset="0"/>
                <a:cs typeface="Times New Roman" panose="02020603050405020304" pitchFamily="18" charset="0"/>
              </a:rPr>
              <a:t>G</a:t>
            </a:r>
            <a:r>
              <a:rPr lang="en-GB" sz="2000" kern="0" dirty="0">
                <a:effectLst/>
                <a:latin typeface="Cambria" panose="02040503050406030204" pitchFamily="18" charset="0"/>
                <a:ea typeface="Calibri" panose="020F0502020204030204" pitchFamily="34" charset="0"/>
                <a:cs typeface="Times New Roman" panose="02020603050405020304" pitchFamily="18" charset="0"/>
              </a:rPr>
              <a:t>raduate attributes</a:t>
            </a:r>
            <a:r>
              <a:rPr lang="en-GB" sz="2000" kern="0" dirty="0">
                <a:latin typeface="Cambria" panose="02040503050406030204" pitchFamily="18" charset="0"/>
                <a:ea typeface="Calibri" panose="020F0502020204030204" pitchFamily="34" charset="0"/>
                <a:cs typeface="Times New Roman" panose="02020603050405020304" pitchFamily="18" charset="0"/>
              </a:rPr>
              <a:t> </a:t>
            </a:r>
          </a:p>
          <a:p>
            <a:pPr marL="285750" indent="-285750">
              <a:buFont typeface="Arial" panose="020B0604020202020204" pitchFamily="34" charset="0"/>
              <a:buChar char="•"/>
            </a:pPr>
            <a:r>
              <a:rPr lang="en-GB" sz="2000" kern="0" dirty="0">
                <a:latin typeface="Cambria" panose="02040503050406030204" pitchFamily="18" charset="0"/>
                <a:ea typeface="Calibri" panose="020F0502020204030204" pitchFamily="34" charset="0"/>
                <a:cs typeface="Times New Roman" panose="02020603050405020304" pitchFamily="18" charset="0"/>
              </a:rPr>
              <a:t>S</a:t>
            </a:r>
            <a:r>
              <a:rPr lang="en-GB" sz="2000" kern="0" dirty="0">
                <a:effectLst/>
                <a:latin typeface="Cambria" panose="02040503050406030204" pitchFamily="18" charset="0"/>
                <a:ea typeface="Calibri" panose="020F0502020204030204" pitchFamily="34" charset="0"/>
                <a:cs typeface="Times New Roman" panose="02020603050405020304" pitchFamily="18" charset="0"/>
              </a:rPr>
              <a:t>tudent experience</a:t>
            </a:r>
            <a:endParaRPr lang="en-GB" sz="2000" kern="0" dirty="0">
              <a:latin typeface="Cambria" panose="02040503050406030204" pitchFamily="18" charset="0"/>
              <a:ea typeface="Calibri" panose="020F0502020204030204" pitchFamily="34" charset="0"/>
              <a:cs typeface="Times New Roman" panose="02020603050405020304" pitchFamily="18" charset="0"/>
            </a:endParaRPr>
          </a:p>
          <a:p>
            <a:pPr marL="285750" indent="-285750">
              <a:buFont typeface="Arial" panose="020B0604020202020204" pitchFamily="34" charset="0"/>
              <a:buChar char="•"/>
            </a:pPr>
            <a:r>
              <a:rPr lang="en-GB" sz="2000" kern="0" dirty="0">
                <a:effectLst/>
                <a:latin typeface="Cambria" panose="02040503050406030204" pitchFamily="18" charset="0"/>
                <a:ea typeface="Calibri" panose="020F0502020204030204" pitchFamily="34" charset="0"/>
                <a:cs typeface="Times New Roman" panose="02020603050405020304" pitchFamily="18" charset="0"/>
              </a:rPr>
              <a:t>Curriculum enhancement</a:t>
            </a:r>
          </a:p>
          <a:p>
            <a:endParaRPr lang="en-GB" sz="2000" kern="0" dirty="0">
              <a:latin typeface="Cambria" panose="02040503050406030204" pitchFamily="18" charset="0"/>
              <a:cs typeface="Times New Roman" panose="02020603050405020304" pitchFamily="18" charset="0"/>
            </a:endParaRPr>
          </a:p>
          <a:p>
            <a:pPr marL="285750" indent="-285750">
              <a:buFont typeface="Wingdings" panose="05000000000000000000" pitchFamily="2" charset="2"/>
              <a:buChar char="q"/>
            </a:pPr>
            <a:r>
              <a:rPr lang="en-GB" sz="2000" kern="0" dirty="0">
                <a:latin typeface="Cambria" panose="02040503050406030204" pitchFamily="18" charset="0"/>
                <a:ea typeface="Calibri" panose="020F0502020204030204" pitchFamily="34" charset="0"/>
                <a:cs typeface="Times New Roman" panose="02020603050405020304" pitchFamily="18" charset="0"/>
              </a:rPr>
              <a:t>E</a:t>
            </a:r>
            <a:r>
              <a:rPr lang="en-GB" sz="2000" kern="0" dirty="0">
                <a:effectLst/>
                <a:latin typeface="Cambria" panose="02040503050406030204" pitchFamily="18" charset="0"/>
                <a:ea typeface="Calibri" panose="020F0502020204030204" pitchFamily="34" charset="0"/>
                <a:cs typeface="Times New Roman" panose="02020603050405020304" pitchFamily="18" charset="0"/>
              </a:rPr>
              <a:t>stablishing a </a:t>
            </a:r>
            <a:r>
              <a:rPr lang="en-GB" sz="2000" b="1" kern="0" dirty="0">
                <a:effectLst/>
                <a:latin typeface="Cambria" panose="02040503050406030204" pitchFamily="18" charset="0"/>
                <a:ea typeface="Calibri" panose="020F0502020204030204" pitchFamily="34" charset="0"/>
                <a:cs typeface="Times New Roman" panose="02020603050405020304" pitchFamily="18" charset="0"/>
              </a:rPr>
              <a:t>COWI Steering Group</a:t>
            </a:r>
            <a:endParaRPr lang="en-GB" sz="2000" b="1" dirty="0"/>
          </a:p>
        </p:txBody>
      </p:sp>
      <p:pic>
        <p:nvPicPr>
          <p:cNvPr id="9" name="Picture 8" descr="A screenshot of a computer&#10;&#10;Description automatically generated">
            <a:extLst>
              <a:ext uri="{FF2B5EF4-FFF2-40B4-BE49-F238E27FC236}">
                <a16:creationId xmlns:a16="http://schemas.microsoft.com/office/drawing/2014/main" id="{622FD640-4C30-9A3E-A6F6-FFC8A566A264}"/>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548045" y="2374626"/>
            <a:ext cx="6582866" cy="4221383"/>
          </a:xfrm>
          <a:prstGeom prst="rect">
            <a:avLst/>
          </a:prstGeom>
        </p:spPr>
      </p:pic>
    </p:spTree>
    <p:extLst>
      <p:ext uri="{BB962C8B-B14F-4D97-AF65-F5344CB8AC3E}">
        <p14:creationId xmlns:p14="http://schemas.microsoft.com/office/powerpoint/2010/main" val="322161567"/>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9A2610CB-A4B4-4EC1-D51C-9E16A060930C}"/>
              </a:ext>
            </a:extLst>
          </p:cNvPr>
          <p:cNvSpPr>
            <a:spLocks noGrp="1"/>
          </p:cNvSpPr>
          <p:nvPr>
            <p:ph type="body" sz="quarter" idx="3"/>
          </p:nvPr>
        </p:nvSpPr>
        <p:spPr/>
        <p:txBody>
          <a:bodyPr/>
          <a:lstStyle/>
          <a:p>
            <a:r>
              <a:rPr lang="en-US" dirty="0">
                <a:latin typeface="Cambria" panose="02040503050406030204" pitchFamily="18" charset="0"/>
                <a:ea typeface="Cambria" panose="02040503050406030204" pitchFamily="18" charset="0"/>
              </a:rPr>
              <a:t>References </a:t>
            </a:r>
          </a:p>
        </p:txBody>
      </p:sp>
      <p:sp>
        <p:nvSpPr>
          <p:cNvPr id="3" name="Text Placeholder 2">
            <a:extLst>
              <a:ext uri="{FF2B5EF4-FFF2-40B4-BE49-F238E27FC236}">
                <a16:creationId xmlns:a16="http://schemas.microsoft.com/office/drawing/2014/main" id="{222ADD29-5C25-CCA6-809C-8C36EA5792B7}"/>
              </a:ext>
            </a:extLst>
          </p:cNvPr>
          <p:cNvSpPr>
            <a:spLocks noGrp="1"/>
          </p:cNvSpPr>
          <p:nvPr>
            <p:ph type="body" sz="quarter" idx="13"/>
          </p:nvPr>
        </p:nvSpPr>
        <p:spPr/>
        <p:txBody>
          <a:bodyPr/>
          <a:lstStyle/>
          <a:p>
            <a:endParaRPr lang="en-US"/>
          </a:p>
        </p:txBody>
      </p:sp>
      <p:sp>
        <p:nvSpPr>
          <p:cNvPr id="4" name="TextBox 3">
            <a:extLst>
              <a:ext uri="{FF2B5EF4-FFF2-40B4-BE49-F238E27FC236}">
                <a16:creationId xmlns:a16="http://schemas.microsoft.com/office/drawing/2014/main" id="{BF7B520E-C832-CD30-3ABD-BF88F11A4ACA}"/>
              </a:ext>
            </a:extLst>
          </p:cNvPr>
          <p:cNvSpPr txBox="1"/>
          <p:nvPr/>
        </p:nvSpPr>
        <p:spPr>
          <a:xfrm>
            <a:off x="240632" y="2157049"/>
            <a:ext cx="11951368" cy="4755148"/>
          </a:xfrm>
          <a:prstGeom prst="rect">
            <a:avLst/>
          </a:prstGeom>
          <a:noFill/>
        </p:spPr>
        <p:txBody>
          <a:bodyPr wrap="square" rtlCol="0">
            <a:spAutoFit/>
          </a:bodyPr>
          <a:lstStyle/>
          <a:p>
            <a:pPr algn="just"/>
            <a:r>
              <a:rPr lang="en-US" dirty="0">
                <a:latin typeface="Cambria" panose="02040503050406030204" pitchFamily="18" charset="0"/>
                <a:ea typeface="Cambria" panose="02040503050406030204" pitchFamily="18" charset="0"/>
              </a:rPr>
              <a:t>Anson, C. M. (2021). Introduction. WEC and the strength of the commons. In C. M. Anson &amp; P. Flash. </a:t>
            </a:r>
            <a:r>
              <a:rPr lang="en-US" i="1" dirty="0">
                <a:latin typeface="Cambria" panose="02040503050406030204" pitchFamily="18" charset="0"/>
                <a:ea typeface="Cambria" panose="02040503050406030204" pitchFamily="18" charset="0"/>
              </a:rPr>
              <a:t>Writing-Enriched Curricula: Models of Faculty-Driven and Departmental Transformation. </a:t>
            </a:r>
            <a:r>
              <a:rPr lang="en-US" dirty="0">
                <a:latin typeface="Cambria" panose="02040503050406030204" pitchFamily="18" charset="0"/>
                <a:ea typeface="Cambria" panose="02040503050406030204" pitchFamily="18" charset="0"/>
              </a:rPr>
              <a:t>The WAC Clearinghouse; University Press of Colorado. </a:t>
            </a:r>
          </a:p>
          <a:p>
            <a:pPr algn="just"/>
            <a:endParaRPr lang="en-GB" sz="500" dirty="0">
              <a:latin typeface="Cambria" panose="02040503050406030204" pitchFamily="18" charset="0"/>
              <a:ea typeface="Cambria" panose="02040503050406030204" pitchFamily="18" charset="0"/>
            </a:endParaRPr>
          </a:p>
          <a:p>
            <a:pPr algn="just"/>
            <a:r>
              <a:rPr lang="en-GB" dirty="0">
                <a:latin typeface="Cambria" panose="02040503050406030204" pitchFamily="18" charset="0"/>
                <a:ea typeface="Cambria" panose="02040503050406030204" pitchFamily="18" charset="0"/>
              </a:rPr>
              <a:t>Bal, M., &amp; Marx-MacDonald, S. (2002). </a:t>
            </a:r>
            <a:r>
              <a:rPr lang="en-GB" i="1" dirty="0">
                <a:latin typeface="Cambria" panose="02040503050406030204" pitchFamily="18" charset="0"/>
                <a:ea typeface="Cambria" panose="02040503050406030204" pitchFamily="18" charset="0"/>
              </a:rPr>
              <a:t>Travelling concepts in the humanities: A rough guide</a:t>
            </a:r>
            <a:r>
              <a:rPr lang="en-GB" dirty="0">
                <a:latin typeface="Cambria" panose="02040503050406030204" pitchFamily="18" charset="0"/>
                <a:ea typeface="Cambria" panose="02040503050406030204" pitchFamily="18" charset="0"/>
              </a:rPr>
              <a:t>. University of Toronto press.</a:t>
            </a:r>
          </a:p>
          <a:p>
            <a:pPr algn="just"/>
            <a:endParaRPr lang="en-GB" sz="800" dirty="0">
              <a:latin typeface="Cambria" panose="02040503050406030204" pitchFamily="18" charset="0"/>
              <a:ea typeface="Cambria" panose="02040503050406030204" pitchFamily="18" charset="0"/>
            </a:endParaRPr>
          </a:p>
          <a:p>
            <a:pPr algn="just"/>
            <a:r>
              <a:rPr lang="en-GB" sz="1800" kern="100" dirty="0">
                <a:effectLst/>
                <a:latin typeface="Cambria" panose="02040503050406030204" pitchFamily="18" charset="0"/>
                <a:ea typeface="Cambria" panose="02040503050406030204" pitchFamily="18" charset="0"/>
                <a:cs typeface="Times New Roman" panose="02020603050405020304" pitchFamily="18" charset="0"/>
              </a:rPr>
              <a:t>Daly. A. (2010). </a:t>
            </a:r>
            <a:r>
              <a:rPr lang="en-GB" sz="1800" i="1" kern="100" dirty="0">
                <a:effectLst/>
                <a:latin typeface="Cambria" panose="02040503050406030204" pitchFamily="18" charset="0"/>
                <a:ea typeface="Cambria" panose="02040503050406030204" pitchFamily="18" charset="0"/>
                <a:cs typeface="Times New Roman" panose="02020603050405020304" pitchFamily="18" charset="0"/>
              </a:rPr>
              <a:t>Social Network Theory and Educational Change</a:t>
            </a:r>
            <a:r>
              <a:rPr lang="en-GB" sz="1800" kern="100" dirty="0">
                <a:effectLst/>
                <a:latin typeface="Cambria" panose="02040503050406030204" pitchFamily="18" charset="0"/>
                <a:ea typeface="Cambria" panose="02040503050406030204" pitchFamily="18" charset="0"/>
                <a:cs typeface="Times New Roman" panose="02020603050405020304" pitchFamily="18" charset="0"/>
              </a:rPr>
              <a:t>. Cambridge, Mass: Harvard Education Press, 2010.</a:t>
            </a:r>
          </a:p>
          <a:p>
            <a:pPr algn="just"/>
            <a:endParaRPr lang="en-GB" sz="500" dirty="0">
              <a:latin typeface="Cambria" panose="02040503050406030204" pitchFamily="18" charset="0"/>
              <a:ea typeface="Cambria" panose="02040503050406030204" pitchFamily="18" charset="0"/>
            </a:endParaRPr>
          </a:p>
          <a:p>
            <a:pPr algn="just"/>
            <a:r>
              <a:rPr lang="en-US" dirty="0">
                <a:latin typeface="Cambria" panose="02040503050406030204" pitchFamily="18" charset="0"/>
                <a:ea typeface="Cambria" panose="02040503050406030204" pitchFamily="18" charset="0"/>
              </a:rPr>
              <a:t>Flash, P. (2021). Writing-Enriched Curriculum: A model for making and sustaining change. Introduction. WEC and the strength of the commons. In C. M. Anson &amp; P. Flash. </a:t>
            </a:r>
            <a:r>
              <a:rPr lang="en-US" i="1" dirty="0">
                <a:latin typeface="Cambria" panose="02040503050406030204" pitchFamily="18" charset="0"/>
                <a:ea typeface="Cambria" panose="02040503050406030204" pitchFamily="18" charset="0"/>
              </a:rPr>
              <a:t>Writing-Enriched Curricula: Models of Faculty-Driven and Departmental Transformation. </a:t>
            </a:r>
            <a:r>
              <a:rPr lang="en-US" dirty="0">
                <a:latin typeface="Cambria" panose="02040503050406030204" pitchFamily="18" charset="0"/>
                <a:ea typeface="Cambria" panose="02040503050406030204" pitchFamily="18" charset="0"/>
              </a:rPr>
              <a:t>The WAC Clearinghouse; University Press of Colorado. </a:t>
            </a:r>
          </a:p>
          <a:p>
            <a:pPr algn="just"/>
            <a:endParaRPr lang="en-US" sz="500" dirty="0">
              <a:latin typeface="Cambria" panose="02040503050406030204" pitchFamily="18" charset="0"/>
              <a:ea typeface="Cambria" panose="02040503050406030204" pitchFamily="18" charset="0"/>
            </a:endParaRPr>
          </a:p>
          <a:p>
            <a:pPr algn="just"/>
            <a:r>
              <a:rPr lang="en-US" dirty="0">
                <a:latin typeface="Cambria" panose="02040503050406030204" pitchFamily="18" charset="0"/>
                <a:ea typeface="Cambria" panose="02040503050406030204" pitchFamily="18" charset="0"/>
              </a:rPr>
              <a:t>Legitimation Code Theory. (n.d.). </a:t>
            </a:r>
            <a:r>
              <a:rPr lang="en-US" i="1" dirty="0">
                <a:latin typeface="Cambria" panose="02040503050406030204" pitchFamily="18" charset="0"/>
                <a:ea typeface="Cambria" panose="02040503050406030204" pitchFamily="18" charset="0"/>
              </a:rPr>
              <a:t>Introducing LCT</a:t>
            </a:r>
            <a:r>
              <a:rPr lang="en-US" dirty="0">
                <a:latin typeface="Cambria" panose="02040503050406030204" pitchFamily="18" charset="0"/>
                <a:ea typeface="Cambria" panose="02040503050406030204" pitchFamily="18" charset="0"/>
              </a:rPr>
              <a:t>. </a:t>
            </a:r>
            <a:r>
              <a:rPr lang="en-US" dirty="0">
                <a:latin typeface="Cambria" panose="02040503050406030204" pitchFamily="18" charset="0"/>
                <a:ea typeface="Cambria" panose="02040503050406030204" pitchFamily="18" charset="0"/>
                <a:hlinkClick r:id="rId2"/>
              </a:rPr>
              <a:t>https://legitimationcodetheory.com/theory/introducinglct/</a:t>
            </a:r>
            <a:endParaRPr lang="en-US" dirty="0">
              <a:latin typeface="Cambria" panose="02040503050406030204" pitchFamily="18" charset="0"/>
              <a:ea typeface="Cambria" panose="02040503050406030204" pitchFamily="18" charset="0"/>
            </a:endParaRPr>
          </a:p>
          <a:p>
            <a:pPr algn="just"/>
            <a:endParaRPr lang="en-US" sz="500" dirty="0">
              <a:latin typeface="Cambria" panose="02040503050406030204" pitchFamily="18" charset="0"/>
              <a:ea typeface="Cambria" panose="02040503050406030204" pitchFamily="18" charset="0"/>
            </a:endParaRPr>
          </a:p>
          <a:p>
            <a:pPr algn="just"/>
            <a:r>
              <a:rPr lang="en-GB" dirty="0">
                <a:latin typeface="Cambria" panose="02040503050406030204" pitchFamily="18" charset="0"/>
                <a:ea typeface="Cambria" panose="02040503050406030204" pitchFamily="18" charset="0"/>
              </a:rPr>
              <a:t>Martin, C. (2023). Beyond WAC: Transforming Institutions, Transforming WAC through Deep Change. </a:t>
            </a:r>
            <a:r>
              <a:rPr lang="en-GB" i="1" dirty="0">
                <a:latin typeface="Cambria" panose="02040503050406030204" pitchFamily="18" charset="0"/>
                <a:ea typeface="Cambria" panose="02040503050406030204" pitchFamily="18" charset="0"/>
              </a:rPr>
              <a:t>The WAC Journal, 34,</a:t>
            </a:r>
            <a:r>
              <a:rPr lang="en-GB" dirty="0">
                <a:latin typeface="Cambria" panose="02040503050406030204" pitchFamily="18" charset="0"/>
                <a:ea typeface="Cambria" panose="02040503050406030204" pitchFamily="18" charset="0"/>
              </a:rPr>
              <a:t> 11-25.</a:t>
            </a:r>
          </a:p>
          <a:p>
            <a:r>
              <a:rPr lang="en-US" dirty="0" err="1">
                <a:latin typeface="Cambria" panose="02040503050406030204" pitchFamily="18" charset="0"/>
                <a:ea typeface="Cambria" panose="02040503050406030204" pitchFamily="18" charset="0"/>
              </a:rPr>
              <a:t>Tustig</a:t>
            </a:r>
            <a:r>
              <a:rPr lang="en-US" dirty="0">
                <a:latin typeface="Cambria" panose="02040503050406030204" pitchFamily="18" charset="0"/>
                <a:ea typeface="Cambria" panose="02040503050406030204" pitchFamily="18" charset="0"/>
              </a:rPr>
              <a:t>, K, McCulloch, S., Bhatt, I., Hamilton, M. &amp; Barton, D. (2019). </a:t>
            </a:r>
            <a:r>
              <a:rPr lang="en-US" i="1" dirty="0">
                <a:latin typeface="Cambria" panose="02040503050406030204" pitchFamily="18" charset="0"/>
                <a:ea typeface="Cambria" panose="02040503050406030204" pitchFamily="18" charset="0"/>
              </a:rPr>
              <a:t>Academics Writing. The Dynamics of Knowledge Creation. </a:t>
            </a:r>
            <a:r>
              <a:rPr lang="en-US" dirty="0">
                <a:latin typeface="Cambria" panose="02040503050406030204" pitchFamily="18" charset="0"/>
                <a:ea typeface="Cambria" panose="02040503050406030204" pitchFamily="18" charset="0"/>
              </a:rPr>
              <a:t>Abingdon: Routledge.</a:t>
            </a:r>
            <a:endParaRPr lang="en-GB" dirty="0">
              <a:latin typeface="Cambria" panose="02040503050406030204" pitchFamily="18" charset="0"/>
              <a:ea typeface="Cambria" panose="02040503050406030204" pitchFamily="18" charset="0"/>
            </a:endParaRPr>
          </a:p>
          <a:p>
            <a:endParaRPr lang="en-GB" sz="500" dirty="0">
              <a:latin typeface="Cambria" panose="02040503050406030204" pitchFamily="18" charset="0"/>
              <a:ea typeface="Cambria" panose="02040503050406030204" pitchFamily="18" charset="0"/>
            </a:endParaRPr>
          </a:p>
          <a:p>
            <a:r>
              <a:rPr lang="en-GB" dirty="0">
                <a:latin typeface="Cambria" panose="02040503050406030204" pitchFamily="18" charset="0"/>
                <a:ea typeface="Cambria" panose="02040503050406030204" pitchFamily="18" charset="0"/>
              </a:rPr>
              <a:t>Writing Enriched Curriculum Program. (n.d.). </a:t>
            </a:r>
            <a:r>
              <a:rPr lang="en-GB" i="1" dirty="0">
                <a:latin typeface="Cambria" panose="02040503050406030204" pitchFamily="18" charset="0"/>
                <a:ea typeface="Cambria" panose="02040503050406030204" pitchFamily="18" charset="0"/>
              </a:rPr>
              <a:t>WEC Program Details</a:t>
            </a:r>
            <a:r>
              <a:rPr lang="en-GB" dirty="0">
                <a:latin typeface="Cambria" panose="02040503050406030204" pitchFamily="18" charset="0"/>
                <a:ea typeface="Cambria" panose="02040503050406030204" pitchFamily="18" charset="0"/>
              </a:rPr>
              <a:t>. </a:t>
            </a:r>
            <a:r>
              <a:rPr lang="en-GB" dirty="0">
                <a:latin typeface="Cambria" panose="02040503050406030204" pitchFamily="18" charset="0"/>
                <a:ea typeface="Cambria" panose="02040503050406030204" pitchFamily="18" charset="0"/>
                <a:hlinkClick r:id="rId3"/>
              </a:rPr>
              <a:t>https://wac.umn.edu/wec-program</a:t>
            </a:r>
            <a:endParaRPr lang="en-GB" dirty="0">
              <a:latin typeface="Cambria" panose="02040503050406030204" pitchFamily="18" charset="0"/>
              <a:ea typeface="Cambria" panose="02040503050406030204" pitchFamily="18" charset="0"/>
            </a:endParaRPr>
          </a:p>
          <a:p>
            <a:pPr algn="just"/>
            <a:endParaRPr lang="en-GB" dirty="0">
              <a:latin typeface="Cambria" panose="02040503050406030204" pitchFamily="18" charset="0"/>
              <a:ea typeface="Cambria" panose="02040503050406030204" pitchFamily="18" charset="0"/>
            </a:endParaRPr>
          </a:p>
        </p:txBody>
      </p:sp>
    </p:spTree>
    <p:extLst>
      <p:ext uri="{BB962C8B-B14F-4D97-AF65-F5344CB8AC3E}">
        <p14:creationId xmlns:p14="http://schemas.microsoft.com/office/powerpoint/2010/main" val="1172646458"/>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a:extLst>
              <a:ext uri="{FF2B5EF4-FFF2-40B4-BE49-F238E27FC236}">
                <a16:creationId xmlns:a16="http://schemas.microsoft.com/office/drawing/2014/main" id="{2630B50F-BACB-D0EC-E107-C4E6CC8FD068}"/>
              </a:ext>
            </a:extLst>
          </p:cNvPr>
          <p:cNvSpPr>
            <a:spLocks noGrp="1"/>
          </p:cNvSpPr>
          <p:nvPr>
            <p:ph type="body" sz="quarter" idx="13"/>
          </p:nvPr>
        </p:nvSpPr>
        <p:spPr/>
        <p:txBody>
          <a:bodyPr>
            <a:normAutofit lnSpcReduction="10000"/>
          </a:bodyPr>
          <a:lstStyle/>
          <a:p>
            <a:endParaRPr lang="en-US"/>
          </a:p>
        </p:txBody>
      </p:sp>
      <p:sp>
        <p:nvSpPr>
          <p:cNvPr id="3" name="Text Placeholder 2">
            <a:extLst>
              <a:ext uri="{FF2B5EF4-FFF2-40B4-BE49-F238E27FC236}">
                <a16:creationId xmlns:a16="http://schemas.microsoft.com/office/drawing/2014/main" id="{F0F058D9-8F13-F94A-5E20-F0B60AABC89E}"/>
              </a:ext>
            </a:extLst>
          </p:cNvPr>
          <p:cNvSpPr>
            <a:spLocks noGrp="1"/>
          </p:cNvSpPr>
          <p:nvPr>
            <p:ph type="body" sz="quarter" idx="14"/>
          </p:nvPr>
        </p:nvSpPr>
        <p:spPr/>
        <p:txBody>
          <a:bodyPr/>
          <a:lstStyle/>
          <a:p>
            <a:endParaRPr lang="en-US"/>
          </a:p>
        </p:txBody>
      </p:sp>
      <p:sp>
        <p:nvSpPr>
          <p:cNvPr id="4" name="Text Placeholder 3">
            <a:extLst>
              <a:ext uri="{FF2B5EF4-FFF2-40B4-BE49-F238E27FC236}">
                <a16:creationId xmlns:a16="http://schemas.microsoft.com/office/drawing/2014/main" id="{BD46E42D-B1CD-29E2-6BD9-DDC2AE106B16}"/>
              </a:ext>
            </a:extLst>
          </p:cNvPr>
          <p:cNvSpPr>
            <a:spLocks noGrp="1"/>
          </p:cNvSpPr>
          <p:nvPr>
            <p:ph type="body" sz="quarter" idx="15"/>
          </p:nvPr>
        </p:nvSpPr>
        <p:spPr>
          <a:xfrm>
            <a:off x="6144126" y="4693282"/>
            <a:ext cx="5969105" cy="1172320"/>
          </a:xfrm>
        </p:spPr>
        <p:txBody>
          <a:bodyPr/>
          <a:lstStyle/>
          <a:p>
            <a:r>
              <a:rPr lang="en-GB" sz="2000" dirty="0"/>
              <a:t>Dr Mustafa COBAN </a:t>
            </a:r>
            <a:r>
              <a:rPr lang="en-GB" sz="2000" dirty="0">
                <a:hlinkClick r:id="rId2"/>
              </a:rPr>
              <a:t>ae2686@coventry.ac.uk</a:t>
            </a:r>
            <a:r>
              <a:rPr lang="en-GB" sz="2000" dirty="0"/>
              <a:t> </a:t>
            </a:r>
          </a:p>
          <a:p>
            <a:r>
              <a:rPr lang="en-GB" sz="2000" dirty="0"/>
              <a:t>Dr Janice HINCKFUSS </a:t>
            </a:r>
            <a:r>
              <a:rPr lang="en-GB" sz="2000" dirty="0">
                <a:hlinkClick r:id="rId3"/>
              </a:rPr>
              <a:t>ae2586@coventry.ac.uk</a:t>
            </a:r>
            <a:r>
              <a:rPr lang="en-GB" sz="2000" dirty="0"/>
              <a:t> </a:t>
            </a:r>
          </a:p>
          <a:p>
            <a:endParaRPr lang="en-US" dirty="0"/>
          </a:p>
        </p:txBody>
      </p:sp>
      <p:sp>
        <p:nvSpPr>
          <p:cNvPr id="5" name="Text Placeholder 4">
            <a:extLst>
              <a:ext uri="{FF2B5EF4-FFF2-40B4-BE49-F238E27FC236}">
                <a16:creationId xmlns:a16="http://schemas.microsoft.com/office/drawing/2014/main" id="{9ACFEB12-1AD9-635E-5DBA-6765115CDE7B}"/>
              </a:ext>
            </a:extLst>
          </p:cNvPr>
          <p:cNvSpPr>
            <a:spLocks noGrp="1"/>
          </p:cNvSpPr>
          <p:nvPr>
            <p:ph type="body" sz="quarter" idx="16"/>
          </p:nvPr>
        </p:nvSpPr>
        <p:spPr/>
        <p:txBody>
          <a:bodyPr/>
          <a:lstStyle/>
          <a:p>
            <a:endParaRPr lang="en-US"/>
          </a:p>
        </p:txBody>
      </p:sp>
    </p:spTree>
    <p:extLst>
      <p:ext uri="{BB962C8B-B14F-4D97-AF65-F5344CB8AC3E}">
        <p14:creationId xmlns:p14="http://schemas.microsoft.com/office/powerpoint/2010/main" val="4174826386"/>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4182</TotalTime>
  <Words>1718</Words>
  <Application>Microsoft Office PowerPoint</Application>
  <PresentationFormat>Widescreen</PresentationFormat>
  <Paragraphs>204</Paragraphs>
  <Slides>53</Slides>
  <Notes>0</Notes>
  <HiddenSlides>0</HiddenSlides>
  <MMClips>1</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53</vt:i4>
      </vt:variant>
    </vt:vector>
  </HeadingPairs>
  <TitlesOfParts>
    <vt:vector size="59" baseType="lpstr">
      <vt:lpstr>Arial</vt:lpstr>
      <vt:lpstr>Calibri</vt:lpstr>
      <vt:lpstr>Cambria</vt:lpstr>
      <vt:lpstr>Symbol</vt:lpstr>
      <vt:lpstr>Wingdings</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University College London</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Jiangee Ching</dc:creator>
  <cp:lastModifiedBy>Prevatt-Goldstein, Ayanna</cp:lastModifiedBy>
  <cp:revision>152</cp:revision>
  <dcterms:created xsi:type="dcterms:W3CDTF">2017-10-18T08:53:31Z</dcterms:created>
  <dcterms:modified xsi:type="dcterms:W3CDTF">2025-05-27T16:46:50Z</dcterms:modified>
</cp:coreProperties>
</file>