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702" r:id="rId3"/>
  </p:sldMasterIdLst>
  <p:notesMasterIdLst>
    <p:notesMasterId r:id="rId27"/>
  </p:notesMasterIdLst>
  <p:sldIdLst>
    <p:sldId id="308" r:id="rId4"/>
    <p:sldId id="310" r:id="rId5"/>
    <p:sldId id="282" r:id="rId6"/>
    <p:sldId id="283" r:id="rId7"/>
    <p:sldId id="297" r:id="rId8"/>
    <p:sldId id="298" r:id="rId9"/>
    <p:sldId id="299" r:id="rId10"/>
    <p:sldId id="302" r:id="rId11"/>
    <p:sldId id="300" r:id="rId12"/>
    <p:sldId id="264" r:id="rId13"/>
    <p:sldId id="267" r:id="rId14"/>
    <p:sldId id="268" r:id="rId15"/>
    <p:sldId id="269" r:id="rId16"/>
    <p:sldId id="270" r:id="rId17"/>
    <p:sldId id="271" r:id="rId18"/>
    <p:sldId id="272" r:id="rId19"/>
    <p:sldId id="273" r:id="rId20"/>
    <p:sldId id="301" r:id="rId21"/>
    <p:sldId id="311" r:id="rId22"/>
    <p:sldId id="312" r:id="rId23"/>
    <p:sldId id="313" r:id="rId24"/>
    <p:sldId id="314"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3" pos="2955" userDrawn="1">
          <p15:clr>
            <a:srgbClr val="A4A3A4"/>
          </p15:clr>
        </p15:guide>
        <p15:guide id="4" orient="horz" pos="3929" userDrawn="1">
          <p15:clr>
            <a:srgbClr val="A4A3A4"/>
          </p15:clr>
        </p15:guide>
        <p15:guide id="5" orient="horz" pos="1344" userDrawn="1">
          <p15:clr>
            <a:srgbClr val="A4A3A4"/>
          </p15:clr>
        </p15:guide>
        <p15:guide id="6" pos="2910" userDrawn="1">
          <p15:clr>
            <a:srgbClr val="A4A3A4"/>
          </p15:clr>
        </p15:guide>
        <p15:guide id="7" orient="horz" pos="1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6CF"/>
    <a:srgbClr val="C55A8B"/>
    <a:srgbClr val="F09F4C"/>
    <a:srgbClr val="F6BE00"/>
    <a:srgbClr val="CBD14C"/>
    <a:srgbClr val="F2F0F2"/>
    <a:srgbClr val="F5CD48"/>
    <a:srgbClr val="F4CD48"/>
    <a:srgbClr val="7DC6C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78057-2040-4053-A1AF-66B68FC52EAE}" v="12" dt="2025-04-02T08:24:48.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8" autoAdjust="0"/>
    <p:restoredTop sz="94660"/>
  </p:normalViewPr>
  <p:slideViewPr>
    <p:cSldViewPr snapToGrid="0" showGuides="1">
      <p:cViewPr varScale="1">
        <p:scale>
          <a:sx n="111" d="100"/>
          <a:sy n="111" d="100"/>
        </p:scale>
        <p:origin x="876" y="96"/>
      </p:cViewPr>
      <p:guideLst>
        <p:guide orient="horz" pos="1026"/>
        <p:guide pos="2955"/>
        <p:guide orient="horz" pos="3929"/>
        <p:guide orient="horz" pos="1344"/>
        <p:guide pos="2910"/>
        <p:guide orient="horz" pos="1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0F31B-1412-4846-90D8-5048FEAEC3AA}" type="datetimeFigureOut">
              <a:rPr lang="en-GB" smtClean="0"/>
              <a:t>03/04/2025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30C31-D0FF-47AD-B8BF-DB051B204D15}" type="slidenum">
              <a:rPr lang="en-GB" smtClean="0"/>
              <a:t>‹#›</a:t>
            </a:fld>
            <a:endParaRPr lang="en-GB"/>
          </a:p>
        </p:txBody>
      </p:sp>
    </p:spTree>
    <p:extLst>
      <p:ext uri="{BB962C8B-B14F-4D97-AF65-F5344CB8AC3E}">
        <p14:creationId xmlns:p14="http://schemas.microsoft.com/office/powerpoint/2010/main" val="267541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46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877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377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555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105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5756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881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6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F1EA-82A4-03FA-6263-E8686ED66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8AAAA-5BAC-BEA5-EE07-2616D80E2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E2FB1-2ACE-5853-8D6C-0A42E1ABB16A}"/>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BCD58B14-7A97-78BB-ADB1-3C2D5A306D5A}"/>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61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3656-A9C3-C684-75D0-D9E0C148F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712F6-21DB-C964-C4C5-A199E2FE1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45086-F630-7806-62EC-C1594CBA508F}"/>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2419DB98-D52F-197A-F75B-7D357976EFBB}"/>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2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EA79-887A-E731-6FC4-D2C03290F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4BC6C-60AE-A19C-397F-1EC714374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95B51-2722-F257-354B-9402164E83F7}"/>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3296EF43-C96C-9445-9968-6F7C5E2E24C4}"/>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15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301A-599E-96D7-89DE-D3BAF4FD7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60E02-535E-E1BB-4AD3-B74A682E6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679B6-AF8C-1EB6-FBA5-7063E104F826}"/>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2DD7C654-9646-6D93-B0E7-2A2D9CB3DB55}"/>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48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556D1-1344-BEAB-E37B-302770273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C9A1C-36A0-E793-B802-643799932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66127-0870-809F-700D-A4F242593160}"/>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75119675-D6A3-1EAB-4038-47035FB2E08A}"/>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13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443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C3BEB-76E0-4302-A2DA-F29F49DF19B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8264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nn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4D327-4147-4EAA-A3F5-A8A1CA8EFFB0}" type="datetimeFigureOut">
              <a:rPr lang="en-GB" smtClean="0"/>
              <a:t>03/04/2025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9CB744-1D59-495E-9745-F4699BBEE9B1}" type="slidenum">
              <a:rPr lang="en-GB" smtClean="0"/>
              <a:t>‹#›</a:t>
            </a:fld>
            <a:endParaRPr lang="en-GB"/>
          </a:p>
        </p:txBody>
      </p:sp>
      <p:pic>
        <p:nvPicPr>
          <p:cNvPr id="12" name="UCL Branding">
            <a:extLst>
              <a:ext uri="{FF2B5EF4-FFF2-40B4-BE49-F238E27FC236}">
                <a16:creationId xmlns:a16="http://schemas.microsoft.com/office/drawing/2014/main" id="{2DAB06B6-D936-2CD1-B0A0-1E4694B5F72B}"/>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5" y="-2879"/>
            <a:ext cx="12192025" cy="1341123"/>
          </a:xfrm>
          <a:prstGeom prst="rect">
            <a:avLst/>
          </a:prstGeom>
        </p:spPr>
      </p:pic>
      <p:sp>
        <p:nvSpPr>
          <p:cNvPr id="13" name="Faculty, Department title">
            <a:extLst>
              <a:ext uri="{FF2B5EF4-FFF2-40B4-BE49-F238E27FC236}">
                <a16:creationId xmlns:a16="http://schemas.microsoft.com/office/drawing/2014/main" id="{B663E030-95C2-5F38-7969-35A7B7245593}"/>
              </a:ext>
            </a:extLst>
          </p:cNvPr>
          <p:cNvSpPr>
            <a:spLocks noGrp="1" noRot="1" noMove="1" noResize="1" noEditPoints="1" noAdjustHandles="1" noChangeArrowheads="1" noChangeShapeType="1"/>
          </p:cNvSpPr>
          <p:nvPr>
            <p:ph type="body" sz="quarter" idx="13" hasCustomPrompt="1"/>
          </p:nvPr>
        </p:nvSpPr>
        <p:spPr>
          <a:xfrm>
            <a:off x="360000" y="360000"/>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294301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88447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en-US" noProof="0"/>
              <a:t>Click to edit Master title style</a:t>
            </a:r>
            <a:endParaRPr lang="en-GB"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Tree>
    <p:extLst>
      <p:ext uri="{BB962C8B-B14F-4D97-AF65-F5344CB8AC3E}">
        <p14:creationId xmlns:p14="http://schemas.microsoft.com/office/powerpoint/2010/main" val="226428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n-GB"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7948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27632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n-GB"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n-GB"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Company Website</a:t>
            </a:r>
          </a:p>
        </p:txBody>
      </p:sp>
    </p:spTree>
    <p:extLst>
      <p:ext uri="{BB962C8B-B14F-4D97-AF65-F5344CB8AC3E}">
        <p14:creationId xmlns:p14="http://schemas.microsoft.com/office/powerpoint/2010/main" val="410062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168513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21663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022392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57078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rtlCol="0"/>
          <a:lstStyle>
            <a:lvl1pPr>
              <a:defRPr sz="5400" cap="none">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374567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27" r="36674"/>
          <a:stretch/>
        </p:blipFill>
        <p:spPr>
          <a:xfrm>
            <a:off x="0" y="1296759"/>
            <a:ext cx="4104168" cy="5561241"/>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03/04/2025</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87C6CF">
              <a:alpha val="70000"/>
            </a:srgbClr>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516391"/>
            <a:ext cx="6754083" cy="496225"/>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One Title</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UCL Branding">
            <a:extLst>
              <a:ext uri="{FF2B5EF4-FFF2-40B4-BE49-F238E27FC236}">
                <a16:creationId xmlns:a16="http://schemas.microsoft.com/office/drawing/2014/main" id="{C605DC0E-D828-5523-8FCB-E28A89AF39F3}"/>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56138803-081A-AA60-9EC5-34C0C9A25FAC}"/>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076437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59238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515808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558299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76435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Tree>
    <p:extLst>
      <p:ext uri="{BB962C8B-B14F-4D97-AF65-F5344CB8AC3E}">
        <p14:creationId xmlns:p14="http://schemas.microsoft.com/office/powerpoint/2010/main" val="4048077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64476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n-GB" noProof="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571462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8897-2593-3CBD-D6FB-4EB7F8A68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AE776C-880F-0E79-DC60-C76055FD6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A35974-C60D-F2C3-9014-6B5576A287CD}"/>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5" name="Footer Placeholder 4">
            <a:extLst>
              <a:ext uri="{FF2B5EF4-FFF2-40B4-BE49-F238E27FC236}">
                <a16:creationId xmlns:a16="http://schemas.microsoft.com/office/drawing/2014/main" id="{2FB8396B-CBC2-1121-A7E2-1276E2A43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CA2AE-788B-0C5C-BD34-D967ED9F7C1C}"/>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396614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40A3-4918-67AA-0466-214DD38EAB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43BF6-B9A7-12E6-EFC7-AE6FF993F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023EB7-8995-64EB-7C55-C3ECF667FBF1}"/>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5" name="Footer Placeholder 4">
            <a:extLst>
              <a:ext uri="{FF2B5EF4-FFF2-40B4-BE49-F238E27FC236}">
                <a16:creationId xmlns:a16="http://schemas.microsoft.com/office/drawing/2014/main" id="{0D78F5ED-3A62-E2B1-2ACC-B7C850C3B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4BF63-4558-31BA-6374-829C6F2585D8}"/>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784786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6E35-F3BD-8ACC-E740-50C1B9AA1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DFB15C-C3B0-6348-6773-F778A3CA6A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BC350-D9C0-AA0D-B3B5-E491A93DF0C8}"/>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5" name="Footer Placeholder 4">
            <a:extLst>
              <a:ext uri="{FF2B5EF4-FFF2-40B4-BE49-F238E27FC236}">
                <a16:creationId xmlns:a16="http://schemas.microsoft.com/office/drawing/2014/main" id="{95CDCE2E-7647-1BB5-CFA8-B34D7F405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0DAAF-25CF-5D61-8D1A-058D4AA458CE}"/>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718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Gree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4488" r="33808"/>
          <a:stretch/>
        </p:blipFill>
        <p:spPr>
          <a:xfrm>
            <a:off x="-13648" y="1310532"/>
            <a:ext cx="4299045" cy="554746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03/04/2025</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CBD14C"/>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516391"/>
            <a:ext cx="6754083" cy="496225"/>
          </a:xfrm>
        </p:spPr>
        <p:txBody>
          <a:bodyPr anchor="b">
            <a:noAutofit/>
          </a:bodyPr>
          <a:lstStyle>
            <a:lvl1pPr marL="0" indent="0">
              <a:buNone/>
              <a:defRPr sz="3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Two Title</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UCL Branding">
            <a:extLst>
              <a:ext uri="{FF2B5EF4-FFF2-40B4-BE49-F238E27FC236}">
                <a16:creationId xmlns:a16="http://schemas.microsoft.com/office/drawing/2014/main" id="{3C4F8CF8-91A2-7A0E-9CE7-441F83E3AC7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794FBEE6-9187-6A4C-1F3F-33AF2C5AAE43}"/>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199542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ECCB-9697-630E-84DB-3DC7F4AA9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5FB24C-05D2-3801-B61B-9CEE1D4E61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AE7344-1F3A-67E6-B250-EB33968BC6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BE57A5-C99B-5EDB-2EFF-81C1C5A6DF4F}"/>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6" name="Footer Placeholder 5">
            <a:extLst>
              <a:ext uri="{FF2B5EF4-FFF2-40B4-BE49-F238E27FC236}">
                <a16:creationId xmlns:a16="http://schemas.microsoft.com/office/drawing/2014/main" id="{8AC3B8A7-8F13-AE52-48EE-43B653606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7D222-B9CA-96EE-778B-A00ACE8BC17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28538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346A-3C03-C2F6-E653-E31624B063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37C07C-ABE4-235F-8538-EE0806FF4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563E2-7135-8A4E-A18C-F12315333B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DEF460-A725-CD9B-8A8F-3D3E4B78F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FA2A19-C709-A7D1-3760-335D3367B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6254A2-F780-BAA7-19AD-C36EF2B90F60}"/>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8" name="Footer Placeholder 7">
            <a:extLst>
              <a:ext uri="{FF2B5EF4-FFF2-40B4-BE49-F238E27FC236}">
                <a16:creationId xmlns:a16="http://schemas.microsoft.com/office/drawing/2014/main" id="{D7A69500-4742-FA9E-6621-83392F900B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832F7-D236-8A38-F9CC-DF90DC4989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35655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B830-62EE-6A70-7A23-5B4F4E0D9E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9E2F37-3B05-7370-7FFF-F999EAEDDDD8}"/>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4" name="Footer Placeholder 3">
            <a:extLst>
              <a:ext uri="{FF2B5EF4-FFF2-40B4-BE49-F238E27FC236}">
                <a16:creationId xmlns:a16="http://schemas.microsoft.com/office/drawing/2014/main" id="{BD20D919-E6D5-17C7-333D-50BD85A2E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4A8833-3CB8-7EDE-3D2D-D0DAC802FFDD}"/>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72572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24D10-83C8-1F4D-7F5F-47FD0558A3FD}"/>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3" name="Footer Placeholder 2">
            <a:extLst>
              <a:ext uri="{FF2B5EF4-FFF2-40B4-BE49-F238E27FC236}">
                <a16:creationId xmlns:a16="http://schemas.microsoft.com/office/drawing/2014/main" id="{F8A58D21-37BA-0A37-2F11-6F1A7B59C0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88D946-E3E2-F419-6F64-E1C42FCE18E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41170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BA95-FC30-7043-2781-9E084E5C8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24E6D5-7A04-3ADC-93BC-F00C31AD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10C8DD-1EC1-5F9F-2074-30B92739E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5B89F-933E-DF1C-F5E9-5B19F75E9C63}"/>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6" name="Footer Placeholder 5">
            <a:extLst>
              <a:ext uri="{FF2B5EF4-FFF2-40B4-BE49-F238E27FC236}">
                <a16:creationId xmlns:a16="http://schemas.microsoft.com/office/drawing/2014/main" id="{6FBB45E6-351F-BB86-5D8D-235022FCB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5A81D-E4BF-D9BD-9B72-5A30AB8873F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855814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8FA8-C599-EBF5-DE2E-F936AFE01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36FF23-C74B-923F-E22C-BEDE91A57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11E9D9-BBBC-7AEA-ED90-15150481E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4FF54-87D0-D20B-4080-ED41A30668F2}"/>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6" name="Footer Placeholder 5">
            <a:extLst>
              <a:ext uri="{FF2B5EF4-FFF2-40B4-BE49-F238E27FC236}">
                <a16:creationId xmlns:a16="http://schemas.microsoft.com/office/drawing/2014/main" id="{A1701144-3538-2916-21F3-0A78F4B3B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1B59B-218A-E400-16BC-EBE41F9E232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61517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74BA-2784-B544-61D9-89201D8E9E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DA658-EDE3-6B9B-AF09-68F84AE9E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117E4-9555-990C-FDA1-B72062EB4021}"/>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5" name="Footer Placeholder 4">
            <a:extLst>
              <a:ext uri="{FF2B5EF4-FFF2-40B4-BE49-F238E27FC236}">
                <a16:creationId xmlns:a16="http://schemas.microsoft.com/office/drawing/2014/main" id="{A4C95517-8E5A-E4A5-6923-E7CE55F44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9A3F9-8C7E-59A8-F3F7-8A2133EEFEFC}"/>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422264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A6748-D2C5-F13F-5B84-1F3DC7D6C0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185895-E839-26EB-0C56-802A34111F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3F02AB-5320-67AD-4099-4970C0F3A079}"/>
              </a:ext>
            </a:extLst>
          </p:cNvPr>
          <p:cNvSpPr>
            <a:spLocks noGrp="1"/>
          </p:cNvSpPr>
          <p:nvPr>
            <p:ph type="dt" sz="half" idx="10"/>
          </p:nvPr>
        </p:nvSpPr>
        <p:spPr/>
        <p:txBody>
          <a:bodyPr/>
          <a:lstStyle/>
          <a:p>
            <a:fld id="{81B8F32D-D8B6-4B9E-9CBF-DCAC30B7B93D}" type="datetimeFigureOut">
              <a:rPr lang="en-US" smtClean="0"/>
              <a:t>4/3/2025</a:t>
            </a:fld>
            <a:endParaRPr lang="en-US"/>
          </a:p>
        </p:txBody>
      </p:sp>
      <p:sp>
        <p:nvSpPr>
          <p:cNvPr id="5" name="Footer Placeholder 4">
            <a:extLst>
              <a:ext uri="{FF2B5EF4-FFF2-40B4-BE49-F238E27FC236}">
                <a16:creationId xmlns:a16="http://schemas.microsoft.com/office/drawing/2014/main" id="{352ABD03-33A4-3DD9-B00A-FF5B303BF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560FB-30C4-6FBA-0F0A-69C64D3B24D8}"/>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7157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 only - Pi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44D327-4147-4EAA-A3F5-A8A1CA8EFFB0}" type="datetimeFigureOut">
              <a:rPr lang="en-GB" smtClean="0"/>
              <a:t>03/04/2025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9CB744-1D59-495E-9745-F4699BBEE9B1}" type="slidenum">
              <a:rPr lang="en-GB" smtClean="0"/>
              <a:t>‹#›</a:t>
            </a:fld>
            <a:endParaRPr lang="en-GB"/>
          </a:p>
        </p:txBody>
      </p:sp>
      <p:sp>
        <p:nvSpPr>
          <p:cNvPr id="7" name="TextBox 6"/>
          <p:cNvSpPr txBox="1"/>
          <p:nvPr userDrawn="1"/>
        </p:nvSpPr>
        <p:spPr>
          <a:xfrm flipH="1" flipV="1">
            <a:off x="336884" y="2012614"/>
            <a:ext cx="11936708" cy="100800"/>
          </a:xfrm>
          <a:prstGeom prst="rect">
            <a:avLst/>
          </a:prstGeom>
          <a:solidFill>
            <a:srgbClr val="C55A8B">
              <a:alpha val="70000"/>
            </a:srgbClr>
          </a:solidFill>
        </p:spPr>
        <p:txBody>
          <a:bodyPr wrap="square" rtlCol="0">
            <a:spAutoFit/>
          </a:bodyPr>
          <a:lstStyle/>
          <a:p>
            <a:endParaRPr lang="en-GB" dirty="0"/>
          </a:p>
        </p:txBody>
      </p:sp>
      <p:sp>
        <p:nvSpPr>
          <p:cNvPr id="8" name="Text Placeholder 4"/>
          <p:cNvSpPr>
            <a:spLocks noGrp="1"/>
          </p:cNvSpPr>
          <p:nvPr>
            <p:ph type="body" sz="quarter" idx="3"/>
          </p:nvPr>
        </p:nvSpPr>
        <p:spPr>
          <a:xfrm>
            <a:off x="240632" y="1443789"/>
            <a:ext cx="10923981" cy="568827"/>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pic>
        <p:nvPicPr>
          <p:cNvPr id="2" name="UCL Branding">
            <a:extLst>
              <a:ext uri="{FF2B5EF4-FFF2-40B4-BE49-F238E27FC236}">
                <a16:creationId xmlns:a16="http://schemas.microsoft.com/office/drawing/2014/main" id="{AB209C78-0BCF-7FA5-2E94-259FEA33D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9" name="Faculty, Department title">
            <a:extLst>
              <a:ext uri="{FF2B5EF4-FFF2-40B4-BE49-F238E27FC236}">
                <a16:creationId xmlns:a16="http://schemas.microsoft.com/office/drawing/2014/main" id="{30EAF100-D89D-528F-A8D6-6EC8E5EBA9F2}"/>
              </a:ext>
            </a:extLst>
          </p:cNvPr>
          <p:cNvSpPr>
            <a:spLocks noGrp="1" noRot="1" noMove="1" noResize="1" noEditPoints="1" noAdjustHandles="1" noChangeArrowheads="1" noChangeShapeType="1"/>
          </p:cNvSpPr>
          <p:nvPr>
            <p:ph type="body" sz="quarter" idx="13"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65229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aph Pi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03/04/2025</a:t>
            </a:fld>
            <a:endParaRPr lang="en-GB"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F49CB744-1D59-495E-9745-F4699BBEE9B1}" type="slidenum">
              <a:rPr lang="en-GB" smtClean="0"/>
              <a:pPr/>
              <a:t>‹#›</a:t>
            </a:fld>
            <a:endParaRPr lang="en-GB" dirty="0"/>
          </a:p>
        </p:txBody>
      </p:sp>
      <p:sp>
        <p:nvSpPr>
          <p:cNvPr id="7" name="TextBox 6"/>
          <p:cNvSpPr txBox="1"/>
          <p:nvPr userDrawn="1"/>
        </p:nvSpPr>
        <p:spPr>
          <a:xfrm flipH="1" flipV="1">
            <a:off x="4629149" y="2033586"/>
            <a:ext cx="7564233" cy="100013"/>
          </a:xfrm>
          <a:prstGeom prst="rect">
            <a:avLst/>
          </a:prstGeom>
          <a:solidFill>
            <a:srgbClr val="C55A8B">
              <a:alpha val="70000"/>
            </a:srgbClr>
          </a:solidFill>
        </p:spPr>
        <p:txBody>
          <a:bodyPr wrap="square" rtlCol="0">
            <a:spAutoFit/>
          </a:bodyPr>
          <a:lstStyle/>
          <a:p>
            <a:endParaRPr lang="en-GB" dirty="0"/>
          </a:p>
        </p:txBody>
      </p:sp>
      <p:sp>
        <p:nvSpPr>
          <p:cNvPr id="13" name="Text Placeholder 4"/>
          <p:cNvSpPr>
            <a:spLocks noGrp="1"/>
          </p:cNvSpPr>
          <p:nvPr>
            <p:ph type="body" sz="quarter" idx="3" hasCustomPrompt="1"/>
          </p:nvPr>
        </p:nvSpPr>
        <p:spPr>
          <a:xfrm>
            <a:off x="4522824" y="1491915"/>
            <a:ext cx="6754083" cy="520701"/>
          </a:xfrm>
        </p:spPr>
        <p:txBody>
          <a:bodyPr anchor="b">
            <a:noAutofit/>
          </a:bodyPr>
          <a:lstStyle>
            <a:lvl1pPr marL="0" indent="0">
              <a:buNone/>
              <a:defRPr sz="3200" b="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Graph heading</a:t>
            </a:r>
          </a:p>
        </p:txBody>
      </p:sp>
      <p:sp>
        <p:nvSpPr>
          <p:cNvPr id="14" name="Content Placeholder 5"/>
          <p:cNvSpPr>
            <a:spLocks noGrp="1"/>
          </p:cNvSpPr>
          <p:nvPr>
            <p:ph sz="quarter" idx="4"/>
          </p:nvPr>
        </p:nvSpPr>
        <p:spPr>
          <a:xfrm>
            <a:off x="4563579" y="2154568"/>
            <a:ext cx="671332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hart Placeholder 2"/>
          <p:cNvSpPr>
            <a:spLocks noGrp="1"/>
          </p:cNvSpPr>
          <p:nvPr>
            <p:ph type="chart" sz="quarter" idx="13"/>
          </p:nvPr>
        </p:nvSpPr>
        <p:spPr>
          <a:xfrm>
            <a:off x="288758" y="1491916"/>
            <a:ext cx="4107030" cy="4346909"/>
          </a:xfrm>
        </p:spPr>
        <p:txBody>
          <a:bodyPr/>
          <a:lstStyle/>
          <a:p>
            <a:endParaRPr lang="en-GB" dirty="0"/>
          </a:p>
        </p:txBody>
      </p:sp>
      <p:pic>
        <p:nvPicPr>
          <p:cNvPr id="2" name="UCL Branding">
            <a:extLst>
              <a:ext uri="{FF2B5EF4-FFF2-40B4-BE49-F238E27FC236}">
                <a16:creationId xmlns:a16="http://schemas.microsoft.com/office/drawing/2014/main" id="{2C180AEA-DF01-F515-0F06-80B22DA77C4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8" name="Faculty, Department title">
            <a:extLst>
              <a:ext uri="{FF2B5EF4-FFF2-40B4-BE49-F238E27FC236}">
                <a16:creationId xmlns:a16="http://schemas.microsoft.com/office/drawing/2014/main" id="{A8740694-18F4-DA09-AC15-EB25AA0EA212}"/>
              </a:ext>
            </a:extLst>
          </p:cNvPr>
          <p:cNvSpPr>
            <a:spLocks noGrp="1" noRot="1" noMove="1" noResize="1" noEditPoints="1" noAdjustHandles="1" noChangeArrowheads="1" noChangeShapeType="1"/>
          </p:cNvSpPr>
          <p:nvPr>
            <p:ph type="body" sz="quarter" idx="14"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262536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7102"/>
          <a:stretch/>
        </p:blipFill>
        <p:spPr>
          <a:xfrm>
            <a:off x="1008" y="634000"/>
            <a:ext cx="12192000" cy="6578223"/>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644D327-4147-4EAA-A3F5-A8A1CA8EFFB0}" type="datetimeFigureOut">
              <a:rPr lang="en-GB" smtClean="0"/>
              <a:pPr/>
              <a:t>03/04/2025</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49CB744-1D59-495E-9745-F4699BBEE9B1}" type="slidenum">
              <a:rPr lang="en-GB" smtClean="0"/>
              <a:pPr/>
              <a:t>‹#›</a:t>
            </a:fld>
            <a:endParaRPr lang="en-GB" dirty="0"/>
          </a:p>
        </p:txBody>
      </p:sp>
      <p:sp>
        <p:nvSpPr>
          <p:cNvPr id="15" name="Rectangle 14"/>
          <p:cNvSpPr/>
          <p:nvPr userDrawn="1"/>
        </p:nvSpPr>
        <p:spPr>
          <a:xfrm>
            <a:off x="6004479" y="3272589"/>
            <a:ext cx="6187521" cy="27454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p:cNvSpPr>
            <a:spLocks noGrp="1"/>
          </p:cNvSpPr>
          <p:nvPr>
            <p:ph type="body" sz="quarter" idx="13" hasCustomPrompt="1"/>
          </p:nvPr>
        </p:nvSpPr>
        <p:spPr>
          <a:xfrm>
            <a:off x="6144126" y="3421757"/>
            <a:ext cx="5430837" cy="607580"/>
          </a:xfrm>
        </p:spPr>
        <p:txBody>
          <a:bodyPr>
            <a:normAutofit/>
          </a:bodyPr>
          <a:lstStyle>
            <a:lvl1pPr marL="0" indent="0">
              <a:buNone/>
              <a:defRPr sz="4000" b="0" baseline="0">
                <a:latin typeface="Arial" panose="020B0604020202020204" pitchFamily="34" charset="0"/>
                <a:cs typeface="Arial" panose="020B0604020202020204" pitchFamily="34" charset="0"/>
              </a:defRPr>
            </a:lvl1pPr>
          </a:lstStyle>
          <a:p>
            <a:pPr lvl="0"/>
            <a:r>
              <a:rPr lang="en-GB" dirty="0"/>
              <a:t>Thank you!</a:t>
            </a:r>
          </a:p>
        </p:txBody>
      </p:sp>
      <p:sp>
        <p:nvSpPr>
          <p:cNvPr id="16" name="Text Placeholder 13"/>
          <p:cNvSpPr>
            <a:spLocks noGrp="1"/>
          </p:cNvSpPr>
          <p:nvPr>
            <p:ph type="body" sz="quarter" idx="14" hasCustomPrompt="1"/>
          </p:nvPr>
        </p:nvSpPr>
        <p:spPr>
          <a:xfrm>
            <a:off x="6144126" y="3997521"/>
            <a:ext cx="5430837" cy="607580"/>
          </a:xfrm>
        </p:spPr>
        <p:txBody>
          <a:bodyPr>
            <a:normAutofit/>
          </a:bodyPr>
          <a:lstStyle>
            <a:lvl1pPr marL="0" indent="0">
              <a:buNone/>
              <a:defRPr sz="3200" baseline="0">
                <a:latin typeface="Arial" panose="020B0604020202020204" pitchFamily="34" charset="0"/>
                <a:cs typeface="Arial" panose="020B0604020202020204" pitchFamily="34" charset="0"/>
              </a:defRPr>
            </a:lvl1pPr>
          </a:lstStyle>
          <a:p>
            <a:pPr lvl="0"/>
            <a:r>
              <a:rPr lang="en-GB" dirty="0"/>
              <a:t>Any questions?</a:t>
            </a:r>
          </a:p>
        </p:txBody>
      </p:sp>
      <p:sp>
        <p:nvSpPr>
          <p:cNvPr id="17" name="Text Placeholder 13"/>
          <p:cNvSpPr>
            <a:spLocks noGrp="1"/>
          </p:cNvSpPr>
          <p:nvPr>
            <p:ph type="body" sz="quarter" idx="15" hasCustomPrompt="1"/>
          </p:nvPr>
        </p:nvSpPr>
        <p:spPr>
          <a:xfrm>
            <a:off x="6144126" y="4693282"/>
            <a:ext cx="5430837" cy="1172320"/>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GB" dirty="0"/>
              <a:t>Fill in your contact details</a:t>
            </a:r>
          </a:p>
        </p:txBody>
      </p:sp>
      <p:pic>
        <p:nvPicPr>
          <p:cNvPr id="2" name="UCL Branding">
            <a:extLst>
              <a:ext uri="{FF2B5EF4-FFF2-40B4-BE49-F238E27FC236}">
                <a16:creationId xmlns:a16="http://schemas.microsoft.com/office/drawing/2014/main" id="{7B4D42EE-93BB-B189-B5EB-8F6442B2E3A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3" name="Faculty, Department title">
            <a:extLst>
              <a:ext uri="{FF2B5EF4-FFF2-40B4-BE49-F238E27FC236}">
                <a16:creationId xmlns:a16="http://schemas.microsoft.com/office/drawing/2014/main" id="{DB6653B4-A3AC-D0DC-A862-57BC953FA8BB}"/>
              </a:ext>
            </a:extLst>
          </p:cNvPr>
          <p:cNvSpPr>
            <a:spLocks noGrp="1" noRot="1" noMove="1" noResize="1" noEditPoints="1" noAdjustHandles="1" noChangeArrowheads="1" noChangeShapeType="1"/>
          </p:cNvSpPr>
          <p:nvPr>
            <p:ph type="body" sz="quarter" idx="16" hasCustomPrompt="1"/>
          </p:nvPr>
        </p:nvSpPr>
        <p:spPr>
          <a:xfrm>
            <a:off x="360000" y="361779"/>
            <a:ext cx="5760000" cy="720000"/>
          </a:xfrm>
        </p:spPr>
        <p:txBody>
          <a:bodyPr/>
          <a:lstStyle>
            <a:lvl1pPr marL="11112" indent="0">
              <a:buNone/>
              <a:defRPr sz="1400" b="1" i="0" cap="all" baseline="0">
                <a:solidFill>
                  <a:srgbClr val="FFFFFF"/>
                </a:solidFill>
                <a:latin typeface="Arial" panose="020B0604020202020204" pitchFamily="34" charset="0"/>
                <a:cs typeface="Arial" panose="020B0604020202020204" pitchFamily="34" charset="0"/>
              </a:defRPr>
            </a:lvl1pPr>
          </a:lstStyle>
          <a:p>
            <a:pPr lvl="0"/>
            <a:r>
              <a:rPr lang="en-GB" dirty="0"/>
              <a:t>IOE – FACULTY OF EDUCATION AND SOCIETY</a:t>
            </a:r>
            <a:endParaRPr lang="en-US" dirty="0"/>
          </a:p>
        </p:txBody>
      </p:sp>
    </p:spTree>
    <p:extLst>
      <p:ext uri="{BB962C8B-B14F-4D97-AF65-F5344CB8AC3E}">
        <p14:creationId xmlns:p14="http://schemas.microsoft.com/office/powerpoint/2010/main" val="377402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08811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37679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90156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4D327-4147-4EAA-A3F5-A8A1CA8EFFB0}" type="datetimeFigureOut">
              <a:rPr lang="en-GB" smtClean="0"/>
              <a:t>03/04/2025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CB744-1D59-495E-9745-F4699BBEE9B1}" type="slidenum">
              <a:rPr lang="en-GB" smtClean="0"/>
              <a:t>‹#›</a:t>
            </a:fld>
            <a:endParaRPr lang="en-GB"/>
          </a:p>
        </p:txBody>
      </p:sp>
      <p:pic>
        <p:nvPicPr>
          <p:cNvPr id="7" name="UCL Branding">
            <a:extLst>
              <a:ext uri="{FF2B5EF4-FFF2-40B4-BE49-F238E27FC236}">
                <a16:creationId xmlns:a16="http://schemas.microsoft.com/office/drawing/2014/main" id="{8260544F-4115-873B-D58C-6C2C6BE62A66}"/>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5" y="-1100"/>
            <a:ext cx="12192025" cy="1341123"/>
          </a:xfrm>
          <a:prstGeom prst="rect">
            <a:avLst/>
          </a:prstGeom>
        </p:spPr>
      </p:pic>
      <p:sp>
        <p:nvSpPr>
          <p:cNvPr id="8" name="Faculty, Department title">
            <a:extLst>
              <a:ext uri="{FF2B5EF4-FFF2-40B4-BE49-F238E27FC236}">
                <a16:creationId xmlns:a16="http://schemas.microsoft.com/office/drawing/2014/main" id="{C8642C55-10AB-7E54-078D-1659864E7CAB}"/>
              </a:ext>
            </a:extLst>
          </p:cNvPr>
          <p:cNvSpPr txBox="1">
            <a:spLocks noGrp="1" noRot="1" noMove="1" noResize="1" noEditPoints="1" noAdjustHandles="1" noChangeArrowheads="1" noChangeShapeType="1"/>
          </p:cNvSpPr>
          <p:nvPr userDrawn="1"/>
        </p:nvSpPr>
        <p:spPr>
          <a:xfrm>
            <a:off x="360000" y="361779"/>
            <a:ext cx="5760000" cy="720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defRPr sz="1400" b="1" i="0" kern="1200" cap="all" baseline="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IOE – FACULTY OF EDUCATION AND SOCIETY</a:t>
            </a:r>
            <a:endParaRPr lang="en-US" dirty="0"/>
          </a:p>
        </p:txBody>
      </p:sp>
    </p:spTree>
    <p:extLst>
      <p:ext uri="{BB962C8B-B14F-4D97-AF65-F5344CB8AC3E}">
        <p14:creationId xmlns:p14="http://schemas.microsoft.com/office/powerpoint/2010/main" val="4114615715"/>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50" r:id="rId3"/>
    <p:sldLayoutId id="2147483678" r:id="rId4"/>
    <p:sldLayoutId id="2147483680"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n-GB"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n-GB" noProof="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en-GB" noProof="0" smtClean="0"/>
              <a:pPr/>
              <a:t>‹#›</a:t>
            </a:fld>
            <a:endParaRPr lang="en-GB" noProof="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en-GB" sz="1600" b="1" spc="-100" noProof="0">
                <a:solidFill>
                  <a:schemeClr val="tx1">
                    <a:lumMod val="50000"/>
                    <a:lumOff val="50000"/>
                  </a:schemeClr>
                </a:solidFill>
                <a:latin typeface="Corbel" panose="020B0503020204020204" pitchFamily="34" charset="0"/>
              </a:rPr>
              <a:t>WOODGROVE</a:t>
            </a:r>
            <a:r>
              <a:rPr lang="en-GB" sz="1600" b="1" spc="-100" noProof="0">
                <a:solidFill>
                  <a:schemeClr val="accent1"/>
                </a:solidFill>
                <a:latin typeface="Corbel" panose="020B0503020204020204" pitchFamily="34" charset="0"/>
              </a:rPr>
              <a:t> </a:t>
            </a:r>
            <a:r>
              <a:rPr lang="en-GB" sz="1600" b="1" spc="-100" noProof="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5725368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67EB7-9A14-528E-2E90-013CBB5B7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DC1C09-6BBD-3FB0-AD5C-98C3D2DFD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85A838-57FB-B0C4-4558-5DAC598E2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B8F32D-D8B6-4B9E-9CBF-DCAC30B7B93D}" type="datetimeFigureOut">
              <a:rPr lang="en-US" smtClean="0"/>
              <a:pPr/>
              <a:t>4/3/2025</a:t>
            </a:fld>
            <a:endParaRPr lang="en-US" dirty="0"/>
          </a:p>
        </p:txBody>
      </p:sp>
      <p:sp>
        <p:nvSpPr>
          <p:cNvPr id="5" name="Footer Placeholder 4">
            <a:extLst>
              <a:ext uri="{FF2B5EF4-FFF2-40B4-BE49-F238E27FC236}">
                <a16:creationId xmlns:a16="http://schemas.microsoft.com/office/drawing/2014/main" id="{F40FE32D-FB05-332E-5FB8-B5CCFC040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1A3EBB4-F114-F012-9342-A68EBA490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547183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6096000" y="2590756"/>
            <a:ext cx="5791200" cy="110222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The UCL Academic Communication Centre and the IOE Academic Writing Centre warmly welcome you to the:</a:t>
            </a:r>
          </a:p>
        </p:txBody>
      </p:sp>
      <p:sp>
        <p:nvSpPr>
          <p:cNvPr id="3" name="Text Placeholder 3"/>
          <p:cNvSpPr txBox="1">
            <a:spLocks/>
          </p:cNvSpPr>
          <p:nvPr/>
        </p:nvSpPr>
        <p:spPr>
          <a:xfrm>
            <a:off x="6096000" y="3743081"/>
            <a:ext cx="5954038" cy="4893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IOE Academic Writing Seminar Series</a:t>
            </a:r>
          </a:p>
        </p:txBody>
      </p:sp>
      <p:sp>
        <p:nvSpPr>
          <p:cNvPr id="5" name="Text Placeholder 4">
            <a:extLst>
              <a:ext uri="{FF2B5EF4-FFF2-40B4-BE49-F238E27FC236}">
                <a16:creationId xmlns:a16="http://schemas.microsoft.com/office/drawing/2014/main" id="{795846BC-889C-586C-020A-76B7A08D6EA1}"/>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42669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2074C1-7C74-98CC-BED3-6EA93C134906}"/>
              </a:ext>
            </a:extLst>
          </p:cNvPr>
          <p:cNvSpPr txBox="1"/>
          <p:nvPr/>
        </p:nvSpPr>
        <p:spPr>
          <a:xfrm>
            <a:off x="482600" y="-4152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Seaford"/>
                <a:ea typeface="+mn-ea"/>
                <a:cs typeface="+mn-cs"/>
              </a:rPr>
              <a:t>Language in Research Questions</a:t>
            </a:r>
          </a:p>
        </p:txBody>
      </p:sp>
      <p:pic>
        <p:nvPicPr>
          <p:cNvPr id="10" name="Picture 9">
            <a:extLst>
              <a:ext uri="{FF2B5EF4-FFF2-40B4-BE49-F238E27FC236}">
                <a16:creationId xmlns:a16="http://schemas.microsoft.com/office/drawing/2014/main" id="{296E402D-5A66-63D8-DB0B-284954941CCA}"/>
              </a:ext>
            </a:extLst>
          </p:cNvPr>
          <p:cNvPicPr>
            <a:picLocks noChangeAspect="1"/>
          </p:cNvPicPr>
          <p:nvPr/>
        </p:nvPicPr>
        <p:blipFill>
          <a:blip r:embed="rId3"/>
          <a:stretch>
            <a:fillRect/>
          </a:stretch>
        </p:blipFill>
        <p:spPr>
          <a:xfrm>
            <a:off x="482600" y="926123"/>
            <a:ext cx="6571934" cy="2502877"/>
          </a:xfrm>
          <a:prstGeom prst="rect">
            <a:avLst/>
          </a:prstGeom>
          <a:ln>
            <a:solidFill>
              <a:schemeClr val="tx1"/>
            </a:solidFill>
          </a:ln>
        </p:spPr>
      </p:pic>
      <p:pic>
        <p:nvPicPr>
          <p:cNvPr id="2" name="Picture 1">
            <a:extLst>
              <a:ext uri="{FF2B5EF4-FFF2-40B4-BE49-F238E27FC236}">
                <a16:creationId xmlns:a16="http://schemas.microsoft.com/office/drawing/2014/main" id="{297835F5-FB67-0870-F98C-0E29AA4FD0F7}"/>
              </a:ext>
            </a:extLst>
          </p:cNvPr>
          <p:cNvPicPr>
            <a:picLocks noChangeAspect="1"/>
          </p:cNvPicPr>
          <p:nvPr/>
        </p:nvPicPr>
        <p:blipFill>
          <a:blip r:embed="rId4"/>
          <a:stretch>
            <a:fillRect/>
          </a:stretch>
        </p:blipFill>
        <p:spPr>
          <a:xfrm>
            <a:off x="4021015" y="3851110"/>
            <a:ext cx="7381070" cy="2734747"/>
          </a:xfrm>
          <a:prstGeom prst="rect">
            <a:avLst/>
          </a:prstGeom>
          <a:ln>
            <a:solidFill>
              <a:schemeClr val="tx1"/>
            </a:solidFill>
          </a:ln>
        </p:spPr>
      </p:pic>
      <p:sp>
        <p:nvSpPr>
          <p:cNvPr id="3" name="TextBox 2">
            <a:extLst>
              <a:ext uri="{FF2B5EF4-FFF2-40B4-BE49-F238E27FC236}">
                <a16:creationId xmlns:a16="http://schemas.microsoft.com/office/drawing/2014/main" id="{1B08C94E-6EBA-B8E2-3CB2-8E866DFC7AD8}"/>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4" name="TextBox 3">
            <a:extLst>
              <a:ext uri="{FF2B5EF4-FFF2-40B4-BE49-F238E27FC236}">
                <a16:creationId xmlns:a16="http://schemas.microsoft.com/office/drawing/2014/main" id="{217662A6-A564-015C-A3E0-3A7A98942299}"/>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1896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529E0-1AF4-2DDF-C406-ACA63039A814}"/>
              </a:ext>
            </a:extLst>
          </p:cNvPr>
          <p:cNvSpPr txBox="1"/>
          <p:nvPr/>
        </p:nvSpPr>
        <p:spPr>
          <a:xfrm>
            <a:off x="787779" y="1943744"/>
            <a:ext cx="10456984"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Research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Attitudes of Filipino professional writers of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towards a named variety of English called ‘Philippine English’</a:t>
            </a:r>
            <a:r>
              <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rPr>
              <a:t>of English called ‘Philippine English’.</a:t>
            </a:r>
          </a:p>
        </p:txBody>
      </p:sp>
      <p:sp>
        <p:nvSpPr>
          <p:cNvPr id="4" name="TextBox 3">
            <a:extLst>
              <a:ext uri="{FF2B5EF4-FFF2-40B4-BE49-F238E27FC236}">
                <a16:creationId xmlns:a16="http://schemas.microsoft.com/office/drawing/2014/main" id="{E84A8472-7A7C-154F-4D72-C3B1B5E70033}"/>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2" name="TextBox 1">
            <a:extLst>
              <a:ext uri="{FF2B5EF4-FFF2-40B4-BE49-F238E27FC236}">
                <a16:creationId xmlns:a16="http://schemas.microsoft.com/office/drawing/2014/main" id="{20933001-DDCC-B6F5-48AB-D62F7D037C20}"/>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6807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529E0-1AF4-2DDF-C406-ACA63039A814}"/>
              </a:ext>
            </a:extLst>
          </p:cNvPr>
          <p:cNvSpPr txBox="1"/>
          <p:nvPr/>
        </p:nvSpPr>
        <p:spPr>
          <a:xfrm>
            <a:off x="987251" y="1708964"/>
            <a:ext cx="10456984"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Research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In the academic literature, respondents are usually asked directly what they think of ‘Philippine English’, or ‘Thai English’, or ‘Malaysian English’.</a:t>
            </a:r>
          </a:p>
        </p:txBody>
      </p:sp>
      <p:sp>
        <p:nvSpPr>
          <p:cNvPr id="2" name="TextBox 1">
            <a:extLst>
              <a:ext uri="{FF2B5EF4-FFF2-40B4-BE49-F238E27FC236}">
                <a16:creationId xmlns:a16="http://schemas.microsoft.com/office/drawing/2014/main" id="{700B70C3-5DDC-0BCF-C915-5D181DF73440}"/>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4" name="TextBox 3">
            <a:extLst>
              <a:ext uri="{FF2B5EF4-FFF2-40B4-BE49-F238E27FC236}">
                <a16:creationId xmlns:a16="http://schemas.microsoft.com/office/drawing/2014/main" id="{4C279724-B803-BFE2-36A5-75C5F3A843B7}"/>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2357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07CC9-076B-1230-54C9-C51FC87D4109}"/>
              </a:ext>
            </a:extLst>
          </p:cNvPr>
          <p:cNvSpPr txBox="1"/>
          <p:nvPr/>
        </p:nvSpPr>
        <p:spPr>
          <a:xfrm>
            <a:off x="787779" y="708868"/>
            <a:ext cx="10456984"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Research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What are the attitudes of Filipino elite professional writers towards ‘Philippine English’? (e.g. clines of favorability and acceptability)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Do they think they speak Philippine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What is the role of Philippine English in their professional lives?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sp>
        <p:nvSpPr>
          <p:cNvPr id="3" name="TextBox 2">
            <a:extLst>
              <a:ext uri="{FF2B5EF4-FFF2-40B4-BE49-F238E27FC236}">
                <a16:creationId xmlns:a16="http://schemas.microsoft.com/office/drawing/2014/main" id="{6B935266-24A3-7E03-0BF9-D5074F9CAC64}"/>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4" name="TextBox 3">
            <a:extLst>
              <a:ext uri="{FF2B5EF4-FFF2-40B4-BE49-F238E27FC236}">
                <a16:creationId xmlns:a16="http://schemas.microsoft.com/office/drawing/2014/main" id="{F83014EA-EB6B-BD5D-CFE8-24D299BCBD9C}"/>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514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07CC9-076B-1230-54C9-C51FC87D4109}"/>
              </a:ext>
            </a:extLst>
          </p:cNvPr>
          <p:cNvSpPr txBox="1"/>
          <p:nvPr/>
        </p:nvSpPr>
        <p:spPr>
          <a:xfrm>
            <a:off x="787779" y="1024324"/>
            <a:ext cx="1045698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Language De-centered Research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What do elite Filipino writers in English think of their profession? (e.g., description of the kind of work that they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What challenges, if any, do they face at work?</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sp>
        <p:nvSpPr>
          <p:cNvPr id="3" name="TextBox 2">
            <a:extLst>
              <a:ext uri="{FF2B5EF4-FFF2-40B4-BE49-F238E27FC236}">
                <a16:creationId xmlns:a16="http://schemas.microsoft.com/office/drawing/2014/main" id="{993567DD-9793-5FC3-138F-0ABA1352C9D8}"/>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4" name="TextBox 3">
            <a:extLst>
              <a:ext uri="{FF2B5EF4-FFF2-40B4-BE49-F238E27FC236}">
                <a16:creationId xmlns:a16="http://schemas.microsoft.com/office/drawing/2014/main" id="{6F759302-7CEB-140E-4FDC-2B8549C74F2D}"/>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9010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07CC9-076B-1230-54C9-C51FC87D4109}"/>
              </a:ext>
            </a:extLst>
          </p:cNvPr>
          <p:cNvSpPr txBox="1"/>
          <p:nvPr/>
        </p:nvSpPr>
        <p:spPr>
          <a:xfrm>
            <a:off x="370114" y="1024324"/>
            <a:ext cx="11560629"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For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Topnotch</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Brand A [real name anonymised], my voice there would be very formal and sophisticated, for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Topnotch</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Brand B, it’s going to be like dapper,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medyo</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(‘quite’) formal, sophisticated.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Topnotch</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Brand C, that’s the part where we become millennial-speaking and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GenZ</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-speaking … And then for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Topnotch</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Brand D, that’s the time we start using like, I don’t want to say you know when the masa-masa [I don’t want to say it is really straightforward ‘common people’] parang more on masa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na</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[although it does look like it is associated with this big group of people], yung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mga</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words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na</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mas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madali</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a:t>
            </a:r>
            <a:r>
              <a:rPr kumimoji="0" lang="en-GB" sz="2800" b="0" i="0" u="none" strike="noStrike" kern="1200" cap="none" spc="0" normalizeH="0" baseline="0" noProof="0" dirty="0" err="1">
                <a:ln>
                  <a:noFill/>
                </a:ln>
                <a:solidFill>
                  <a:prstClr val="black"/>
                </a:solidFill>
                <a:effectLst/>
                <a:uLnTx/>
                <a:uFillTx/>
                <a:latin typeface="Aptos Display" panose="02110004020202020204"/>
                <a:ea typeface="+mn-ea"/>
                <a:cs typeface="+mn-cs"/>
              </a:rPr>
              <a:t>nilang</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 ma-understand [we just use words which are easy to understand] because we tried talking to the Class E and D. So, we don’t, we can’t use any highfalutin words like we can’t say ‘oh, I’m flabbergasted’, you know, we just say something that must be understandable like ‘Oh wow’, ‘It’s amazing’ something like that.</a:t>
            </a:r>
          </a:p>
        </p:txBody>
      </p:sp>
      <p:sp>
        <p:nvSpPr>
          <p:cNvPr id="4" name="TextBox 3">
            <a:extLst>
              <a:ext uri="{FF2B5EF4-FFF2-40B4-BE49-F238E27FC236}">
                <a16:creationId xmlns:a16="http://schemas.microsoft.com/office/drawing/2014/main" id="{3CD583A3-084B-4778-B43B-C4DF9692F335}"/>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3" name="TextBox 2">
            <a:extLst>
              <a:ext uri="{FF2B5EF4-FFF2-40B4-BE49-F238E27FC236}">
                <a16:creationId xmlns:a16="http://schemas.microsoft.com/office/drawing/2014/main" id="{069E1AA3-6D15-3056-0F44-F9337CE87DB9}"/>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0171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07CC9-076B-1230-54C9-C51FC87D4109}"/>
              </a:ext>
            </a:extLst>
          </p:cNvPr>
          <p:cNvSpPr txBox="1"/>
          <p:nvPr/>
        </p:nvSpPr>
        <p:spPr>
          <a:xfrm>
            <a:off x="522055" y="1138206"/>
            <a:ext cx="10988431"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The writers conceptualize their own use of English in ways which radically depart from mainstream conceptualization of ‘Philippine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black"/>
                </a:solidFill>
                <a:effectLst/>
                <a:uLnTx/>
                <a:uFillTx/>
                <a:latin typeface="Aptos Display" panose="02110004020202020204"/>
                <a:ea typeface="+mn-ea"/>
                <a:cs typeface="+mn-cs"/>
              </a:rPr>
              <a:t>We were able to characterize elite use of English in the country in terms of the mobilization of flexible language resources along the lines of formality/informality, access to quality education and cultural capital, by the professional writers to keep themselves useful and marketable within their professional world.</a:t>
            </a:r>
            <a:endPar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3" name="TextBox 2">
            <a:extLst>
              <a:ext uri="{FF2B5EF4-FFF2-40B4-BE49-F238E27FC236}">
                <a16:creationId xmlns:a16="http://schemas.microsoft.com/office/drawing/2014/main" id="{3EE7DBBE-ABD8-C042-89F6-FFDD61EED5D5}"/>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4" name="TextBox 3">
            <a:extLst>
              <a:ext uri="{FF2B5EF4-FFF2-40B4-BE49-F238E27FC236}">
                <a16:creationId xmlns:a16="http://schemas.microsoft.com/office/drawing/2014/main" id="{A90ADCAE-4511-19FA-EDE6-35FB7A44B976}"/>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210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07CC9-076B-1230-54C9-C51FC87D4109}"/>
              </a:ext>
            </a:extLst>
          </p:cNvPr>
          <p:cNvSpPr txBox="1"/>
          <p:nvPr/>
        </p:nvSpPr>
        <p:spPr>
          <a:xfrm>
            <a:off x="313971" y="1181023"/>
            <a:ext cx="11709400"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Research in general (see Ahl 2004; Herndl 1993; Potts and Brown 2015) acts as a social practice of legitimizing knowledge which society has also – in fact, already – validated as legitimate.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Literature review, as a site of scholarly conversations, dictates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ptos Display" panose="02110004020202020204"/>
                <a:ea typeface="+mn-ea"/>
                <a:cs typeface="+mn-cs"/>
              </a:rPr>
              <a:t>the kinds of questions we ask, thus unwittingly framing our research according to the epistemic demands of past and recent studies. By asking a different set of questions, ‘new’ or different understandings about certain social phenomena may emerge.</a:t>
            </a:r>
            <a:endParaRPr kumimoji="0" lang="en-GB" sz="32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sp>
        <p:nvSpPr>
          <p:cNvPr id="4" name="TextBox 3">
            <a:extLst>
              <a:ext uri="{FF2B5EF4-FFF2-40B4-BE49-F238E27FC236}">
                <a16:creationId xmlns:a16="http://schemas.microsoft.com/office/drawing/2014/main" id="{C1DA3F6F-0CAB-F226-C0DE-925069505488}"/>
              </a:ext>
            </a:extLst>
          </p:cNvPr>
          <p:cNvSpPr txBox="1"/>
          <p:nvPr/>
        </p:nvSpPr>
        <p:spPr>
          <a:xfrm>
            <a:off x="635000" y="110875"/>
            <a:ext cx="11067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black"/>
                </a:solidFill>
                <a:effectLst/>
                <a:uLnTx/>
                <a:uFillTx/>
                <a:latin typeface="Seaford"/>
                <a:ea typeface="+mn-ea"/>
                <a:cs typeface="+mn-cs"/>
              </a:rPr>
              <a:t>RE</a:t>
            </a:r>
            <a:r>
              <a:rPr kumimoji="0" lang="en-GB" sz="3600" b="1" i="0" u="none" strike="noStrike" kern="1200" cap="none" spc="0" normalizeH="0" baseline="0" noProof="0" dirty="0">
                <a:ln>
                  <a:noFill/>
                </a:ln>
                <a:solidFill>
                  <a:srgbClr val="C00000"/>
                </a:solidFill>
                <a:effectLst/>
                <a:uLnTx/>
                <a:uFillTx/>
                <a:latin typeface="Seaford"/>
                <a:ea typeface="+mn-ea"/>
                <a:cs typeface="+mn-cs"/>
              </a:rPr>
              <a:t>VIEW</a:t>
            </a:r>
            <a:r>
              <a:rPr kumimoji="0" lang="en-GB" sz="3600" b="1" i="0" u="none" strike="noStrike" kern="1200" cap="none" spc="0" normalizeH="0" baseline="0" noProof="0" dirty="0">
                <a:ln>
                  <a:noFill/>
                </a:ln>
                <a:solidFill>
                  <a:prstClr val="black"/>
                </a:solidFill>
                <a:effectLst/>
                <a:uLnTx/>
                <a:uFillTx/>
                <a:latin typeface="Seaford"/>
                <a:ea typeface="+mn-ea"/>
                <a:cs typeface="+mn-cs"/>
              </a:rPr>
              <a:t>-ING the LITERATURE </a:t>
            </a:r>
          </a:p>
        </p:txBody>
      </p:sp>
      <p:sp>
        <p:nvSpPr>
          <p:cNvPr id="3" name="TextBox 2">
            <a:extLst>
              <a:ext uri="{FF2B5EF4-FFF2-40B4-BE49-F238E27FC236}">
                <a16:creationId xmlns:a16="http://schemas.microsoft.com/office/drawing/2014/main" id="{DEAC8FD2-CC22-3A17-5286-4B9A63F6CF11}"/>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8907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88ED57-3353-860A-6743-3AA9AAF6EE2E}"/>
              </a:ext>
            </a:extLst>
          </p:cNvPr>
          <p:cNvSpPr txBox="1"/>
          <p:nvPr/>
        </p:nvSpPr>
        <p:spPr>
          <a:xfrm>
            <a:off x="285436" y="912947"/>
            <a:ext cx="10741563"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ptos Display" panose="02110004020202020204"/>
                <a:ea typeface="+mn-ea"/>
                <a:cs typeface="+mn-cs"/>
              </a:rPr>
              <a:t>DISCIPLINE</a:t>
            </a:r>
            <a:r>
              <a:rPr kumimoji="0" lang="en-GB" sz="7200" b="1" i="1" u="none" strike="noStrike" kern="1200" cap="none" spc="0" normalizeH="0" baseline="0" noProof="0" dirty="0">
                <a:ln>
                  <a:noFill/>
                </a:ln>
                <a:solidFill>
                  <a:srgbClr val="FF0000"/>
                </a:solidFill>
                <a:effectLst/>
                <a:uLnTx/>
                <a:uFillTx/>
                <a:latin typeface="Brush Script MT" panose="03060802040406070304" pitchFamily="66" charset="0"/>
                <a:ea typeface="+mn-ea"/>
                <a:cs typeface="+mn-cs"/>
              </a:rPr>
              <a:t>D</a:t>
            </a:r>
            <a:r>
              <a:rPr kumimoji="0" lang="en-GB" sz="4800" b="1" i="0" u="none" strike="noStrike" kern="1200" cap="none" spc="0" normalizeH="0" baseline="0" noProof="0" dirty="0">
                <a:ln>
                  <a:noFill/>
                </a:ln>
                <a:solidFill>
                  <a:prstClr val="black"/>
                </a:solidFill>
                <a:effectLst/>
                <a:uLnTx/>
                <a:uFillTx/>
                <a:latin typeface="Aptos Display" panose="02110004020202020204"/>
                <a:ea typeface="+mn-ea"/>
                <a:cs typeface="+mn-cs"/>
              </a:rPr>
              <a:t>  KNOWLEDGE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“It follows that the academic discipline can be seen as a form of specific and rigorous scientific training that will turn out practitioners who have been </a:t>
            </a:r>
            <a:r>
              <a:rPr kumimoji="0" lang="en-GB" sz="2800" b="1" i="0" u="none" strike="noStrike" kern="1200" cap="none" spc="0" normalizeH="0" baseline="0" noProof="0" dirty="0">
                <a:ln>
                  <a:noFill/>
                </a:ln>
                <a:solidFill>
                  <a:srgbClr val="C00000"/>
                </a:solidFill>
                <a:effectLst/>
                <a:uLnTx/>
                <a:uFillTx/>
                <a:latin typeface="Aptos Display" panose="02110004020202020204"/>
                <a:ea typeface="+mn-ea"/>
                <a:cs typeface="+mn-cs"/>
              </a:rPr>
              <a:t>‘disciplined by their discipline</a:t>
            </a:r>
            <a:r>
              <a:rPr kumimoji="0" lang="en-GB" sz="2800" b="0" i="0" u="none" strike="noStrike" kern="1200" cap="none" spc="0" normalizeH="0" baseline="0" noProof="0" dirty="0">
                <a:ln>
                  <a:noFill/>
                </a:ln>
                <a:solidFill>
                  <a:srgbClr val="C00000"/>
                </a:solidFill>
                <a:effectLst/>
                <a:uLnTx/>
                <a:uFillTx/>
                <a:latin typeface="Aptos Display" panose="02110004020202020204"/>
                <a:ea typeface="+mn-ea"/>
                <a:cs typeface="+mn-cs"/>
              </a:rPr>
              <a:t>’ </a:t>
            </a:r>
            <a:r>
              <a:rPr kumimoji="0" lang="en-GB" sz="2800" b="0" i="0" u="none" strike="noStrike" kern="1200" cap="none" spc="0" normalizeH="0" baseline="0" noProof="0" dirty="0">
                <a:ln>
                  <a:noFill/>
                </a:ln>
                <a:solidFill>
                  <a:prstClr val="black"/>
                </a:solidFill>
                <a:effectLst/>
                <a:uLnTx/>
                <a:uFillTx/>
                <a:latin typeface="Aptos Display" panose="02110004020202020204"/>
                <a:ea typeface="+mn-ea"/>
                <a:cs typeface="+mn-cs"/>
              </a:rPr>
              <a:t>for their own good. In addition, ‘discipline’ also means policing certain behaviours or ways of thinking. Individuals who have deviated from their ‘discipline’ can be brought back in line or excluded” (Hammarfelt, 2016,  p. 8).</a:t>
            </a:r>
          </a:p>
        </p:txBody>
      </p:sp>
      <p:sp>
        <p:nvSpPr>
          <p:cNvPr id="2" name="TextBox 1">
            <a:extLst>
              <a:ext uri="{FF2B5EF4-FFF2-40B4-BE49-F238E27FC236}">
                <a16:creationId xmlns:a16="http://schemas.microsoft.com/office/drawing/2014/main" id="{3C2F686A-1395-261A-3431-A930BF0E91E1}"/>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1653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01C1-9A9D-AD4B-D77B-6585CB0DD7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400C36-6C00-BAE3-C9BF-CC0542B37E28}"/>
              </a:ext>
            </a:extLst>
          </p:cNvPr>
          <p:cNvSpPr txBox="1"/>
          <p:nvPr/>
        </p:nvSpPr>
        <p:spPr>
          <a:xfrm>
            <a:off x="285436" y="912947"/>
            <a:ext cx="10741563" cy="41233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UNSETTLING</a:t>
            </a:r>
            <a:r>
              <a:rPr kumimoji="0" lang="en-GB" sz="3200" b="1" i="0" u="none" strike="noStrike" kern="1200" cap="none" spc="0" normalizeH="0" noProof="0" dirty="0">
                <a:ln>
                  <a:noFill/>
                </a:ln>
                <a:solidFill>
                  <a:prstClr val="black"/>
                </a:solidFill>
                <a:effectLst/>
                <a:uLnTx/>
                <a:uFillTx/>
                <a:latin typeface="Aptos Display" panose="02110004020202020204"/>
                <a:ea typeface="+mn-ea"/>
                <a:cs typeface="+mn-cs"/>
              </a:rPr>
              <a:t> </a:t>
            </a: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DISCIPLINE</a:t>
            </a:r>
            <a:r>
              <a:rPr kumimoji="0" lang="en-GB" sz="3200" b="1" i="1" u="none" strike="noStrike" kern="1200" cap="none" spc="0" normalizeH="0" baseline="0" noProof="0" dirty="0">
                <a:ln>
                  <a:noFill/>
                </a:ln>
                <a:solidFill>
                  <a:srgbClr val="FF0000"/>
                </a:solidFill>
                <a:effectLst/>
                <a:uLnTx/>
                <a:uFillTx/>
                <a:latin typeface="Brush Script MT" panose="03060802040406070304" pitchFamily="66" charset="0"/>
                <a:ea typeface="+mn-ea"/>
                <a:cs typeface="+mn-cs"/>
              </a:rPr>
              <a:t>D</a:t>
            </a: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  KNOWLEDGE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algn="ctr">
              <a:lnSpc>
                <a:spcPct val="115000"/>
              </a:lnSpc>
              <a:spcAft>
                <a:spcPts val="800"/>
              </a:spcAft>
            </a:pPr>
            <a:r>
              <a:rPr lang="en-GB" sz="3600" b="1" kern="100" dirty="0">
                <a:latin typeface="Aptos" panose="020B0004020202020204" pitchFamily="34" charset="0"/>
                <a:ea typeface="DengXian" panose="02010600030101010101" pitchFamily="2" charset="-122"/>
                <a:cs typeface="Times New Roman" panose="02020603050405020304" pitchFamily="18" charset="0"/>
              </a:rPr>
              <a:t>Interrogate Citational Practices</a:t>
            </a:r>
          </a:p>
          <a:p>
            <a:pPr marL="457200" indent="-457200">
              <a:lnSpc>
                <a:spcPct val="115000"/>
              </a:lnSpc>
              <a:spcAft>
                <a:spcPts val="800"/>
              </a:spcAft>
              <a:buFont typeface="Arial" panose="020B0604020202020204" pitchFamily="34" charset="0"/>
              <a:buChar char="•"/>
            </a:pPr>
            <a:r>
              <a:rPr lang="en-GB" sz="2800" kern="100" dirty="0">
                <a:latin typeface="Aptos" panose="020B0004020202020204" pitchFamily="34" charset="0"/>
                <a:ea typeface="DengXian" panose="02010600030101010101" pitchFamily="2" charset="-122"/>
                <a:cs typeface="Times New Roman" panose="02020603050405020304" pitchFamily="18" charset="0"/>
              </a:rPr>
              <a:t>Where do most of our citations come from and what knowledge is being prioritized?</a:t>
            </a:r>
          </a:p>
          <a:p>
            <a:pPr marL="914400" lvl="1" indent="-457200">
              <a:lnSpc>
                <a:spcPct val="115000"/>
              </a:lnSpc>
              <a:spcAft>
                <a:spcPts val="800"/>
              </a:spcAft>
              <a:buFont typeface="Arial" panose="020B0604020202020204" pitchFamily="34" charset="0"/>
              <a:buChar char="•"/>
            </a:pPr>
            <a:r>
              <a:rPr lang="en-GB" sz="2800" kern="100" dirty="0">
                <a:latin typeface="Aptos" panose="020B0004020202020204" pitchFamily="34" charset="0"/>
                <a:ea typeface="DengXian" panose="02010600030101010101" pitchFamily="2" charset="-122"/>
                <a:cs typeface="Times New Roman" panose="02020603050405020304" pitchFamily="18" charset="0"/>
              </a:rPr>
              <a:t>Consider literature from underrepresented voices and from works written in languages other than English.</a:t>
            </a:r>
          </a:p>
        </p:txBody>
      </p:sp>
      <p:sp>
        <p:nvSpPr>
          <p:cNvPr id="2" name="TextBox 1">
            <a:extLst>
              <a:ext uri="{FF2B5EF4-FFF2-40B4-BE49-F238E27FC236}">
                <a16:creationId xmlns:a16="http://schemas.microsoft.com/office/drawing/2014/main" id="{0C42444F-8C7F-6D4D-03AC-3680FEBB64E0}"/>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2307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6096000" y="2590756"/>
            <a:ext cx="5954038" cy="1102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0" i="0" dirty="0">
                <a:solidFill>
                  <a:srgbClr val="232333"/>
                </a:solidFill>
                <a:effectLst/>
                <a:latin typeface="Almaden Sans"/>
              </a:rPr>
              <a:t>Reviewing the Literature: A critical view</a:t>
            </a:r>
            <a:endParaRPr lang="en-GB" dirty="0"/>
          </a:p>
        </p:txBody>
      </p:sp>
      <p:sp>
        <p:nvSpPr>
          <p:cNvPr id="3" name="Text Placeholder 3"/>
          <p:cNvSpPr txBox="1">
            <a:spLocks/>
          </p:cNvSpPr>
          <p:nvPr/>
        </p:nvSpPr>
        <p:spPr>
          <a:xfrm>
            <a:off x="6096000" y="3743081"/>
            <a:ext cx="5954038" cy="489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err="1"/>
              <a:t>Ruanni</a:t>
            </a:r>
            <a:r>
              <a:rPr lang="en-GB" sz="2000" dirty="0"/>
              <a:t> Tupas</a:t>
            </a:r>
          </a:p>
        </p:txBody>
      </p:sp>
      <p:sp>
        <p:nvSpPr>
          <p:cNvPr id="4" name="Text Placeholder 3">
            <a:extLst>
              <a:ext uri="{FF2B5EF4-FFF2-40B4-BE49-F238E27FC236}">
                <a16:creationId xmlns:a16="http://schemas.microsoft.com/office/drawing/2014/main" id="{5263C2F3-07E7-F386-48B6-5903B8A6E7C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04478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B5B01-6BE6-2D52-F988-D33C0094A2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A2E204-413F-6132-B385-ADFAEBE95F91}"/>
              </a:ext>
            </a:extLst>
          </p:cNvPr>
          <p:cNvSpPr txBox="1"/>
          <p:nvPr/>
        </p:nvSpPr>
        <p:spPr>
          <a:xfrm>
            <a:off x="285436" y="912947"/>
            <a:ext cx="10741563" cy="36278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UNSETTLING</a:t>
            </a:r>
            <a:r>
              <a:rPr kumimoji="0" lang="en-GB" sz="3200" b="1" i="0" u="none" strike="noStrike" kern="1200" cap="none" spc="0" normalizeH="0" noProof="0" dirty="0">
                <a:ln>
                  <a:noFill/>
                </a:ln>
                <a:solidFill>
                  <a:prstClr val="black"/>
                </a:solidFill>
                <a:effectLst/>
                <a:uLnTx/>
                <a:uFillTx/>
                <a:latin typeface="Aptos Display" panose="02110004020202020204"/>
                <a:ea typeface="+mn-ea"/>
                <a:cs typeface="+mn-cs"/>
              </a:rPr>
              <a:t> </a:t>
            </a: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DISCIPLINE</a:t>
            </a:r>
            <a:r>
              <a:rPr kumimoji="0" lang="en-GB" sz="3200" b="1" i="1" u="none" strike="noStrike" kern="1200" cap="none" spc="0" normalizeH="0" baseline="0" noProof="0" dirty="0">
                <a:ln>
                  <a:noFill/>
                </a:ln>
                <a:solidFill>
                  <a:srgbClr val="FF0000"/>
                </a:solidFill>
                <a:effectLst/>
                <a:uLnTx/>
                <a:uFillTx/>
                <a:latin typeface="Brush Script MT" panose="03060802040406070304" pitchFamily="66" charset="0"/>
                <a:ea typeface="+mn-ea"/>
                <a:cs typeface="+mn-cs"/>
              </a:rPr>
              <a:t>D</a:t>
            </a: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  KNOWLEDGE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algn="ctr">
              <a:lnSpc>
                <a:spcPct val="115000"/>
              </a:lnSpc>
              <a:spcAft>
                <a:spcPts val="800"/>
              </a:spcAft>
            </a:pPr>
            <a:r>
              <a:rPr lang="en-GB" sz="3600" b="1" kern="100" dirty="0">
                <a:latin typeface="Aptos" panose="020B0004020202020204" pitchFamily="34" charset="0"/>
                <a:ea typeface="DengXian" panose="02010600030101010101" pitchFamily="2" charset="-122"/>
                <a:cs typeface="Times New Roman" panose="02020603050405020304" pitchFamily="18" charset="0"/>
              </a:rPr>
              <a:t>Review the Literature Beyond the Canon</a:t>
            </a:r>
          </a:p>
          <a:p>
            <a:pPr marL="571500" indent="-571500">
              <a:lnSpc>
                <a:spcPct val="115000"/>
              </a:lnSpc>
              <a:spcAft>
                <a:spcPts val="800"/>
              </a:spcAft>
              <a:buFont typeface="Arial" panose="020B0604020202020204" pitchFamily="34" charset="0"/>
              <a:buChar char="•"/>
            </a:pPr>
            <a:r>
              <a:rPr lang="en-GB" sz="2800" kern="100" dirty="0">
                <a:latin typeface="Aptos" panose="020B0004020202020204" pitchFamily="34" charset="0"/>
                <a:ea typeface="DengXian" panose="02010600030101010101" pitchFamily="2" charset="-122"/>
                <a:cs typeface="Times New Roman" panose="02020603050405020304" pitchFamily="18" charset="0"/>
              </a:rPr>
              <a:t>What constitutes “knowledge of the field” and/or how does one become “an expert” in the field? </a:t>
            </a:r>
          </a:p>
          <a:p>
            <a:pPr marL="1028700" lvl="1" indent="-571500">
              <a:lnSpc>
                <a:spcPct val="115000"/>
              </a:lnSpc>
              <a:spcAft>
                <a:spcPts val="800"/>
              </a:spcAft>
              <a:buFont typeface="Arial" panose="020B0604020202020204" pitchFamily="34" charset="0"/>
              <a:buChar char="•"/>
            </a:pPr>
            <a:r>
              <a:rPr lang="en-GB" sz="2800" kern="100" dirty="0">
                <a:latin typeface="Aptos" panose="020B0004020202020204" pitchFamily="34" charset="0"/>
                <a:ea typeface="DengXian" panose="02010600030101010101" pitchFamily="2" charset="-122"/>
                <a:cs typeface="Times New Roman" panose="02020603050405020304" pitchFamily="18" charset="0"/>
              </a:rPr>
              <a:t>Integrate diverse sources.</a:t>
            </a:r>
          </a:p>
        </p:txBody>
      </p:sp>
      <p:sp>
        <p:nvSpPr>
          <p:cNvPr id="2" name="TextBox 1">
            <a:extLst>
              <a:ext uri="{FF2B5EF4-FFF2-40B4-BE49-F238E27FC236}">
                <a16:creationId xmlns:a16="http://schemas.microsoft.com/office/drawing/2014/main" id="{F4C266FF-EB8F-5201-94C1-A5A83EC47251}"/>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6252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1B34E-9AE1-E1E9-AD59-E7966466C5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2FA117-ECC2-4170-3C8A-9A2E3687D2FC}"/>
              </a:ext>
            </a:extLst>
          </p:cNvPr>
          <p:cNvSpPr txBox="1"/>
          <p:nvPr/>
        </p:nvSpPr>
        <p:spPr>
          <a:xfrm>
            <a:off x="285436" y="912947"/>
            <a:ext cx="10741563" cy="3132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UNSETTLING</a:t>
            </a:r>
            <a:r>
              <a:rPr kumimoji="0" lang="en-GB" sz="3200" b="1" i="0" u="none" strike="noStrike" kern="1200" cap="none" spc="0" normalizeH="0" noProof="0" dirty="0">
                <a:ln>
                  <a:noFill/>
                </a:ln>
                <a:solidFill>
                  <a:prstClr val="black"/>
                </a:solidFill>
                <a:effectLst/>
                <a:uLnTx/>
                <a:uFillTx/>
                <a:latin typeface="Aptos Display" panose="02110004020202020204"/>
                <a:ea typeface="+mn-ea"/>
                <a:cs typeface="+mn-cs"/>
              </a:rPr>
              <a:t> </a:t>
            </a: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DISCIPLINE</a:t>
            </a:r>
            <a:r>
              <a:rPr kumimoji="0" lang="en-GB" sz="3200" b="1" i="1" u="none" strike="noStrike" kern="1200" cap="none" spc="0" normalizeH="0" baseline="0" noProof="0" dirty="0">
                <a:ln>
                  <a:noFill/>
                </a:ln>
                <a:solidFill>
                  <a:srgbClr val="FF0000"/>
                </a:solidFill>
                <a:effectLst/>
                <a:uLnTx/>
                <a:uFillTx/>
                <a:latin typeface="Brush Script MT" panose="03060802040406070304" pitchFamily="66" charset="0"/>
                <a:ea typeface="+mn-ea"/>
                <a:cs typeface="+mn-cs"/>
              </a:rPr>
              <a:t>D</a:t>
            </a: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  KNOWLEDGE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algn="ctr">
              <a:lnSpc>
                <a:spcPct val="115000"/>
              </a:lnSpc>
              <a:spcAft>
                <a:spcPts val="800"/>
              </a:spcAft>
            </a:pPr>
            <a:r>
              <a:rPr lang="en-GB" sz="3600" b="1" kern="100" dirty="0">
                <a:latin typeface="Aptos" panose="020B0004020202020204" pitchFamily="34" charset="0"/>
                <a:ea typeface="DengXian" panose="02010600030101010101" pitchFamily="2" charset="-122"/>
                <a:cs typeface="Times New Roman" panose="02020603050405020304" pitchFamily="18" charset="0"/>
              </a:rPr>
              <a:t>Reframe and Test Different Research Questions</a:t>
            </a:r>
          </a:p>
          <a:p>
            <a:pPr marL="571500" indent="-571500">
              <a:lnSpc>
                <a:spcPct val="115000"/>
              </a:lnSpc>
              <a:spcAft>
                <a:spcPts val="800"/>
              </a:spcAft>
              <a:buFont typeface="Arial" panose="020B0604020202020204" pitchFamily="34" charset="0"/>
              <a:buChar char="•"/>
            </a:pPr>
            <a:r>
              <a:rPr lang="en-GB" sz="2800" kern="100" dirty="0">
                <a:latin typeface="Aptos" panose="020B0004020202020204" pitchFamily="34" charset="0"/>
                <a:ea typeface="DengXian" panose="02010600030101010101" pitchFamily="2" charset="-122"/>
                <a:cs typeface="Times New Roman" panose="02020603050405020304" pitchFamily="18" charset="0"/>
              </a:rPr>
              <a:t>Given your discipline, what is your typical entry point to research?</a:t>
            </a:r>
          </a:p>
          <a:p>
            <a:pPr marL="1028700" lvl="1" indent="-571500">
              <a:lnSpc>
                <a:spcPct val="115000"/>
              </a:lnSpc>
              <a:spcAft>
                <a:spcPts val="800"/>
              </a:spcAft>
              <a:buFont typeface="Arial" panose="020B0604020202020204" pitchFamily="34" charset="0"/>
              <a:buChar char="•"/>
            </a:pPr>
            <a:r>
              <a:rPr lang="en-GB" sz="2800" kern="100" dirty="0">
                <a:latin typeface="Aptos" panose="020B0004020202020204" pitchFamily="34" charset="0"/>
                <a:ea typeface="DengXian" panose="02010600030101010101" pitchFamily="2" charset="-122"/>
                <a:cs typeface="Times New Roman" panose="02020603050405020304" pitchFamily="18" charset="0"/>
              </a:rPr>
              <a:t>Explore Different Entry Points to Research</a:t>
            </a:r>
          </a:p>
        </p:txBody>
      </p:sp>
      <p:sp>
        <p:nvSpPr>
          <p:cNvPr id="2" name="TextBox 1">
            <a:extLst>
              <a:ext uri="{FF2B5EF4-FFF2-40B4-BE49-F238E27FC236}">
                <a16:creationId xmlns:a16="http://schemas.microsoft.com/office/drawing/2014/main" id="{CA1D94D2-00A7-F73D-9637-534C95289471}"/>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334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488C-6117-180A-3EE7-2F79763CD8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8485FE2-2C73-A915-001F-6DC72A09EEF0}"/>
              </a:ext>
            </a:extLst>
          </p:cNvPr>
          <p:cNvSpPr txBox="1"/>
          <p:nvPr/>
        </p:nvSpPr>
        <p:spPr>
          <a:xfrm>
            <a:off x="843280" y="912947"/>
            <a:ext cx="10617200" cy="44775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ptos Display" panose="02110004020202020204"/>
                <a:ea typeface="+mn-ea"/>
                <a:cs typeface="+mn-cs"/>
              </a:rPr>
              <a:t>CONCLUSION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a:lnSpc>
                <a:spcPct val="115000"/>
              </a:lnSpc>
              <a:spcAft>
                <a:spcPts val="800"/>
              </a:spcAft>
            </a:pPr>
            <a:r>
              <a:rPr lang="en-GB" sz="3600" dirty="0"/>
              <a:t>Research is not merely the pursuit of knowledge, but also a deliberate act of questioning what has been deemed as knowledge. By unsettling established practices and reframing our inquiries, we create space for new understandings to emerge.</a:t>
            </a:r>
            <a:endParaRPr lang="en-GB" sz="2800" kern="100" dirty="0">
              <a:latin typeface="Aptos" panose="020B0004020202020204" pitchFamily="34" charset="0"/>
              <a:ea typeface="DengXia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50D9C99B-2B1F-A35D-7390-9C372092F502}"/>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E2841"/>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prstClr val="black">
                    <a:lumMod val="50000"/>
                    <a:lumOff val="50000"/>
                  </a:prst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493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0198-1E59-742B-A8D5-DA3C09DDFE41}"/>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3FDE447-6EA5-060E-A2B4-C6B6791408BE}"/>
              </a:ext>
            </a:extLst>
          </p:cNvPr>
          <p:cNvSpPr>
            <a:spLocks noGrp="1"/>
          </p:cNvSpPr>
          <p:nvPr>
            <p:ph idx="1"/>
          </p:nvPr>
        </p:nvSpPr>
        <p:spPr/>
        <p:txBody>
          <a:bodyPr>
            <a:normAutofit/>
          </a:bodyPr>
          <a:lstStyle/>
          <a:p>
            <a:r>
              <a:rPr lang="en-GB" sz="1200" i="0" dirty="0">
                <a:effectLst/>
                <a:latin typeface="+mj-lt"/>
              </a:rPr>
              <a:t>Ahl, H. J. (2004</a:t>
            </a:r>
            <a:r>
              <a:rPr lang="en-GB" sz="1200" dirty="0">
                <a:latin typeface="+mj-lt"/>
              </a:rPr>
              <a:t>).</a:t>
            </a:r>
            <a:r>
              <a:rPr lang="en-GB" sz="1200" i="0" dirty="0">
                <a:effectLst/>
                <a:latin typeface="+mj-lt"/>
              </a:rPr>
              <a:t> </a:t>
            </a:r>
            <a:r>
              <a:rPr lang="en-GB" sz="1200" i="1" dirty="0">
                <a:effectLst/>
                <a:latin typeface="+mj-lt"/>
              </a:rPr>
              <a:t>The scientific reproduction of gender inequality: A discourse analysis of research texts on women entrepreneurship</a:t>
            </a:r>
            <a:r>
              <a:rPr lang="en-GB" sz="1200" i="0" dirty="0">
                <a:effectLst/>
                <a:latin typeface="+mj-lt"/>
              </a:rPr>
              <a:t>. Copenhagen: Copenhagen Business School.</a:t>
            </a:r>
          </a:p>
          <a:p>
            <a:r>
              <a:rPr lang="en-GB" sz="1200" i="0" dirty="0">
                <a:effectLst/>
                <a:latin typeface="+mj-lt"/>
              </a:rPr>
              <a:t>Boote, D. N. &amp; Beile</a:t>
            </a:r>
            <a:r>
              <a:rPr lang="en-GB" sz="1200" dirty="0">
                <a:latin typeface="+mj-lt"/>
              </a:rPr>
              <a:t>, P. (</a:t>
            </a:r>
            <a:r>
              <a:rPr lang="en-GB" sz="1200" i="0" dirty="0">
                <a:effectLst/>
                <a:latin typeface="+mj-lt"/>
              </a:rPr>
              <a:t> 2005). Scholars before researchers: On the centrality of the dissertation literature review in research preparation. </a:t>
            </a:r>
            <a:r>
              <a:rPr lang="en-GB" sz="1200" i="1" dirty="0">
                <a:effectLst/>
                <a:latin typeface="+mj-lt"/>
              </a:rPr>
              <a:t>Educational Researcher,</a:t>
            </a:r>
            <a:r>
              <a:rPr lang="en-GB" sz="1200" i="0" dirty="0">
                <a:effectLst/>
                <a:latin typeface="+mj-lt"/>
              </a:rPr>
              <a:t> 34(6), 3–15.</a:t>
            </a:r>
          </a:p>
          <a:p>
            <a:r>
              <a:rPr lang="en-GB" sz="1200" i="0" dirty="0">
                <a:effectLst/>
                <a:latin typeface="+mj-lt"/>
              </a:rPr>
              <a:t>Guillermo, Ramon. 2023. ‘Pagsasariling atin’: The project of an autonomous social science tradition (ASST) and the challenge of scientometrics. </a:t>
            </a:r>
            <a:r>
              <a:rPr lang="en-GB" sz="1200" i="1" dirty="0">
                <a:effectLst/>
                <a:latin typeface="+mj-lt"/>
              </a:rPr>
              <a:t>Third World Quarterly, </a:t>
            </a:r>
            <a:r>
              <a:rPr lang="en-GB" sz="1200" i="0" dirty="0">
                <a:effectLst/>
                <a:latin typeface="+mj-lt"/>
              </a:rPr>
              <a:t>1–16.</a:t>
            </a:r>
          </a:p>
          <a:p>
            <a:r>
              <a:rPr lang="en-GB" sz="1200" i="0" dirty="0">
                <a:effectLst/>
                <a:latin typeface="+mj-lt"/>
              </a:rPr>
              <a:t>Hammarfelt, B. (2016). Discipline. In </a:t>
            </a:r>
            <a:r>
              <a:rPr lang="en-GB" sz="1200" dirty="0">
                <a:latin typeface="+mj-lt"/>
              </a:rPr>
              <a:t>B. </a:t>
            </a:r>
            <a:r>
              <a:rPr lang="en-GB" sz="1200" i="0" dirty="0">
                <a:effectLst/>
                <a:latin typeface="+mj-lt"/>
              </a:rPr>
              <a:t>Hjørland, B. &amp; C. Gnoli (eds.)</a:t>
            </a:r>
            <a:r>
              <a:rPr lang="en-GB" sz="1200" dirty="0">
                <a:latin typeface="+mj-lt"/>
              </a:rPr>
              <a:t>. </a:t>
            </a:r>
            <a:r>
              <a:rPr lang="en-GB" sz="1200" i="1" dirty="0">
                <a:effectLst/>
                <a:latin typeface="+mj-lt"/>
              </a:rPr>
              <a:t>ISKO Encyclopedia of Knowledge Organization</a:t>
            </a:r>
            <a:r>
              <a:rPr lang="en-GB" sz="1200" dirty="0">
                <a:latin typeface="+mj-lt"/>
              </a:rPr>
              <a:t> (pp. 1-22).</a:t>
            </a:r>
          </a:p>
          <a:p>
            <a:r>
              <a:rPr lang="en-GB" sz="1200" dirty="0"/>
              <a:t>Herndl, C. G. (1993). Teaching discourse and reproducing culture: A critique of research and pedagogy in professional and non-academic writing. </a:t>
            </a:r>
            <a:r>
              <a:rPr lang="en-GB" sz="1200" i="1" dirty="0"/>
              <a:t>College Composition &amp; Communication</a:t>
            </a:r>
            <a:r>
              <a:rPr lang="en-GB" sz="1200" dirty="0"/>
              <a:t> 44(3). 349–363.</a:t>
            </a:r>
          </a:p>
          <a:p>
            <a:r>
              <a:rPr lang="en-GB" sz="1200" dirty="0"/>
              <a:t>Itchuaqiyaq, C. U., &amp; Frith, J. (2022). Citational practices as a site of resistance and radical pedagogy: Positioning the multiply marginalized and underrepresented (MMU) scholar database as an infrastructural intervention. </a:t>
            </a:r>
            <a:r>
              <a:rPr lang="en-GB" sz="1200" i="1" dirty="0"/>
              <a:t>Communication Design Quarterly Review</a:t>
            </a:r>
            <a:r>
              <a:rPr lang="en-GB" sz="1200" dirty="0"/>
              <a:t>, 10(3), 10-19.</a:t>
            </a:r>
          </a:p>
          <a:p>
            <a:r>
              <a:rPr lang="en-GB" sz="1200" dirty="0"/>
              <a:t>Potts, K. L. &amp; Brown, L. (2015). Becoming an anti-oppressive researcher. In Susan Strega &amp; Leslie Brown (eds.). </a:t>
            </a:r>
            <a:r>
              <a:rPr lang="en-GB" sz="1200" i="1" dirty="0"/>
              <a:t>Research as resistance: Revisiting critical, Indigenous and anti-oppressive approaches</a:t>
            </a:r>
            <a:r>
              <a:rPr lang="en-GB" sz="1200" dirty="0"/>
              <a:t> (pp. 17–42). Toronto: Canadian Scholars’ Press and Women’s Press.</a:t>
            </a:r>
          </a:p>
        </p:txBody>
      </p:sp>
    </p:spTree>
    <p:extLst>
      <p:ext uri="{BB962C8B-B14F-4D97-AF65-F5344CB8AC3E}">
        <p14:creationId xmlns:p14="http://schemas.microsoft.com/office/powerpoint/2010/main" val="207109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980476" y="0"/>
            <a:ext cx="2211524" cy="6858000"/>
          </a:xfrm>
        </p:spPr>
      </p:pic>
      <p:sp>
        <p:nvSpPr>
          <p:cNvPr id="16" name="TextBox 15">
            <a:extLst>
              <a:ext uri="{FF2B5EF4-FFF2-40B4-BE49-F238E27FC236}">
                <a16:creationId xmlns:a16="http://schemas.microsoft.com/office/drawing/2014/main" id="{E2F2BFDF-E9F2-4569-A9F2-E1FFCB7FB82D}"/>
              </a:ext>
            </a:extLst>
          </p:cNvPr>
          <p:cNvSpPr txBox="1"/>
          <p:nvPr/>
        </p:nvSpPr>
        <p:spPr>
          <a:xfrm>
            <a:off x="91440" y="4605594"/>
            <a:ext cx="9889035" cy="1144347"/>
          </a:xfrm>
          <a:prstGeom prst="rect">
            <a:avLst/>
          </a:prstGeom>
          <a:noFill/>
        </p:spPr>
        <p:txBody>
          <a:bodyPr wrap="square" lIns="0" tIns="360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noProof="0" dirty="0">
                <a:ln>
                  <a:noFill/>
                </a:ln>
                <a:solidFill>
                  <a:srgbClr val="7F7F7F"/>
                </a:solidFill>
                <a:effectLst/>
                <a:uLnTx/>
                <a:uFillTx/>
                <a:latin typeface="Times New Roman" panose="02020603050405020304" pitchFamily="18" charset="0"/>
                <a:ea typeface="+mn-ea"/>
                <a:cs typeface="+mn-cs"/>
              </a:rPr>
              <a:t>RUANNI  TUPAS</a:t>
            </a:r>
            <a:endPar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noProof="0" dirty="0">
                <a:ln>
                  <a:noFill/>
                </a:ln>
                <a:solidFill>
                  <a:srgbClr val="7F7F7F"/>
                </a:solidFill>
                <a:effectLst/>
                <a:uLnTx/>
                <a:uFillTx/>
                <a:latin typeface="Times New Roman" panose="02020603050405020304" pitchFamily="18" charset="0"/>
                <a:ea typeface="+mn-ea"/>
                <a:cs typeface="+mn-cs"/>
              </a:rPr>
              <a:t>Department of Culture, Communication and Media</a:t>
            </a:r>
            <a:endPar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noProof="0" dirty="0">
                <a:ln>
                  <a:noFill/>
                </a:ln>
                <a:solidFill>
                  <a:srgbClr val="7F7F7F"/>
                </a:solidFill>
                <a:effectLst/>
                <a:uLnTx/>
                <a:uFillTx/>
                <a:latin typeface="Times New Roman" panose="02020603050405020304" pitchFamily="18" charset="0"/>
                <a:ea typeface="+mn-ea"/>
                <a:cs typeface="+mn-cs"/>
              </a:rPr>
              <a:t>Institute of Education</a:t>
            </a:r>
            <a:endPar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00" normalizeH="0" baseline="0" noProof="0" dirty="0">
                <a:ln>
                  <a:noFill/>
                </a:ln>
                <a:solidFill>
                  <a:srgbClr val="7F7F7F"/>
                </a:solidFill>
                <a:effectLst/>
                <a:uLnTx/>
                <a:uFillTx/>
                <a:latin typeface="Times New Roman" panose="02020603050405020304" pitchFamily="18" charset="0"/>
                <a:ea typeface="+mn-ea"/>
                <a:cs typeface="+mn-cs"/>
              </a:rPr>
              <a:t>University College London</a:t>
            </a:r>
            <a:endPar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19777" y="1488035"/>
            <a:ext cx="10850880" cy="1674470"/>
          </a:xfrm>
        </p:spPr>
        <p:txBody>
          <a:bodyPr rtlCol="0"/>
          <a:lstStyle/>
          <a:p>
            <a:pPr algn="ctr" rtl="0"/>
            <a:r>
              <a:rPr lang="en-GB" sz="5400" i="1" dirty="0"/>
              <a:t>Re</a:t>
            </a:r>
            <a:r>
              <a:rPr lang="en-GB" sz="5400" dirty="0">
                <a:solidFill>
                  <a:srgbClr val="C00000"/>
                </a:solidFill>
              </a:rPr>
              <a:t>view</a:t>
            </a:r>
            <a:r>
              <a:rPr lang="en-GB" sz="5400" dirty="0"/>
              <a:t>ing the Literature: </a:t>
            </a:r>
            <a:br>
              <a:rPr lang="en-GB" sz="5400" dirty="0"/>
            </a:br>
            <a:br>
              <a:rPr lang="en-GB" sz="5400" dirty="0"/>
            </a:br>
            <a:r>
              <a:rPr lang="en-GB" sz="4800" i="1" dirty="0"/>
              <a:t>A critical view</a:t>
            </a:r>
          </a:p>
        </p:txBody>
      </p:sp>
    </p:spTree>
    <p:extLst>
      <p:ext uri="{BB962C8B-B14F-4D97-AF65-F5344CB8AC3E}">
        <p14:creationId xmlns:p14="http://schemas.microsoft.com/office/powerpoint/2010/main" val="38999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38475F7B-316A-47DC-9CBB-B074A5B5994C}"/>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792480" y="2133600"/>
            <a:ext cx="8562999" cy="3247151"/>
          </a:xfrm>
        </p:spPr>
        <p:txBody>
          <a:bodyPr rtlCol="0"/>
          <a:lstStyle/>
          <a:p>
            <a:pPr algn="l" rtl="0"/>
            <a:r>
              <a:rPr lang="en-GB" sz="4000" i="0" dirty="0"/>
              <a:t>“The process of ‘becoming’ a researcher involves placing oneself inside a conversation and learning the intricacies and contours of a topic.”</a:t>
            </a:r>
            <a:endParaRPr lang="en-GB" sz="4000" dirty="0"/>
          </a:p>
          <a:p>
            <a:pPr rtl="0"/>
            <a:r>
              <a:rPr lang="en-GB" sz="4000" dirty="0"/>
              <a:t> </a:t>
            </a:r>
            <a:r>
              <a:rPr lang="en-GB" sz="2400" i="0" dirty="0"/>
              <a:t>Itchuaqiyaq and Frith, 2022, p.10</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GB" sz="1200" b="0" i="1" u="none" strike="noStrike" kern="1200" cap="none" spc="0" normalizeH="0" baseline="0" noProof="0" smtClean="0">
                <a:ln>
                  <a:noFill/>
                </a:ln>
                <a:solidFill>
                  <a:srgbClr val="FFFFFF"/>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2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D3577ABA-64C6-6B63-2E3B-41A6606B9B29}"/>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2" name="Table 1">
            <a:extLst>
              <a:ext uri="{FF2B5EF4-FFF2-40B4-BE49-F238E27FC236}">
                <a16:creationId xmlns:a16="http://schemas.microsoft.com/office/drawing/2014/main" id="{625AC9E7-8C42-E703-2598-BCE1DC31317C}"/>
              </a:ext>
            </a:extLst>
          </p:cNvPr>
          <p:cNvGraphicFramePr>
            <a:graphicFrameLocks noGrp="1"/>
          </p:cNvGraphicFramePr>
          <p:nvPr/>
        </p:nvGraphicFramePr>
        <p:xfrm>
          <a:off x="792480" y="827010"/>
          <a:ext cx="8128000" cy="9144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3075099161"/>
                    </a:ext>
                  </a:extLst>
                </a:gridCol>
              </a:tblGrid>
              <a:tr h="370840">
                <a:tc>
                  <a:txBody>
                    <a:bodyPr/>
                    <a:lstStyle/>
                    <a:p>
                      <a:pPr algn="ctr"/>
                      <a:r>
                        <a:rPr lang="en-GB" sz="3200" dirty="0">
                          <a:solidFill>
                            <a:schemeClr val="tx1"/>
                          </a:solidFill>
                          <a:latin typeface="Aptos Display" panose="020B0004020202020204" pitchFamily="34" charset="0"/>
                        </a:rPr>
                        <a:t>BUILDING DISCIPLIN</a:t>
                      </a:r>
                      <a:r>
                        <a:rPr lang="en-GB" sz="5400" dirty="0">
                          <a:solidFill>
                            <a:srgbClr val="C00000"/>
                          </a:solidFill>
                          <a:latin typeface="Brush Script MT" panose="03060802040406070304" pitchFamily="66" charset="0"/>
                        </a:rPr>
                        <a:t>AL</a:t>
                      </a:r>
                      <a:r>
                        <a:rPr lang="en-GB" sz="5400" dirty="0">
                          <a:solidFill>
                            <a:schemeClr val="tx1"/>
                          </a:solidFill>
                        </a:rPr>
                        <a:t> </a:t>
                      </a:r>
                      <a:r>
                        <a:rPr lang="en-GB" sz="3200" dirty="0">
                          <a:solidFill>
                            <a:schemeClr val="tx1"/>
                          </a:solidFill>
                          <a:latin typeface="Aptos Display" panose="020B0004020202020204" pitchFamily="34" charset="0"/>
                        </a:rPr>
                        <a:t>KNOWLEDGE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373208"/>
                  </a:ext>
                </a:extLst>
              </a:tr>
            </a:tbl>
          </a:graphicData>
        </a:graphic>
      </p:graphicFrame>
      <p:sp>
        <p:nvSpPr>
          <p:cNvPr id="4" name="Rectangle 3">
            <a:extLst>
              <a:ext uri="{FF2B5EF4-FFF2-40B4-BE49-F238E27FC236}">
                <a16:creationId xmlns:a16="http://schemas.microsoft.com/office/drawing/2014/main" id="{8E97AA93-D407-6743-AFEB-711027F51065}"/>
              </a:ext>
            </a:extLst>
          </p:cNvPr>
          <p:cNvSpPr/>
          <p:nvPr/>
        </p:nvSpPr>
        <p:spPr>
          <a:xfrm>
            <a:off x="9980476" y="6190914"/>
            <a:ext cx="1562962" cy="66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EE2F-A6A3-AE28-CC14-3787F3989680}"/>
            </a:ext>
          </a:extLst>
        </p:cNvPr>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67CEEC10-4308-A94D-E820-5ED001D9F0F4}"/>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3" name="Text Placeholder 2">
            <a:extLst>
              <a:ext uri="{FF2B5EF4-FFF2-40B4-BE49-F238E27FC236}">
                <a16:creationId xmlns:a16="http://schemas.microsoft.com/office/drawing/2014/main" id="{F64C9AF8-942C-A716-6F24-3088B96ED485}"/>
              </a:ext>
            </a:extLst>
          </p:cNvPr>
          <p:cNvSpPr>
            <a:spLocks noGrp="1"/>
          </p:cNvSpPr>
          <p:nvPr>
            <p:ph type="body" sz="quarter" idx="32"/>
          </p:nvPr>
        </p:nvSpPr>
        <p:spPr>
          <a:xfrm>
            <a:off x="721360" y="2316480"/>
            <a:ext cx="8562999" cy="2702560"/>
          </a:xfrm>
        </p:spPr>
        <p:txBody>
          <a:bodyPr rtlCol="0"/>
          <a:lstStyle/>
          <a:p>
            <a:pPr algn="l" rtl="0"/>
            <a:r>
              <a:rPr lang="en-GB" sz="4000" i="0" dirty="0"/>
              <a:t>“…citational practices do infrastructural work and are a discursive base upon which entire disciplines…are built.”</a:t>
            </a:r>
          </a:p>
          <a:p>
            <a:pPr rtl="0"/>
            <a:r>
              <a:rPr lang="en-GB" sz="4000" dirty="0"/>
              <a:t> </a:t>
            </a:r>
            <a:r>
              <a:rPr lang="en-GB" sz="2400" i="0" dirty="0"/>
              <a:t>Itchuaqiyaq and Frith, 2022, p.11</a:t>
            </a:r>
          </a:p>
        </p:txBody>
      </p:sp>
      <p:sp>
        <p:nvSpPr>
          <p:cNvPr id="6" name="Slide Number Placeholder 5">
            <a:extLst>
              <a:ext uri="{FF2B5EF4-FFF2-40B4-BE49-F238E27FC236}">
                <a16:creationId xmlns:a16="http://schemas.microsoft.com/office/drawing/2014/main" id="{B6AD13E7-E0CD-7A2B-E2FF-9469878FF096}"/>
              </a:ext>
            </a:extLst>
          </p:cNvPr>
          <p:cNvSpPr>
            <a:spLocks noGrp="1"/>
          </p:cNvSpPr>
          <p:nvPr>
            <p:ph type="sldNum" sz="quarter" idx="3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GB" sz="1200" b="0" i="1" u="none" strike="noStrike" kern="1200" cap="none" spc="0" normalizeH="0" baseline="0" noProof="0" smtClean="0">
                <a:ln>
                  <a:noFill/>
                </a:ln>
                <a:solidFill>
                  <a:srgbClr val="FFFFFF"/>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200" b="0" i="1" u="none" strike="noStrike" kern="1200" cap="none" spc="0" normalizeH="0" baseline="0" noProof="0">
              <a:ln>
                <a:noFill/>
              </a:ln>
              <a:solidFill>
                <a:srgbClr val="FFFFFF"/>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411C6E3D-0B3F-C36F-FF3D-A06C97E2111C}"/>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2" name="Table 1">
            <a:extLst>
              <a:ext uri="{FF2B5EF4-FFF2-40B4-BE49-F238E27FC236}">
                <a16:creationId xmlns:a16="http://schemas.microsoft.com/office/drawing/2014/main" id="{462EB0D8-F766-E87E-4F75-136C161732F9}"/>
              </a:ext>
            </a:extLst>
          </p:cNvPr>
          <p:cNvGraphicFramePr>
            <a:graphicFrameLocks noGrp="1"/>
          </p:cNvGraphicFramePr>
          <p:nvPr/>
        </p:nvGraphicFramePr>
        <p:xfrm>
          <a:off x="792480" y="827010"/>
          <a:ext cx="8128000" cy="9144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3075099161"/>
                    </a:ext>
                  </a:extLst>
                </a:gridCol>
              </a:tblGrid>
              <a:tr h="370840">
                <a:tc>
                  <a:txBody>
                    <a:bodyPr/>
                    <a:lstStyle/>
                    <a:p>
                      <a:pPr algn="ctr"/>
                      <a:r>
                        <a:rPr lang="en-GB" sz="3200" dirty="0">
                          <a:solidFill>
                            <a:schemeClr val="tx1"/>
                          </a:solidFill>
                          <a:latin typeface="Aptos Display" panose="020B0004020202020204" pitchFamily="34" charset="0"/>
                        </a:rPr>
                        <a:t>BUILDING DISCIPLIN</a:t>
                      </a:r>
                      <a:r>
                        <a:rPr lang="en-GB" sz="5400" dirty="0">
                          <a:solidFill>
                            <a:srgbClr val="C00000"/>
                          </a:solidFill>
                          <a:latin typeface="Brush Script MT" panose="03060802040406070304" pitchFamily="66" charset="0"/>
                        </a:rPr>
                        <a:t>AL</a:t>
                      </a:r>
                      <a:r>
                        <a:rPr lang="en-GB" sz="5400" dirty="0">
                          <a:solidFill>
                            <a:schemeClr val="tx1"/>
                          </a:solidFill>
                        </a:rPr>
                        <a:t> </a:t>
                      </a:r>
                      <a:r>
                        <a:rPr lang="en-GB" sz="3200" dirty="0">
                          <a:solidFill>
                            <a:schemeClr val="tx1"/>
                          </a:solidFill>
                          <a:latin typeface="Aptos Display" panose="020B0004020202020204" pitchFamily="34" charset="0"/>
                        </a:rPr>
                        <a:t>KNOWLEDGE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373208"/>
                  </a:ext>
                </a:extLst>
              </a:tr>
            </a:tbl>
          </a:graphicData>
        </a:graphic>
      </p:graphicFrame>
      <p:sp>
        <p:nvSpPr>
          <p:cNvPr id="4" name="Rectangle 3">
            <a:extLst>
              <a:ext uri="{FF2B5EF4-FFF2-40B4-BE49-F238E27FC236}">
                <a16:creationId xmlns:a16="http://schemas.microsoft.com/office/drawing/2014/main" id="{26C8759A-5DE8-4B52-4973-A16DFB691B17}"/>
              </a:ext>
            </a:extLst>
          </p:cNvPr>
          <p:cNvSpPr/>
          <p:nvPr/>
        </p:nvSpPr>
        <p:spPr>
          <a:xfrm>
            <a:off x="9980476" y="6190914"/>
            <a:ext cx="1632404" cy="66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4462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56EF-79A9-A2C2-D4CD-962F9813A45C}"/>
            </a:ext>
          </a:extLst>
        </p:cNvPr>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A4483542-D9C4-38EA-C6E3-2AA8B8BA8993}"/>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3" name="Text Placeholder 2">
            <a:extLst>
              <a:ext uri="{FF2B5EF4-FFF2-40B4-BE49-F238E27FC236}">
                <a16:creationId xmlns:a16="http://schemas.microsoft.com/office/drawing/2014/main" id="{291813E7-D536-24ED-FF56-03D179D261A0}"/>
              </a:ext>
            </a:extLst>
          </p:cNvPr>
          <p:cNvSpPr>
            <a:spLocks noGrp="1"/>
          </p:cNvSpPr>
          <p:nvPr>
            <p:ph type="body" sz="quarter" idx="32"/>
          </p:nvPr>
        </p:nvSpPr>
        <p:spPr>
          <a:xfrm>
            <a:off x="721360" y="2281951"/>
            <a:ext cx="8562999" cy="2834640"/>
          </a:xfrm>
        </p:spPr>
        <p:txBody>
          <a:bodyPr rtlCol="0"/>
          <a:lstStyle/>
          <a:p>
            <a:pPr algn="l" rtl="0">
              <a:lnSpc>
                <a:spcPct val="100000"/>
              </a:lnSpc>
              <a:spcBef>
                <a:spcPts val="0"/>
              </a:spcBef>
            </a:pPr>
            <a:r>
              <a:rPr lang="en-GB" sz="4000" i="0" dirty="0"/>
              <a:t>A researcher: “cannot perform significant</a:t>
            </a:r>
          </a:p>
          <a:p>
            <a:pPr algn="l" rtl="0">
              <a:lnSpc>
                <a:spcPct val="100000"/>
              </a:lnSpc>
              <a:spcBef>
                <a:spcPts val="0"/>
              </a:spcBef>
            </a:pPr>
            <a:r>
              <a:rPr lang="en-GB" sz="4000" i="0" dirty="0"/>
              <a:t>research without first understanding the literature in the field” (p. 3).</a:t>
            </a:r>
          </a:p>
          <a:p>
            <a:pPr rtl="0"/>
            <a:r>
              <a:rPr lang="en-GB" sz="4000" dirty="0"/>
              <a:t> </a:t>
            </a:r>
            <a:r>
              <a:rPr lang="en-GB" sz="2400" i="0" dirty="0"/>
              <a:t>Boote and Beile, 2005, p. 3 </a:t>
            </a:r>
          </a:p>
        </p:txBody>
      </p:sp>
      <p:sp>
        <p:nvSpPr>
          <p:cNvPr id="5" name="TextBox 4">
            <a:extLst>
              <a:ext uri="{FF2B5EF4-FFF2-40B4-BE49-F238E27FC236}">
                <a16:creationId xmlns:a16="http://schemas.microsoft.com/office/drawing/2014/main" id="{575FED8E-65DD-D7EA-E031-920F8A4BF2A3}"/>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2" name="Table 1">
            <a:extLst>
              <a:ext uri="{FF2B5EF4-FFF2-40B4-BE49-F238E27FC236}">
                <a16:creationId xmlns:a16="http://schemas.microsoft.com/office/drawing/2014/main" id="{B0C305F1-67B8-5624-D61A-FBF3F399E109}"/>
              </a:ext>
            </a:extLst>
          </p:cNvPr>
          <p:cNvGraphicFramePr>
            <a:graphicFrameLocks noGrp="1"/>
          </p:cNvGraphicFramePr>
          <p:nvPr/>
        </p:nvGraphicFramePr>
        <p:xfrm>
          <a:off x="792480" y="827010"/>
          <a:ext cx="8128000" cy="9144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3075099161"/>
                    </a:ext>
                  </a:extLst>
                </a:gridCol>
              </a:tblGrid>
              <a:tr h="370840">
                <a:tc>
                  <a:txBody>
                    <a:bodyPr/>
                    <a:lstStyle/>
                    <a:p>
                      <a:pPr algn="ctr"/>
                      <a:r>
                        <a:rPr lang="en-GB" sz="3200" dirty="0">
                          <a:solidFill>
                            <a:schemeClr val="tx1"/>
                          </a:solidFill>
                          <a:latin typeface="Aptos Display" panose="020B0004020202020204" pitchFamily="34" charset="0"/>
                        </a:rPr>
                        <a:t>BUILDING DISCIPLIN</a:t>
                      </a:r>
                      <a:r>
                        <a:rPr lang="en-GB" sz="5400" dirty="0">
                          <a:solidFill>
                            <a:srgbClr val="C00000"/>
                          </a:solidFill>
                          <a:latin typeface="Brush Script MT" panose="03060802040406070304" pitchFamily="66" charset="0"/>
                        </a:rPr>
                        <a:t>AL</a:t>
                      </a:r>
                      <a:r>
                        <a:rPr lang="en-GB" sz="5400" dirty="0">
                          <a:solidFill>
                            <a:schemeClr val="tx1"/>
                          </a:solidFill>
                        </a:rPr>
                        <a:t> </a:t>
                      </a:r>
                      <a:r>
                        <a:rPr lang="en-GB" sz="3200" dirty="0">
                          <a:solidFill>
                            <a:schemeClr val="tx1"/>
                          </a:solidFill>
                          <a:latin typeface="Aptos Display" panose="020B0004020202020204" pitchFamily="34" charset="0"/>
                        </a:rPr>
                        <a:t>KNOWLEDGE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373208"/>
                  </a:ext>
                </a:extLst>
              </a:tr>
            </a:tbl>
          </a:graphicData>
        </a:graphic>
      </p:graphicFrame>
      <p:sp>
        <p:nvSpPr>
          <p:cNvPr id="4" name="Rectangle 3">
            <a:extLst>
              <a:ext uri="{FF2B5EF4-FFF2-40B4-BE49-F238E27FC236}">
                <a16:creationId xmlns:a16="http://schemas.microsoft.com/office/drawing/2014/main" id="{8FF99D0A-2C4B-3F83-F0D2-945D981E95E5}"/>
              </a:ext>
            </a:extLst>
          </p:cNvPr>
          <p:cNvSpPr/>
          <p:nvPr/>
        </p:nvSpPr>
        <p:spPr>
          <a:xfrm>
            <a:off x="9980476" y="6190914"/>
            <a:ext cx="1562962" cy="66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3741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0676-AB36-4165-2ACF-57632AE46561}"/>
            </a:ext>
          </a:extLst>
        </p:cNvPr>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14C914A0-C1F3-420F-D620-CE665F3C2638}"/>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3" name="Text Placeholder 2">
            <a:extLst>
              <a:ext uri="{FF2B5EF4-FFF2-40B4-BE49-F238E27FC236}">
                <a16:creationId xmlns:a16="http://schemas.microsoft.com/office/drawing/2014/main" id="{3F6D5DAA-76B5-3D3A-1468-A13EC1A9E91C}"/>
              </a:ext>
            </a:extLst>
          </p:cNvPr>
          <p:cNvSpPr>
            <a:spLocks noGrp="1"/>
          </p:cNvSpPr>
          <p:nvPr>
            <p:ph type="body" sz="quarter" idx="32"/>
          </p:nvPr>
        </p:nvSpPr>
        <p:spPr>
          <a:xfrm>
            <a:off x="635000" y="2164080"/>
            <a:ext cx="8562999" cy="3251200"/>
          </a:xfrm>
        </p:spPr>
        <p:txBody>
          <a:bodyPr rtlCol="0"/>
          <a:lstStyle/>
          <a:p>
            <a:pPr algn="ctr" rtl="0">
              <a:lnSpc>
                <a:spcPct val="100000"/>
              </a:lnSpc>
              <a:spcBef>
                <a:spcPts val="0"/>
              </a:spcBef>
            </a:pPr>
            <a:r>
              <a:rPr lang="en-GB" sz="4000" i="0" dirty="0"/>
              <a:t>Literature review is the demonstration of knowledge of the field.</a:t>
            </a:r>
          </a:p>
          <a:p>
            <a:pPr algn="ctr" rtl="0">
              <a:lnSpc>
                <a:spcPct val="100000"/>
              </a:lnSpc>
              <a:spcBef>
                <a:spcPts val="0"/>
              </a:spcBef>
            </a:pPr>
            <a:endParaRPr lang="en-GB" sz="4000" i="0" dirty="0"/>
          </a:p>
          <a:p>
            <a:pPr algn="ctr" rtl="0">
              <a:lnSpc>
                <a:spcPct val="100000"/>
              </a:lnSpc>
              <a:spcBef>
                <a:spcPts val="0"/>
              </a:spcBef>
            </a:pPr>
            <a:r>
              <a:rPr lang="en-GB" sz="4000" i="0" dirty="0"/>
              <a:t>SO: what and who constitutes ‘knowledge of the field’?</a:t>
            </a:r>
          </a:p>
          <a:p>
            <a:pPr algn="ctr" rtl="0">
              <a:lnSpc>
                <a:spcPct val="100000"/>
              </a:lnSpc>
              <a:spcBef>
                <a:spcPts val="0"/>
              </a:spcBef>
            </a:pPr>
            <a:endParaRPr lang="en-GB" sz="4000" i="0" dirty="0"/>
          </a:p>
        </p:txBody>
      </p:sp>
      <p:sp>
        <p:nvSpPr>
          <p:cNvPr id="5" name="TextBox 4">
            <a:extLst>
              <a:ext uri="{FF2B5EF4-FFF2-40B4-BE49-F238E27FC236}">
                <a16:creationId xmlns:a16="http://schemas.microsoft.com/office/drawing/2014/main" id="{B172D97A-3693-8D0D-8C60-37722072D3D5}"/>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endParaRPr>
          </a:p>
        </p:txBody>
      </p:sp>
      <p:sp>
        <p:nvSpPr>
          <p:cNvPr id="8" name="Rectangle 7">
            <a:extLst>
              <a:ext uri="{FF2B5EF4-FFF2-40B4-BE49-F238E27FC236}">
                <a16:creationId xmlns:a16="http://schemas.microsoft.com/office/drawing/2014/main" id="{C77F4FC4-6B01-7375-8B65-7CF6A23B9481}"/>
              </a:ext>
            </a:extLst>
          </p:cNvPr>
          <p:cNvSpPr/>
          <p:nvPr/>
        </p:nvSpPr>
        <p:spPr>
          <a:xfrm>
            <a:off x="9980476" y="6190914"/>
            <a:ext cx="1562962" cy="66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a:ea typeface="+mn-ea"/>
              <a:cs typeface="+mn-cs"/>
            </a:endParaRPr>
          </a:p>
        </p:txBody>
      </p:sp>
      <p:graphicFrame>
        <p:nvGraphicFramePr>
          <p:cNvPr id="9" name="Table 8">
            <a:extLst>
              <a:ext uri="{FF2B5EF4-FFF2-40B4-BE49-F238E27FC236}">
                <a16:creationId xmlns:a16="http://schemas.microsoft.com/office/drawing/2014/main" id="{5A28448E-4555-89D3-5A02-A7F25412B731}"/>
              </a:ext>
            </a:extLst>
          </p:cNvPr>
          <p:cNvGraphicFramePr>
            <a:graphicFrameLocks noGrp="1"/>
          </p:cNvGraphicFramePr>
          <p:nvPr/>
        </p:nvGraphicFramePr>
        <p:xfrm>
          <a:off x="792480" y="827010"/>
          <a:ext cx="8128000" cy="9144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3075099161"/>
                    </a:ext>
                  </a:extLst>
                </a:gridCol>
              </a:tblGrid>
              <a:tr h="370840">
                <a:tc>
                  <a:txBody>
                    <a:bodyPr/>
                    <a:lstStyle/>
                    <a:p>
                      <a:pPr algn="ctr"/>
                      <a:r>
                        <a:rPr lang="en-GB" sz="3200" dirty="0">
                          <a:solidFill>
                            <a:schemeClr val="tx1"/>
                          </a:solidFill>
                          <a:latin typeface="Aptos Display" panose="020B0004020202020204" pitchFamily="34" charset="0"/>
                        </a:rPr>
                        <a:t>BUILDING DISCIPLIN</a:t>
                      </a:r>
                      <a:r>
                        <a:rPr lang="en-GB" sz="5400" dirty="0">
                          <a:solidFill>
                            <a:srgbClr val="C00000"/>
                          </a:solidFill>
                          <a:latin typeface="Brush Script MT" panose="03060802040406070304" pitchFamily="66" charset="0"/>
                        </a:rPr>
                        <a:t>AL</a:t>
                      </a:r>
                      <a:r>
                        <a:rPr lang="en-GB" sz="5400" dirty="0">
                          <a:solidFill>
                            <a:schemeClr val="tx1"/>
                          </a:solidFill>
                        </a:rPr>
                        <a:t> </a:t>
                      </a:r>
                      <a:r>
                        <a:rPr lang="en-GB" sz="3200" dirty="0">
                          <a:solidFill>
                            <a:schemeClr val="tx1"/>
                          </a:solidFill>
                          <a:latin typeface="Aptos Display" panose="020B0004020202020204" pitchFamily="34" charset="0"/>
                        </a:rPr>
                        <a:t>KNOWLEDGE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373208"/>
                  </a:ext>
                </a:extLst>
              </a:tr>
            </a:tbl>
          </a:graphicData>
        </a:graphic>
      </p:graphicFrame>
    </p:spTree>
    <p:extLst>
      <p:ext uri="{BB962C8B-B14F-4D97-AF65-F5344CB8AC3E}">
        <p14:creationId xmlns:p14="http://schemas.microsoft.com/office/powerpoint/2010/main" val="22148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F5ECA-76DA-CE19-39C0-84131FAEA28A}"/>
            </a:ext>
          </a:extLst>
        </p:cNvPr>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BEDC4628-BEA3-438E-8F7F-EB547100F580}"/>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5" name="TextBox 4">
            <a:extLst>
              <a:ext uri="{FF2B5EF4-FFF2-40B4-BE49-F238E27FC236}">
                <a16:creationId xmlns:a16="http://schemas.microsoft.com/office/drawing/2014/main" id="{DB68A3B1-8AC0-1C42-5FDE-651EA188B1FE}"/>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endParaRPr>
          </a:p>
        </p:txBody>
      </p:sp>
      <p:sp>
        <p:nvSpPr>
          <p:cNvPr id="6" name="Thought Bubble: Cloud 5">
            <a:extLst>
              <a:ext uri="{FF2B5EF4-FFF2-40B4-BE49-F238E27FC236}">
                <a16:creationId xmlns:a16="http://schemas.microsoft.com/office/drawing/2014/main" id="{A58B312F-8F59-40B1-9EA5-0B66BE0B5CFF}"/>
              </a:ext>
            </a:extLst>
          </p:cNvPr>
          <p:cNvSpPr/>
          <p:nvPr/>
        </p:nvSpPr>
        <p:spPr>
          <a:xfrm>
            <a:off x="182880" y="1333241"/>
            <a:ext cx="4815840" cy="2103119"/>
          </a:xfrm>
          <a:prstGeom prst="cloudCallout">
            <a:avLst/>
          </a:prstGeom>
          <a:noFill/>
          <a:ln w="508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Times New Roman"/>
                <a:ea typeface="+mn-ea"/>
                <a:cs typeface="+mn-cs"/>
              </a:rPr>
              <a:t>Can I consult literature in languages other than English?</a:t>
            </a:r>
          </a:p>
        </p:txBody>
      </p:sp>
      <p:sp>
        <p:nvSpPr>
          <p:cNvPr id="7" name="Thought Bubble: Cloud 6">
            <a:extLst>
              <a:ext uri="{FF2B5EF4-FFF2-40B4-BE49-F238E27FC236}">
                <a16:creationId xmlns:a16="http://schemas.microsoft.com/office/drawing/2014/main" id="{74F71AAB-C23B-DC20-23E2-30981E3FC757}"/>
              </a:ext>
            </a:extLst>
          </p:cNvPr>
          <p:cNvSpPr/>
          <p:nvPr/>
        </p:nvSpPr>
        <p:spPr>
          <a:xfrm>
            <a:off x="4301036" y="2267960"/>
            <a:ext cx="5679440" cy="2397760"/>
          </a:xfrm>
          <a:prstGeom prst="cloudCallout">
            <a:avLst/>
          </a:prstGeom>
          <a:noFill/>
          <a:ln w="508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Times New Roman"/>
                <a:ea typeface="+mn-ea"/>
                <a:cs typeface="+mn-cs"/>
              </a:rPr>
              <a:t>Where does most research I cite ‘come’ from?</a:t>
            </a:r>
          </a:p>
        </p:txBody>
      </p:sp>
      <p:sp>
        <p:nvSpPr>
          <p:cNvPr id="8" name="Thought Bubble: Cloud 7">
            <a:extLst>
              <a:ext uri="{FF2B5EF4-FFF2-40B4-BE49-F238E27FC236}">
                <a16:creationId xmlns:a16="http://schemas.microsoft.com/office/drawing/2014/main" id="{92FD3A15-9CF3-3EFD-744E-89922D3616C3}"/>
              </a:ext>
            </a:extLst>
          </p:cNvPr>
          <p:cNvSpPr/>
          <p:nvPr/>
        </p:nvSpPr>
        <p:spPr>
          <a:xfrm>
            <a:off x="367438" y="4183121"/>
            <a:ext cx="4815840" cy="2103119"/>
          </a:xfrm>
          <a:prstGeom prst="cloudCallout">
            <a:avLst/>
          </a:prstGeom>
          <a:noFill/>
          <a:ln w="508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Times New Roman"/>
                <a:ea typeface="+mn-ea"/>
                <a:cs typeface="+mn-cs"/>
              </a:rPr>
              <a:t>What does my citation line reveal about what I know and do not know?</a:t>
            </a:r>
          </a:p>
        </p:txBody>
      </p:sp>
      <p:sp>
        <p:nvSpPr>
          <p:cNvPr id="9" name="Rectangle 8">
            <a:extLst>
              <a:ext uri="{FF2B5EF4-FFF2-40B4-BE49-F238E27FC236}">
                <a16:creationId xmlns:a16="http://schemas.microsoft.com/office/drawing/2014/main" id="{2B8B31BA-92EF-A31A-91CF-1A90D8C6FF21}"/>
              </a:ext>
            </a:extLst>
          </p:cNvPr>
          <p:cNvSpPr/>
          <p:nvPr/>
        </p:nvSpPr>
        <p:spPr>
          <a:xfrm>
            <a:off x="9980476" y="6190914"/>
            <a:ext cx="1562962" cy="66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a:ea typeface="+mn-ea"/>
              <a:cs typeface="+mn-cs"/>
            </a:endParaRPr>
          </a:p>
        </p:txBody>
      </p:sp>
      <p:graphicFrame>
        <p:nvGraphicFramePr>
          <p:cNvPr id="11" name="Table 10">
            <a:extLst>
              <a:ext uri="{FF2B5EF4-FFF2-40B4-BE49-F238E27FC236}">
                <a16:creationId xmlns:a16="http://schemas.microsoft.com/office/drawing/2014/main" id="{CAE99931-6C24-7CA1-F37A-530FCF0AE388}"/>
              </a:ext>
            </a:extLst>
          </p:cNvPr>
          <p:cNvGraphicFramePr>
            <a:graphicFrameLocks noGrp="1"/>
          </p:cNvGraphicFramePr>
          <p:nvPr/>
        </p:nvGraphicFramePr>
        <p:xfrm>
          <a:off x="1852476" y="69060"/>
          <a:ext cx="8128000" cy="9144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3075099161"/>
                    </a:ext>
                  </a:extLst>
                </a:gridCol>
              </a:tblGrid>
              <a:tr h="370840">
                <a:tc>
                  <a:txBody>
                    <a:bodyPr/>
                    <a:lstStyle/>
                    <a:p>
                      <a:pPr algn="ctr"/>
                      <a:r>
                        <a:rPr lang="en-GB" sz="3200" dirty="0">
                          <a:solidFill>
                            <a:schemeClr val="tx1"/>
                          </a:solidFill>
                          <a:latin typeface="Aptos Display" panose="020B0004020202020204" pitchFamily="34" charset="0"/>
                        </a:rPr>
                        <a:t>BUILDING DISCIPLIN</a:t>
                      </a:r>
                      <a:r>
                        <a:rPr lang="en-GB" sz="5400" dirty="0">
                          <a:solidFill>
                            <a:srgbClr val="C00000"/>
                          </a:solidFill>
                          <a:latin typeface="Brush Script MT" panose="03060802040406070304" pitchFamily="66" charset="0"/>
                        </a:rPr>
                        <a:t>AL</a:t>
                      </a:r>
                      <a:r>
                        <a:rPr lang="en-GB" sz="5400" dirty="0">
                          <a:solidFill>
                            <a:schemeClr val="tx1"/>
                          </a:solidFill>
                        </a:rPr>
                        <a:t> </a:t>
                      </a:r>
                      <a:r>
                        <a:rPr lang="en-GB" sz="3200" dirty="0">
                          <a:solidFill>
                            <a:schemeClr val="tx1"/>
                          </a:solidFill>
                          <a:latin typeface="Aptos Display" panose="020B0004020202020204" pitchFamily="34" charset="0"/>
                        </a:rPr>
                        <a:t>KNOWLEDGE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373208"/>
                  </a:ext>
                </a:extLst>
              </a:tr>
            </a:tbl>
          </a:graphicData>
        </a:graphic>
      </p:graphicFrame>
    </p:spTree>
    <p:extLst>
      <p:ext uri="{BB962C8B-B14F-4D97-AF65-F5344CB8AC3E}">
        <p14:creationId xmlns:p14="http://schemas.microsoft.com/office/powerpoint/2010/main" val="183387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B4894-CBE2-3D45-3764-6AF1D9AE452A}"/>
            </a:ext>
          </a:extLst>
        </p:cNvPr>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EF858F0B-14A8-18D9-7A68-04D3F754A9B6}"/>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3" name="Text Placeholder 2">
            <a:extLst>
              <a:ext uri="{FF2B5EF4-FFF2-40B4-BE49-F238E27FC236}">
                <a16:creationId xmlns:a16="http://schemas.microsoft.com/office/drawing/2014/main" id="{B9A0A4ED-D849-A947-9177-A6638B21E3B8}"/>
              </a:ext>
            </a:extLst>
          </p:cNvPr>
          <p:cNvSpPr>
            <a:spLocks noGrp="1"/>
          </p:cNvSpPr>
          <p:nvPr>
            <p:ph type="body" sz="quarter" idx="32"/>
          </p:nvPr>
        </p:nvSpPr>
        <p:spPr>
          <a:xfrm>
            <a:off x="792480" y="1869440"/>
            <a:ext cx="8562999" cy="4714240"/>
          </a:xfrm>
        </p:spPr>
        <p:txBody>
          <a:bodyPr rtlCol="0"/>
          <a:lstStyle/>
          <a:p>
            <a:pPr algn="l" rtl="0">
              <a:lnSpc>
                <a:spcPct val="100000"/>
              </a:lnSpc>
              <a:spcBef>
                <a:spcPts val="0"/>
              </a:spcBef>
            </a:pPr>
            <a:r>
              <a:rPr lang="en-GB" sz="4000" i="0" dirty="0"/>
              <a:t>“[s]ocial scientists in the dependent centres of academic production</a:t>
            </a:r>
          </a:p>
          <a:p>
            <a:pPr algn="l" rtl="0">
              <a:lnSpc>
                <a:spcPct val="100000"/>
              </a:lnSpc>
              <a:spcBef>
                <a:spcPts val="0"/>
              </a:spcBef>
            </a:pPr>
            <a:r>
              <a:rPr lang="en-GB" sz="4000" i="0" dirty="0"/>
              <a:t>are obliged to acquaint themselves, if not master, both the classics and the</a:t>
            </a:r>
          </a:p>
          <a:p>
            <a:pPr algn="l" rtl="0">
              <a:lnSpc>
                <a:spcPct val="100000"/>
              </a:lnSpc>
              <a:spcBef>
                <a:spcPts val="0"/>
              </a:spcBef>
            </a:pPr>
            <a:r>
              <a:rPr lang="en-GB" sz="4000" i="0" dirty="0"/>
              <a:t>latest theoretical trends emanating from the dominant centres” </a:t>
            </a:r>
          </a:p>
          <a:p>
            <a:pPr rtl="0">
              <a:lnSpc>
                <a:spcPct val="100000"/>
              </a:lnSpc>
              <a:spcBef>
                <a:spcPts val="0"/>
              </a:spcBef>
            </a:pPr>
            <a:r>
              <a:rPr lang="en-GB" sz="2400" i="0" dirty="0"/>
              <a:t>(Guillermo, 2023, p. 4)</a:t>
            </a:r>
          </a:p>
        </p:txBody>
      </p:sp>
      <p:sp>
        <p:nvSpPr>
          <p:cNvPr id="5" name="TextBox 4">
            <a:extLst>
              <a:ext uri="{FF2B5EF4-FFF2-40B4-BE49-F238E27FC236}">
                <a16:creationId xmlns:a16="http://schemas.microsoft.com/office/drawing/2014/main" id="{27FCCCBC-9FB3-4F72-65B2-F7391A5AA22D}"/>
              </a:ext>
            </a:extLst>
          </p:cNvPr>
          <p:cNvSpPr txBox="1"/>
          <p:nvPr/>
        </p:nvSpPr>
        <p:spPr>
          <a:xfrm>
            <a:off x="182880" y="121602"/>
            <a:ext cx="904240" cy="404658"/>
          </a:xfrm>
          <a:prstGeom prst="rect">
            <a:avLst/>
          </a:prstGeom>
          <a:noFill/>
        </p:spPr>
        <p:txBody>
          <a:bodyPr wrap="square" lIns="0" tIns="3600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A </a:t>
            </a:r>
            <a:r>
              <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rPr>
              <a:t>CRITICAL</a:t>
            </a: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600" b="1" i="0" u="none" strike="noStrike" kern="1200" cap="none" spc="-10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VIEW</a:t>
            </a:r>
            <a:endParaRPr kumimoji="0" lang="en-GB" sz="1600" b="1" i="0" u="none" strike="noStrike" kern="1200" cap="none" spc="-10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Rectangle 1">
            <a:extLst>
              <a:ext uri="{FF2B5EF4-FFF2-40B4-BE49-F238E27FC236}">
                <a16:creationId xmlns:a16="http://schemas.microsoft.com/office/drawing/2014/main" id="{1D25FEEB-D520-5595-8180-6223B92E4252}"/>
              </a:ext>
            </a:extLst>
          </p:cNvPr>
          <p:cNvSpPr/>
          <p:nvPr/>
        </p:nvSpPr>
        <p:spPr>
          <a:xfrm>
            <a:off x="9980476" y="6190914"/>
            <a:ext cx="1562962" cy="66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9DEEFC01-3B5C-B701-79F0-51C92B1B4F86}"/>
              </a:ext>
            </a:extLst>
          </p:cNvPr>
          <p:cNvGraphicFramePr>
            <a:graphicFrameLocks noGrp="1"/>
          </p:cNvGraphicFramePr>
          <p:nvPr/>
        </p:nvGraphicFramePr>
        <p:xfrm>
          <a:off x="873760" y="654290"/>
          <a:ext cx="8128000" cy="9144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3075099161"/>
                    </a:ext>
                  </a:extLst>
                </a:gridCol>
              </a:tblGrid>
              <a:tr h="370840">
                <a:tc>
                  <a:txBody>
                    <a:bodyPr/>
                    <a:lstStyle/>
                    <a:p>
                      <a:pPr algn="ctr"/>
                      <a:r>
                        <a:rPr lang="en-GB" sz="3200" dirty="0">
                          <a:solidFill>
                            <a:schemeClr val="tx1"/>
                          </a:solidFill>
                          <a:latin typeface="Aptos Display" panose="020B0004020202020204" pitchFamily="34" charset="0"/>
                        </a:rPr>
                        <a:t>BUILDING DISCIPLIN</a:t>
                      </a:r>
                      <a:r>
                        <a:rPr lang="en-GB" sz="5400" dirty="0">
                          <a:solidFill>
                            <a:srgbClr val="C00000"/>
                          </a:solidFill>
                          <a:latin typeface="Brush Script MT" panose="03060802040406070304" pitchFamily="66" charset="0"/>
                        </a:rPr>
                        <a:t>AL</a:t>
                      </a:r>
                      <a:r>
                        <a:rPr lang="en-GB" sz="5400" dirty="0">
                          <a:solidFill>
                            <a:schemeClr val="tx1"/>
                          </a:solidFill>
                        </a:rPr>
                        <a:t> </a:t>
                      </a:r>
                      <a:r>
                        <a:rPr lang="en-GB" sz="3200" dirty="0">
                          <a:solidFill>
                            <a:schemeClr val="tx1"/>
                          </a:solidFill>
                          <a:latin typeface="Aptos Display" panose="020B0004020202020204" pitchFamily="34" charset="0"/>
                        </a:rPr>
                        <a:t>KNOWLEDGE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373208"/>
                  </a:ext>
                </a:extLst>
              </a:tr>
            </a:tbl>
          </a:graphicData>
        </a:graphic>
      </p:graphicFrame>
    </p:spTree>
    <p:extLst>
      <p:ext uri="{BB962C8B-B14F-4D97-AF65-F5344CB8AC3E}">
        <p14:creationId xmlns:p14="http://schemas.microsoft.com/office/powerpoint/2010/main" val="26315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56_TF67328976" id="{8D41288C-A143-4C55-A19F-9A38F7741759}" vid="{98B99BFD-3B7E-4AE0-80A8-38C1178D3A47}"/>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otalTime>39</TotalTime>
  <Words>1378</Words>
  <Application>Microsoft Office PowerPoint</Application>
  <PresentationFormat>Widescreen</PresentationFormat>
  <Paragraphs>161</Paragraphs>
  <Slides>23</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Almaden Sans</vt:lpstr>
      <vt:lpstr>Aptos</vt:lpstr>
      <vt:lpstr>Aptos Display</vt:lpstr>
      <vt:lpstr>Arial</vt:lpstr>
      <vt:lpstr>Brush Script MT</vt:lpstr>
      <vt:lpstr>Calibri</vt:lpstr>
      <vt:lpstr>Corbel</vt:lpstr>
      <vt:lpstr>Seaford</vt:lpstr>
      <vt:lpstr>Times New Roman</vt:lpstr>
      <vt:lpstr>Office Theme</vt:lpstr>
      <vt:lpstr>1_Office Theme</vt:lpstr>
      <vt:lpstr>2_Office Theme</vt:lpstr>
      <vt:lpstr>PowerPoint Presentation</vt:lpstr>
      <vt:lpstr>PowerPoint Presentation</vt:lpstr>
      <vt:lpstr>Reviewing the Literature:   A critical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Jiangee Ching</dc:creator>
  <cp:lastModifiedBy>Prevatt-Goldstein, Ayanna</cp:lastModifiedBy>
  <cp:revision>107</cp:revision>
  <dcterms:created xsi:type="dcterms:W3CDTF">2017-10-18T08:53:31Z</dcterms:created>
  <dcterms:modified xsi:type="dcterms:W3CDTF">2025-04-03T16:19:39Z</dcterms:modified>
</cp:coreProperties>
</file>