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08" r:id="rId2"/>
    <p:sldId id="310" r:id="rId3"/>
    <p:sldId id="311" r:id="rId4"/>
    <p:sldId id="319" r:id="rId5"/>
    <p:sldId id="320" r:id="rId6"/>
    <p:sldId id="315" r:id="rId7"/>
    <p:sldId id="312" r:id="rId8"/>
    <p:sldId id="313" r:id="rId9"/>
    <p:sldId id="314" r:id="rId10"/>
    <p:sldId id="321" r:id="rId11"/>
    <p:sldId id="322" r:id="rId12"/>
    <p:sldId id="317" r:id="rId13"/>
    <p:sldId id="318" r:id="rId14"/>
    <p:sldId id="324" r:id="rId15"/>
    <p:sldId id="325" r:id="rId16"/>
    <p:sldId id="323" r:id="rId17"/>
    <p:sldId id="32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3" pos="2955" userDrawn="1">
          <p15:clr>
            <a:srgbClr val="A4A3A4"/>
          </p15:clr>
        </p15:guide>
        <p15:guide id="4" orient="horz" pos="3929" userDrawn="1">
          <p15:clr>
            <a:srgbClr val="A4A3A4"/>
          </p15:clr>
        </p15:guide>
        <p15:guide id="5" orient="horz" pos="1344" userDrawn="1">
          <p15:clr>
            <a:srgbClr val="A4A3A4"/>
          </p15:clr>
        </p15:guide>
        <p15:guide id="6" pos="2910" userDrawn="1">
          <p15:clr>
            <a:srgbClr val="A4A3A4"/>
          </p15:clr>
        </p15:guide>
        <p15:guide id="7" orient="horz" pos="12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8B"/>
    <a:srgbClr val="87C6CF"/>
    <a:srgbClr val="F09F4C"/>
    <a:srgbClr val="F6BE00"/>
    <a:srgbClr val="CBD14C"/>
    <a:srgbClr val="F2F0F2"/>
    <a:srgbClr val="F5CD48"/>
    <a:srgbClr val="F4CD48"/>
    <a:srgbClr val="7DC6CF"/>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80" autoAdjust="0"/>
    <p:restoredTop sz="94665"/>
  </p:normalViewPr>
  <p:slideViewPr>
    <p:cSldViewPr snapToGrid="0" showGuides="1">
      <p:cViewPr varScale="1">
        <p:scale>
          <a:sx n="107" d="100"/>
          <a:sy n="107" d="100"/>
        </p:scale>
        <p:origin x="584" y="168"/>
      </p:cViewPr>
      <p:guideLst>
        <p:guide orient="horz" pos="1026"/>
        <p:guide pos="2955"/>
        <p:guide orient="horz" pos="3929"/>
        <p:guide orient="horz" pos="1344"/>
        <p:guide pos="2910"/>
        <p:guide orient="horz" pos="12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BA1B66-BFA6-3641-B5BA-CE3456F882DB}" type="datetimeFigureOut">
              <a:rPr lang="en-US" smtClean="0"/>
              <a:t>4/26/23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40972-5FF7-9F47-BC02-3E083B948E86}" type="slidenum">
              <a:rPr lang="en-US" smtClean="0"/>
              <a:t>‹#›</a:t>
            </a:fld>
            <a:endParaRPr lang="en-US"/>
          </a:p>
        </p:txBody>
      </p:sp>
    </p:spTree>
    <p:extLst>
      <p:ext uri="{BB962C8B-B14F-4D97-AF65-F5344CB8AC3E}">
        <p14:creationId xmlns:p14="http://schemas.microsoft.com/office/powerpoint/2010/main" val="43003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D5156"/>
                </a:solidFill>
                <a:effectLst/>
                <a:latin typeface="arial" panose="020B0604020202020204" pitchFamily="34" charset="0"/>
              </a:rPr>
              <a:t>“Show, don't tell” means </a:t>
            </a:r>
            <a:r>
              <a:rPr lang="en-GB" b="1" i="0" dirty="0">
                <a:solidFill>
                  <a:srgbClr val="5F6368"/>
                </a:solidFill>
                <a:effectLst/>
                <a:latin typeface="arial" panose="020B0604020202020204" pitchFamily="34" charset="0"/>
              </a:rPr>
              <a:t>you should immerse readers in the story rather than merely stating the story to them…</a:t>
            </a:r>
            <a:endParaRPr lang="en-US" dirty="0"/>
          </a:p>
        </p:txBody>
      </p:sp>
      <p:sp>
        <p:nvSpPr>
          <p:cNvPr id="4" name="Slide Number Placeholder 3"/>
          <p:cNvSpPr>
            <a:spLocks noGrp="1"/>
          </p:cNvSpPr>
          <p:nvPr>
            <p:ph type="sldNum" sz="quarter" idx="5"/>
          </p:nvPr>
        </p:nvSpPr>
        <p:spPr/>
        <p:txBody>
          <a:bodyPr/>
          <a:lstStyle/>
          <a:p>
            <a:fld id="{6FE40972-5FF7-9F47-BC02-3E083B948E86}" type="slidenum">
              <a:rPr lang="en-US" smtClean="0"/>
              <a:t>3</a:t>
            </a:fld>
            <a:endParaRPr lang="en-US"/>
          </a:p>
        </p:txBody>
      </p:sp>
    </p:spTree>
    <p:extLst>
      <p:ext uri="{BB962C8B-B14F-4D97-AF65-F5344CB8AC3E}">
        <p14:creationId xmlns:p14="http://schemas.microsoft.com/office/powerpoint/2010/main" val="3061125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vs final year UG marking criteria – shift from critical to ‘consistent analysis’??</a:t>
            </a:r>
          </a:p>
        </p:txBody>
      </p:sp>
      <p:sp>
        <p:nvSpPr>
          <p:cNvPr id="4" name="Slide Number Placeholder 3"/>
          <p:cNvSpPr>
            <a:spLocks noGrp="1"/>
          </p:cNvSpPr>
          <p:nvPr>
            <p:ph type="sldNum" sz="quarter" idx="5"/>
          </p:nvPr>
        </p:nvSpPr>
        <p:spPr/>
        <p:txBody>
          <a:bodyPr/>
          <a:lstStyle/>
          <a:p>
            <a:fld id="{6FE40972-5FF7-9F47-BC02-3E083B948E86}" type="slidenum">
              <a:rPr lang="en-US" smtClean="0"/>
              <a:t>5</a:t>
            </a:fld>
            <a:endParaRPr lang="en-US"/>
          </a:p>
        </p:txBody>
      </p:sp>
    </p:spTree>
    <p:extLst>
      <p:ext uri="{BB962C8B-B14F-4D97-AF65-F5344CB8AC3E}">
        <p14:creationId xmlns:p14="http://schemas.microsoft.com/office/powerpoint/2010/main" val="1540836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D5156"/>
                </a:solidFill>
                <a:effectLst/>
                <a:latin typeface="arial" panose="020B0604020202020204" pitchFamily="34" charset="0"/>
              </a:rPr>
              <a:t>“Show, don't tell” means </a:t>
            </a:r>
            <a:r>
              <a:rPr lang="en-GB" b="1" i="0" dirty="0">
                <a:solidFill>
                  <a:srgbClr val="5F6368"/>
                </a:solidFill>
                <a:effectLst/>
                <a:latin typeface="arial" panose="020B0604020202020204" pitchFamily="34" charset="0"/>
              </a:rPr>
              <a:t>you should immerse readers in the story rather than merely stating the story to them…</a:t>
            </a:r>
            <a:endParaRPr lang="en-US" dirty="0"/>
          </a:p>
        </p:txBody>
      </p:sp>
      <p:sp>
        <p:nvSpPr>
          <p:cNvPr id="4" name="Slide Number Placeholder 3"/>
          <p:cNvSpPr>
            <a:spLocks noGrp="1"/>
          </p:cNvSpPr>
          <p:nvPr>
            <p:ph type="sldNum" sz="quarter" idx="5"/>
          </p:nvPr>
        </p:nvSpPr>
        <p:spPr/>
        <p:txBody>
          <a:bodyPr/>
          <a:lstStyle/>
          <a:p>
            <a:fld id="{6FE40972-5FF7-9F47-BC02-3E083B948E86}" type="slidenum">
              <a:rPr lang="en-US" smtClean="0"/>
              <a:t>16</a:t>
            </a:fld>
            <a:endParaRPr lang="en-US"/>
          </a:p>
        </p:txBody>
      </p:sp>
    </p:spTree>
    <p:extLst>
      <p:ext uri="{BB962C8B-B14F-4D97-AF65-F5344CB8AC3E}">
        <p14:creationId xmlns:p14="http://schemas.microsoft.com/office/powerpoint/2010/main" val="3634272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nner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4D327-4147-4EAA-A3F5-A8A1CA8EFFB0}" type="datetimeFigureOut">
              <a:rPr lang="en-GB" smtClean="0"/>
              <a:t>18/04/2023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9CB744-1D59-495E-9745-F4699BBEE9B1}" type="slidenum">
              <a:rPr lang="en-GB" smtClean="0"/>
              <a:t>‹#›</a:t>
            </a:fld>
            <a:endParaRPr lang="en-GB"/>
          </a:p>
        </p:txBody>
      </p:sp>
      <p:pic>
        <p:nvPicPr>
          <p:cNvPr id="12" name="UCL Branding">
            <a:extLst>
              <a:ext uri="{FF2B5EF4-FFF2-40B4-BE49-F238E27FC236}">
                <a16:creationId xmlns:a16="http://schemas.microsoft.com/office/drawing/2014/main" id="{2DAB06B6-D936-2CD1-B0A0-1E4694B5F72B}"/>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25" y="-2879"/>
            <a:ext cx="12192025" cy="1341123"/>
          </a:xfrm>
          <a:prstGeom prst="rect">
            <a:avLst/>
          </a:prstGeom>
        </p:spPr>
      </p:pic>
      <p:sp>
        <p:nvSpPr>
          <p:cNvPr id="13" name="Faculty, Department title">
            <a:extLst>
              <a:ext uri="{FF2B5EF4-FFF2-40B4-BE49-F238E27FC236}">
                <a16:creationId xmlns:a16="http://schemas.microsoft.com/office/drawing/2014/main" id="{B663E030-95C2-5F38-7969-35A7B7245593}"/>
              </a:ext>
            </a:extLst>
          </p:cNvPr>
          <p:cNvSpPr>
            <a:spLocks noGrp="1" noRot="1" noMove="1" noResize="1" noEditPoints="1" noAdjustHandles="1" noChangeArrowheads="1" noChangeShapeType="1"/>
          </p:cNvSpPr>
          <p:nvPr>
            <p:ph type="body" sz="quarter" idx="13" hasCustomPrompt="1"/>
          </p:nvPr>
        </p:nvSpPr>
        <p:spPr>
          <a:xfrm>
            <a:off x="360000" y="360000"/>
            <a:ext cx="5760000" cy="720000"/>
          </a:xfrm>
        </p:spPr>
        <p:txBody>
          <a:bodyPr/>
          <a:lstStyle>
            <a:lvl1pPr marL="11112" indent="0">
              <a:buNone/>
              <a:defRPr sz="1400" b="1" i="0" cap="all" baseline="0">
                <a:solidFill>
                  <a:srgbClr val="FFFFFF"/>
                </a:solidFill>
                <a:latin typeface="Arial" panose="020B0604020202020204" pitchFamily="34" charset="0"/>
                <a:cs typeface="Arial" panose="020B0604020202020204" pitchFamily="34" charset="0"/>
              </a:defRPr>
            </a:lvl1pPr>
          </a:lstStyle>
          <a:p>
            <a:pPr lvl="0"/>
            <a:r>
              <a:rPr lang="en-GB" dirty="0"/>
              <a:t>IOE – FACULTY OF EDUCATION AND SOCIETY</a:t>
            </a:r>
            <a:endParaRPr lang="en-US" dirty="0"/>
          </a:p>
        </p:txBody>
      </p:sp>
    </p:spTree>
    <p:extLst>
      <p:ext uri="{BB962C8B-B14F-4D97-AF65-F5344CB8AC3E}">
        <p14:creationId xmlns:p14="http://schemas.microsoft.com/office/powerpoint/2010/main" val="2943012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Blu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27" r="36674"/>
          <a:stretch/>
        </p:blipFill>
        <p:spPr>
          <a:xfrm>
            <a:off x="0" y="1296759"/>
            <a:ext cx="4104168" cy="5561241"/>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5644D327-4147-4EAA-A3F5-A8A1CA8EFFB0}" type="datetimeFigureOut">
              <a:rPr lang="en-GB" smtClean="0"/>
              <a:pPr/>
              <a:t>18/04/2023</a:t>
            </a:fld>
            <a:endParaRPr lang="en-GB"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F49CB744-1D59-495E-9745-F4699BBEE9B1}" type="slidenum">
              <a:rPr lang="en-GB" smtClean="0"/>
              <a:pPr/>
              <a:t>‹#›</a:t>
            </a:fld>
            <a:endParaRPr lang="en-GB" dirty="0"/>
          </a:p>
        </p:txBody>
      </p:sp>
      <p:sp>
        <p:nvSpPr>
          <p:cNvPr id="7" name="TextBox 6"/>
          <p:cNvSpPr txBox="1"/>
          <p:nvPr userDrawn="1"/>
        </p:nvSpPr>
        <p:spPr>
          <a:xfrm flipH="1" flipV="1">
            <a:off x="4629149" y="2033586"/>
            <a:ext cx="7564233" cy="100013"/>
          </a:xfrm>
          <a:prstGeom prst="rect">
            <a:avLst/>
          </a:prstGeom>
          <a:solidFill>
            <a:srgbClr val="87C6CF">
              <a:alpha val="70000"/>
            </a:srgbClr>
          </a:solidFill>
        </p:spPr>
        <p:txBody>
          <a:bodyPr wrap="square" rtlCol="0">
            <a:spAutoFit/>
          </a:bodyPr>
          <a:lstStyle/>
          <a:p>
            <a:endParaRPr lang="en-GB" dirty="0"/>
          </a:p>
        </p:txBody>
      </p:sp>
      <p:sp>
        <p:nvSpPr>
          <p:cNvPr id="13" name="Text Placeholder 4"/>
          <p:cNvSpPr>
            <a:spLocks noGrp="1"/>
          </p:cNvSpPr>
          <p:nvPr>
            <p:ph type="body" sz="quarter" idx="3" hasCustomPrompt="1"/>
          </p:nvPr>
        </p:nvSpPr>
        <p:spPr>
          <a:xfrm>
            <a:off x="4522824" y="1516391"/>
            <a:ext cx="6754083" cy="496225"/>
          </a:xfrm>
        </p:spPr>
        <p:txBody>
          <a:bodyPr anchor="b">
            <a:noAutofit/>
          </a:bodyPr>
          <a:lstStyle>
            <a:lvl1pPr marL="0" indent="0">
              <a:buNone/>
              <a:defRPr sz="3200" b="0"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One Title</a:t>
            </a:r>
          </a:p>
        </p:txBody>
      </p:sp>
      <p:sp>
        <p:nvSpPr>
          <p:cNvPr id="14" name="Content Placeholder 5"/>
          <p:cNvSpPr>
            <a:spLocks noGrp="1"/>
          </p:cNvSpPr>
          <p:nvPr>
            <p:ph sz="quarter" idx="4"/>
          </p:nvPr>
        </p:nvSpPr>
        <p:spPr>
          <a:xfrm>
            <a:off x="4563579" y="2154568"/>
            <a:ext cx="671332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UCL Branding">
            <a:extLst>
              <a:ext uri="{FF2B5EF4-FFF2-40B4-BE49-F238E27FC236}">
                <a16:creationId xmlns:a16="http://schemas.microsoft.com/office/drawing/2014/main" id="{C605DC0E-D828-5523-8FCB-E28A89AF39F3}"/>
              </a:ext>
            </a:extLst>
          </p:cNvPr>
          <p:cNvPicPr>
            <a:picLocks noGrp="1" noRo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25" y="-1100"/>
            <a:ext cx="12192025" cy="1341123"/>
          </a:xfrm>
          <a:prstGeom prst="rect">
            <a:avLst/>
          </a:prstGeom>
        </p:spPr>
      </p:pic>
      <p:sp>
        <p:nvSpPr>
          <p:cNvPr id="3" name="Faculty, Department title">
            <a:extLst>
              <a:ext uri="{FF2B5EF4-FFF2-40B4-BE49-F238E27FC236}">
                <a16:creationId xmlns:a16="http://schemas.microsoft.com/office/drawing/2014/main" id="{56138803-081A-AA60-9EC5-34C0C9A25FAC}"/>
              </a:ext>
            </a:extLst>
          </p:cNvPr>
          <p:cNvSpPr>
            <a:spLocks noGrp="1" noRot="1" noMove="1" noResize="1" noEditPoints="1" noAdjustHandles="1" noChangeArrowheads="1" noChangeShapeType="1"/>
          </p:cNvSpPr>
          <p:nvPr>
            <p:ph type="body" sz="quarter" idx="13" hasCustomPrompt="1"/>
          </p:nvPr>
        </p:nvSpPr>
        <p:spPr>
          <a:xfrm>
            <a:off x="360000" y="361779"/>
            <a:ext cx="5760000" cy="720000"/>
          </a:xfrm>
        </p:spPr>
        <p:txBody>
          <a:bodyPr/>
          <a:lstStyle>
            <a:lvl1pPr marL="11112" indent="0">
              <a:buNone/>
              <a:defRPr sz="1400" b="1" i="0" cap="all" baseline="0">
                <a:solidFill>
                  <a:srgbClr val="FFFFFF"/>
                </a:solidFill>
                <a:latin typeface="Arial" panose="020B0604020202020204" pitchFamily="34" charset="0"/>
                <a:cs typeface="Arial" panose="020B0604020202020204" pitchFamily="34" charset="0"/>
              </a:defRPr>
            </a:lvl1pPr>
          </a:lstStyle>
          <a:p>
            <a:pPr lvl="0"/>
            <a:r>
              <a:rPr lang="en-GB" dirty="0"/>
              <a:t>IOE – FACULTY OF EDUCATION AND SOCIETY</a:t>
            </a:r>
            <a:endParaRPr lang="en-US" dirty="0"/>
          </a:p>
        </p:txBody>
      </p:sp>
    </p:spTree>
    <p:extLst>
      <p:ext uri="{BB962C8B-B14F-4D97-AF65-F5344CB8AC3E}">
        <p14:creationId xmlns:p14="http://schemas.microsoft.com/office/powerpoint/2010/main" val="3076437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Green">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14488" r="33808"/>
          <a:stretch/>
        </p:blipFill>
        <p:spPr>
          <a:xfrm>
            <a:off x="-13648" y="1310532"/>
            <a:ext cx="4299045" cy="5547468"/>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5644D327-4147-4EAA-A3F5-A8A1CA8EFFB0}" type="datetimeFigureOut">
              <a:rPr lang="en-GB" smtClean="0"/>
              <a:pPr/>
              <a:t>18/04/2023</a:t>
            </a:fld>
            <a:endParaRPr lang="en-GB"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F49CB744-1D59-495E-9745-F4699BBEE9B1}" type="slidenum">
              <a:rPr lang="en-GB" smtClean="0"/>
              <a:pPr/>
              <a:t>‹#›</a:t>
            </a:fld>
            <a:endParaRPr lang="en-GB" dirty="0"/>
          </a:p>
        </p:txBody>
      </p:sp>
      <p:sp>
        <p:nvSpPr>
          <p:cNvPr id="7" name="TextBox 6"/>
          <p:cNvSpPr txBox="1"/>
          <p:nvPr userDrawn="1"/>
        </p:nvSpPr>
        <p:spPr>
          <a:xfrm flipH="1" flipV="1">
            <a:off x="4629149" y="2033586"/>
            <a:ext cx="7564233" cy="100013"/>
          </a:xfrm>
          <a:prstGeom prst="rect">
            <a:avLst/>
          </a:prstGeom>
          <a:solidFill>
            <a:srgbClr val="CBD14C"/>
          </a:solidFill>
        </p:spPr>
        <p:txBody>
          <a:bodyPr wrap="square" rtlCol="0">
            <a:spAutoFit/>
          </a:bodyPr>
          <a:lstStyle/>
          <a:p>
            <a:endParaRPr lang="en-GB" dirty="0"/>
          </a:p>
        </p:txBody>
      </p:sp>
      <p:sp>
        <p:nvSpPr>
          <p:cNvPr id="13" name="Text Placeholder 4"/>
          <p:cNvSpPr>
            <a:spLocks noGrp="1"/>
          </p:cNvSpPr>
          <p:nvPr>
            <p:ph type="body" sz="quarter" idx="3" hasCustomPrompt="1"/>
          </p:nvPr>
        </p:nvSpPr>
        <p:spPr>
          <a:xfrm>
            <a:off x="4522824" y="1516391"/>
            <a:ext cx="6754083" cy="496225"/>
          </a:xfrm>
        </p:spPr>
        <p:txBody>
          <a:bodyPr anchor="b">
            <a:noAutofit/>
          </a:bodyPr>
          <a:lstStyle>
            <a:lvl1pPr marL="0" indent="0">
              <a:buNone/>
              <a:defRPr sz="32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Two Title</a:t>
            </a:r>
          </a:p>
        </p:txBody>
      </p:sp>
      <p:sp>
        <p:nvSpPr>
          <p:cNvPr id="14" name="Content Placeholder 5"/>
          <p:cNvSpPr>
            <a:spLocks noGrp="1"/>
          </p:cNvSpPr>
          <p:nvPr>
            <p:ph sz="quarter" idx="4"/>
          </p:nvPr>
        </p:nvSpPr>
        <p:spPr>
          <a:xfrm>
            <a:off x="4563579" y="2154568"/>
            <a:ext cx="671332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UCL Branding">
            <a:extLst>
              <a:ext uri="{FF2B5EF4-FFF2-40B4-BE49-F238E27FC236}">
                <a16:creationId xmlns:a16="http://schemas.microsoft.com/office/drawing/2014/main" id="{3C4F8CF8-91A2-7A0E-9CE7-441F83E3AC7D}"/>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25" y="-1100"/>
            <a:ext cx="12192025" cy="1341123"/>
          </a:xfrm>
          <a:prstGeom prst="rect">
            <a:avLst/>
          </a:prstGeom>
        </p:spPr>
      </p:pic>
      <p:sp>
        <p:nvSpPr>
          <p:cNvPr id="3" name="Faculty, Department title">
            <a:extLst>
              <a:ext uri="{FF2B5EF4-FFF2-40B4-BE49-F238E27FC236}">
                <a16:creationId xmlns:a16="http://schemas.microsoft.com/office/drawing/2014/main" id="{794FBEE6-9187-6A4C-1F3F-33AF2C5AAE43}"/>
              </a:ext>
            </a:extLst>
          </p:cNvPr>
          <p:cNvSpPr>
            <a:spLocks noGrp="1" noRot="1" noMove="1" noResize="1" noEditPoints="1" noAdjustHandles="1" noChangeArrowheads="1" noChangeShapeType="1"/>
          </p:cNvSpPr>
          <p:nvPr>
            <p:ph type="body" sz="quarter" idx="13" hasCustomPrompt="1"/>
          </p:nvPr>
        </p:nvSpPr>
        <p:spPr>
          <a:xfrm>
            <a:off x="360000" y="361779"/>
            <a:ext cx="5760000" cy="720000"/>
          </a:xfrm>
        </p:spPr>
        <p:txBody>
          <a:bodyPr/>
          <a:lstStyle>
            <a:lvl1pPr marL="11112" indent="0">
              <a:buNone/>
              <a:defRPr sz="1400" b="1" i="0" cap="all" baseline="0">
                <a:solidFill>
                  <a:srgbClr val="FFFFFF"/>
                </a:solidFill>
                <a:latin typeface="Arial" panose="020B0604020202020204" pitchFamily="34" charset="0"/>
                <a:cs typeface="Arial" panose="020B0604020202020204" pitchFamily="34" charset="0"/>
              </a:defRPr>
            </a:lvl1pPr>
          </a:lstStyle>
          <a:p>
            <a:pPr lvl="0"/>
            <a:r>
              <a:rPr lang="en-GB" dirty="0"/>
              <a:t>IOE – FACULTY OF EDUCATION AND SOCIETY</a:t>
            </a:r>
            <a:endParaRPr lang="en-US" dirty="0"/>
          </a:p>
        </p:txBody>
      </p:sp>
    </p:spTree>
    <p:extLst>
      <p:ext uri="{BB962C8B-B14F-4D97-AF65-F5344CB8AC3E}">
        <p14:creationId xmlns:p14="http://schemas.microsoft.com/office/powerpoint/2010/main" val="199542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 only - Pi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44D327-4147-4EAA-A3F5-A8A1CA8EFFB0}" type="datetimeFigureOut">
              <a:rPr lang="en-GB" smtClean="0"/>
              <a:t>18/04/2023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9CB744-1D59-495E-9745-F4699BBEE9B1}" type="slidenum">
              <a:rPr lang="en-GB" smtClean="0"/>
              <a:t>‹#›</a:t>
            </a:fld>
            <a:endParaRPr lang="en-GB"/>
          </a:p>
        </p:txBody>
      </p:sp>
      <p:sp>
        <p:nvSpPr>
          <p:cNvPr id="7" name="TextBox 6"/>
          <p:cNvSpPr txBox="1"/>
          <p:nvPr userDrawn="1"/>
        </p:nvSpPr>
        <p:spPr>
          <a:xfrm flipH="1" flipV="1">
            <a:off x="336884" y="2012614"/>
            <a:ext cx="11936708" cy="100800"/>
          </a:xfrm>
          <a:prstGeom prst="rect">
            <a:avLst/>
          </a:prstGeom>
          <a:solidFill>
            <a:srgbClr val="C55A8B">
              <a:alpha val="70000"/>
            </a:srgbClr>
          </a:solidFill>
        </p:spPr>
        <p:txBody>
          <a:bodyPr wrap="square" rtlCol="0">
            <a:spAutoFit/>
          </a:bodyPr>
          <a:lstStyle/>
          <a:p>
            <a:endParaRPr lang="en-GB" dirty="0"/>
          </a:p>
        </p:txBody>
      </p:sp>
      <p:sp>
        <p:nvSpPr>
          <p:cNvPr id="8" name="Text Placeholder 4"/>
          <p:cNvSpPr>
            <a:spLocks noGrp="1"/>
          </p:cNvSpPr>
          <p:nvPr>
            <p:ph type="body" sz="quarter" idx="3"/>
          </p:nvPr>
        </p:nvSpPr>
        <p:spPr>
          <a:xfrm>
            <a:off x="240632" y="1443789"/>
            <a:ext cx="10923981" cy="568827"/>
          </a:xfrm>
        </p:spPr>
        <p:txBody>
          <a:bodyPr anchor="b">
            <a:noAutofit/>
          </a:bodyPr>
          <a:lstStyle>
            <a:lvl1pPr marL="0" indent="0">
              <a:buNone/>
              <a:defRPr sz="3200" b="0"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pic>
        <p:nvPicPr>
          <p:cNvPr id="2" name="UCL Branding">
            <a:extLst>
              <a:ext uri="{FF2B5EF4-FFF2-40B4-BE49-F238E27FC236}">
                <a16:creationId xmlns:a16="http://schemas.microsoft.com/office/drawing/2014/main" id="{AB209C78-0BCF-7FA5-2E94-259FEA33D66D}"/>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5" y="-1100"/>
            <a:ext cx="12192025" cy="1341123"/>
          </a:xfrm>
          <a:prstGeom prst="rect">
            <a:avLst/>
          </a:prstGeom>
        </p:spPr>
      </p:pic>
      <p:sp>
        <p:nvSpPr>
          <p:cNvPr id="9" name="Faculty, Department title">
            <a:extLst>
              <a:ext uri="{FF2B5EF4-FFF2-40B4-BE49-F238E27FC236}">
                <a16:creationId xmlns:a16="http://schemas.microsoft.com/office/drawing/2014/main" id="{30EAF100-D89D-528F-A8D6-6EC8E5EBA9F2}"/>
              </a:ext>
            </a:extLst>
          </p:cNvPr>
          <p:cNvSpPr>
            <a:spLocks noGrp="1" noRot="1" noMove="1" noResize="1" noEditPoints="1" noAdjustHandles="1" noChangeArrowheads="1" noChangeShapeType="1"/>
          </p:cNvSpPr>
          <p:nvPr>
            <p:ph type="body" sz="quarter" idx="13" hasCustomPrompt="1"/>
          </p:nvPr>
        </p:nvSpPr>
        <p:spPr>
          <a:xfrm>
            <a:off x="360000" y="361779"/>
            <a:ext cx="5760000" cy="720000"/>
          </a:xfrm>
        </p:spPr>
        <p:txBody>
          <a:bodyPr/>
          <a:lstStyle>
            <a:lvl1pPr marL="11112" indent="0">
              <a:buNone/>
              <a:defRPr sz="1400" b="1" i="0" cap="all" baseline="0">
                <a:solidFill>
                  <a:srgbClr val="FFFFFF"/>
                </a:solidFill>
                <a:latin typeface="Arial" panose="020B0604020202020204" pitchFamily="34" charset="0"/>
                <a:cs typeface="Arial" panose="020B0604020202020204" pitchFamily="34" charset="0"/>
              </a:defRPr>
            </a:lvl1pPr>
          </a:lstStyle>
          <a:p>
            <a:pPr lvl="0"/>
            <a:r>
              <a:rPr lang="en-GB" dirty="0"/>
              <a:t>IOE – FACULTY OF EDUCATION AND SOCIETY</a:t>
            </a:r>
            <a:endParaRPr lang="en-US" dirty="0"/>
          </a:p>
        </p:txBody>
      </p:sp>
    </p:spTree>
    <p:extLst>
      <p:ext uri="{BB962C8B-B14F-4D97-AF65-F5344CB8AC3E}">
        <p14:creationId xmlns:p14="http://schemas.microsoft.com/office/powerpoint/2010/main" val="3652291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Graph Pi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5644D327-4147-4EAA-A3F5-A8A1CA8EFFB0}" type="datetimeFigureOut">
              <a:rPr lang="en-GB" smtClean="0"/>
              <a:pPr/>
              <a:t>18/04/2023</a:t>
            </a:fld>
            <a:endParaRPr lang="en-GB"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F49CB744-1D59-495E-9745-F4699BBEE9B1}" type="slidenum">
              <a:rPr lang="en-GB" smtClean="0"/>
              <a:pPr/>
              <a:t>‹#›</a:t>
            </a:fld>
            <a:endParaRPr lang="en-GB" dirty="0"/>
          </a:p>
        </p:txBody>
      </p:sp>
      <p:sp>
        <p:nvSpPr>
          <p:cNvPr id="7" name="TextBox 6"/>
          <p:cNvSpPr txBox="1"/>
          <p:nvPr userDrawn="1"/>
        </p:nvSpPr>
        <p:spPr>
          <a:xfrm flipH="1" flipV="1">
            <a:off x="4629149" y="2033586"/>
            <a:ext cx="7564233" cy="100013"/>
          </a:xfrm>
          <a:prstGeom prst="rect">
            <a:avLst/>
          </a:prstGeom>
          <a:solidFill>
            <a:srgbClr val="C55A8B">
              <a:alpha val="70000"/>
            </a:srgbClr>
          </a:solidFill>
        </p:spPr>
        <p:txBody>
          <a:bodyPr wrap="square" rtlCol="0">
            <a:spAutoFit/>
          </a:bodyPr>
          <a:lstStyle/>
          <a:p>
            <a:endParaRPr lang="en-GB" dirty="0"/>
          </a:p>
        </p:txBody>
      </p:sp>
      <p:sp>
        <p:nvSpPr>
          <p:cNvPr id="13" name="Text Placeholder 4"/>
          <p:cNvSpPr>
            <a:spLocks noGrp="1"/>
          </p:cNvSpPr>
          <p:nvPr>
            <p:ph type="body" sz="quarter" idx="3" hasCustomPrompt="1"/>
          </p:nvPr>
        </p:nvSpPr>
        <p:spPr>
          <a:xfrm>
            <a:off x="4522824" y="1491915"/>
            <a:ext cx="6754083" cy="520701"/>
          </a:xfrm>
        </p:spPr>
        <p:txBody>
          <a:bodyPr anchor="b">
            <a:noAutofit/>
          </a:bodyPr>
          <a:lstStyle>
            <a:lvl1pPr marL="0" indent="0">
              <a:buNone/>
              <a:defRPr sz="3200" b="0"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Graph heading</a:t>
            </a:r>
          </a:p>
        </p:txBody>
      </p:sp>
      <p:sp>
        <p:nvSpPr>
          <p:cNvPr id="14" name="Content Placeholder 5"/>
          <p:cNvSpPr>
            <a:spLocks noGrp="1"/>
          </p:cNvSpPr>
          <p:nvPr>
            <p:ph sz="quarter" idx="4"/>
          </p:nvPr>
        </p:nvSpPr>
        <p:spPr>
          <a:xfrm>
            <a:off x="4563579" y="2154568"/>
            <a:ext cx="671332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Chart Placeholder 2"/>
          <p:cNvSpPr>
            <a:spLocks noGrp="1"/>
          </p:cNvSpPr>
          <p:nvPr>
            <p:ph type="chart" sz="quarter" idx="13"/>
          </p:nvPr>
        </p:nvSpPr>
        <p:spPr>
          <a:xfrm>
            <a:off x="288758" y="1491916"/>
            <a:ext cx="4107030" cy="4346909"/>
          </a:xfrm>
        </p:spPr>
        <p:txBody>
          <a:bodyPr/>
          <a:lstStyle/>
          <a:p>
            <a:endParaRPr lang="en-GB" dirty="0"/>
          </a:p>
        </p:txBody>
      </p:sp>
      <p:pic>
        <p:nvPicPr>
          <p:cNvPr id="2" name="UCL Branding">
            <a:extLst>
              <a:ext uri="{FF2B5EF4-FFF2-40B4-BE49-F238E27FC236}">
                <a16:creationId xmlns:a16="http://schemas.microsoft.com/office/drawing/2014/main" id="{2C180AEA-DF01-F515-0F06-80B22DA77C4A}"/>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5" y="-1100"/>
            <a:ext cx="12192025" cy="1341123"/>
          </a:xfrm>
          <a:prstGeom prst="rect">
            <a:avLst/>
          </a:prstGeom>
        </p:spPr>
      </p:pic>
      <p:sp>
        <p:nvSpPr>
          <p:cNvPr id="8" name="Faculty, Department title">
            <a:extLst>
              <a:ext uri="{FF2B5EF4-FFF2-40B4-BE49-F238E27FC236}">
                <a16:creationId xmlns:a16="http://schemas.microsoft.com/office/drawing/2014/main" id="{A8740694-18F4-DA09-AC15-EB25AA0EA212}"/>
              </a:ext>
            </a:extLst>
          </p:cNvPr>
          <p:cNvSpPr>
            <a:spLocks noGrp="1" noRot="1" noMove="1" noResize="1" noEditPoints="1" noAdjustHandles="1" noChangeArrowheads="1" noChangeShapeType="1"/>
          </p:cNvSpPr>
          <p:nvPr>
            <p:ph type="body" sz="quarter" idx="14" hasCustomPrompt="1"/>
          </p:nvPr>
        </p:nvSpPr>
        <p:spPr>
          <a:xfrm>
            <a:off x="360000" y="361779"/>
            <a:ext cx="5760000" cy="720000"/>
          </a:xfrm>
        </p:spPr>
        <p:txBody>
          <a:bodyPr/>
          <a:lstStyle>
            <a:lvl1pPr marL="11112" indent="0">
              <a:buNone/>
              <a:defRPr sz="1400" b="1" i="0" cap="all" baseline="0">
                <a:solidFill>
                  <a:srgbClr val="FFFFFF"/>
                </a:solidFill>
                <a:latin typeface="Arial" panose="020B0604020202020204" pitchFamily="34" charset="0"/>
                <a:cs typeface="Arial" panose="020B0604020202020204" pitchFamily="34" charset="0"/>
              </a:defRPr>
            </a:lvl1pPr>
          </a:lstStyle>
          <a:p>
            <a:pPr lvl="0"/>
            <a:r>
              <a:rPr lang="en-GB" dirty="0"/>
              <a:t>IOE – FACULTY OF EDUCATION AND SOCIETY</a:t>
            </a:r>
            <a:endParaRPr lang="en-US" dirty="0"/>
          </a:p>
        </p:txBody>
      </p:sp>
    </p:spTree>
    <p:extLst>
      <p:ext uri="{BB962C8B-B14F-4D97-AF65-F5344CB8AC3E}">
        <p14:creationId xmlns:p14="http://schemas.microsoft.com/office/powerpoint/2010/main" val="262536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27102"/>
          <a:stretch/>
        </p:blipFill>
        <p:spPr>
          <a:xfrm>
            <a:off x="1008" y="634000"/>
            <a:ext cx="12192000" cy="6578223"/>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5644D327-4147-4EAA-A3F5-A8A1CA8EFFB0}" type="datetimeFigureOut">
              <a:rPr lang="en-GB" smtClean="0"/>
              <a:pPr/>
              <a:t>18/04/2023</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49CB744-1D59-495E-9745-F4699BBEE9B1}" type="slidenum">
              <a:rPr lang="en-GB" smtClean="0"/>
              <a:pPr/>
              <a:t>‹#›</a:t>
            </a:fld>
            <a:endParaRPr lang="en-GB" dirty="0"/>
          </a:p>
        </p:txBody>
      </p:sp>
      <p:sp>
        <p:nvSpPr>
          <p:cNvPr id="15" name="Rectangle 14"/>
          <p:cNvSpPr/>
          <p:nvPr userDrawn="1"/>
        </p:nvSpPr>
        <p:spPr>
          <a:xfrm>
            <a:off x="6004479" y="3272589"/>
            <a:ext cx="6187521" cy="274543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p:cNvSpPr>
            <a:spLocks noGrp="1"/>
          </p:cNvSpPr>
          <p:nvPr>
            <p:ph type="body" sz="quarter" idx="13" hasCustomPrompt="1"/>
          </p:nvPr>
        </p:nvSpPr>
        <p:spPr>
          <a:xfrm>
            <a:off x="6144126" y="3421757"/>
            <a:ext cx="5430837" cy="607580"/>
          </a:xfrm>
        </p:spPr>
        <p:txBody>
          <a:bodyPr>
            <a:normAutofit/>
          </a:bodyPr>
          <a:lstStyle>
            <a:lvl1pPr marL="0" indent="0">
              <a:buNone/>
              <a:defRPr sz="4000" b="0" baseline="0">
                <a:latin typeface="Arial" panose="020B0604020202020204" pitchFamily="34" charset="0"/>
                <a:cs typeface="Arial" panose="020B0604020202020204" pitchFamily="34" charset="0"/>
              </a:defRPr>
            </a:lvl1pPr>
          </a:lstStyle>
          <a:p>
            <a:pPr lvl="0"/>
            <a:r>
              <a:rPr lang="en-GB" dirty="0"/>
              <a:t>Thank you!</a:t>
            </a:r>
          </a:p>
        </p:txBody>
      </p:sp>
      <p:sp>
        <p:nvSpPr>
          <p:cNvPr id="16" name="Text Placeholder 13"/>
          <p:cNvSpPr>
            <a:spLocks noGrp="1"/>
          </p:cNvSpPr>
          <p:nvPr>
            <p:ph type="body" sz="quarter" idx="14" hasCustomPrompt="1"/>
          </p:nvPr>
        </p:nvSpPr>
        <p:spPr>
          <a:xfrm>
            <a:off x="6144126" y="3997521"/>
            <a:ext cx="5430837" cy="607580"/>
          </a:xfrm>
        </p:spPr>
        <p:txBody>
          <a:bodyPr>
            <a:normAutofit/>
          </a:bodyPr>
          <a:lstStyle>
            <a:lvl1pPr marL="0" indent="0">
              <a:buNone/>
              <a:defRPr sz="3200" baseline="0">
                <a:latin typeface="Arial" panose="020B0604020202020204" pitchFamily="34" charset="0"/>
                <a:cs typeface="Arial" panose="020B0604020202020204" pitchFamily="34" charset="0"/>
              </a:defRPr>
            </a:lvl1pPr>
          </a:lstStyle>
          <a:p>
            <a:pPr lvl="0"/>
            <a:r>
              <a:rPr lang="en-GB" dirty="0"/>
              <a:t>Any questions?</a:t>
            </a:r>
          </a:p>
        </p:txBody>
      </p:sp>
      <p:sp>
        <p:nvSpPr>
          <p:cNvPr id="17" name="Text Placeholder 13"/>
          <p:cNvSpPr>
            <a:spLocks noGrp="1"/>
          </p:cNvSpPr>
          <p:nvPr>
            <p:ph type="body" sz="quarter" idx="15" hasCustomPrompt="1"/>
          </p:nvPr>
        </p:nvSpPr>
        <p:spPr>
          <a:xfrm>
            <a:off x="6144126" y="4693282"/>
            <a:ext cx="5430837" cy="1172320"/>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GB" dirty="0"/>
              <a:t>Fill in your contact details</a:t>
            </a:r>
          </a:p>
        </p:txBody>
      </p:sp>
      <p:pic>
        <p:nvPicPr>
          <p:cNvPr id="2" name="UCL Branding">
            <a:extLst>
              <a:ext uri="{FF2B5EF4-FFF2-40B4-BE49-F238E27FC236}">
                <a16:creationId xmlns:a16="http://schemas.microsoft.com/office/drawing/2014/main" id="{7B4D42EE-93BB-B189-B5EB-8F6442B2E3AE}"/>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25" y="-1100"/>
            <a:ext cx="12192025" cy="1341123"/>
          </a:xfrm>
          <a:prstGeom prst="rect">
            <a:avLst/>
          </a:prstGeom>
        </p:spPr>
      </p:pic>
      <p:sp>
        <p:nvSpPr>
          <p:cNvPr id="3" name="Faculty, Department title">
            <a:extLst>
              <a:ext uri="{FF2B5EF4-FFF2-40B4-BE49-F238E27FC236}">
                <a16:creationId xmlns:a16="http://schemas.microsoft.com/office/drawing/2014/main" id="{DB6653B4-A3AC-D0DC-A862-57BC953FA8BB}"/>
              </a:ext>
            </a:extLst>
          </p:cNvPr>
          <p:cNvSpPr>
            <a:spLocks noGrp="1" noRot="1" noMove="1" noResize="1" noEditPoints="1" noAdjustHandles="1" noChangeArrowheads="1" noChangeShapeType="1"/>
          </p:cNvSpPr>
          <p:nvPr>
            <p:ph type="body" sz="quarter" idx="16" hasCustomPrompt="1"/>
          </p:nvPr>
        </p:nvSpPr>
        <p:spPr>
          <a:xfrm>
            <a:off x="360000" y="361779"/>
            <a:ext cx="5760000" cy="720000"/>
          </a:xfrm>
        </p:spPr>
        <p:txBody>
          <a:bodyPr/>
          <a:lstStyle>
            <a:lvl1pPr marL="11112" indent="0">
              <a:buNone/>
              <a:defRPr sz="1400" b="1" i="0" cap="all" baseline="0">
                <a:solidFill>
                  <a:srgbClr val="FFFFFF"/>
                </a:solidFill>
                <a:latin typeface="Arial" panose="020B0604020202020204" pitchFamily="34" charset="0"/>
                <a:cs typeface="Arial" panose="020B0604020202020204" pitchFamily="34" charset="0"/>
              </a:defRPr>
            </a:lvl1pPr>
          </a:lstStyle>
          <a:p>
            <a:pPr lvl="0"/>
            <a:r>
              <a:rPr lang="en-GB" dirty="0"/>
              <a:t>IOE – FACULTY OF EDUCATION AND SOCIETY</a:t>
            </a:r>
            <a:endParaRPr lang="en-US" dirty="0"/>
          </a:p>
        </p:txBody>
      </p:sp>
    </p:spTree>
    <p:extLst>
      <p:ext uri="{BB962C8B-B14F-4D97-AF65-F5344CB8AC3E}">
        <p14:creationId xmlns:p14="http://schemas.microsoft.com/office/powerpoint/2010/main" val="3774022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4D327-4147-4EAA-A3F5-A8A1CA8EFFB0}" type="datetimeFigureOut">
              <a:rPr lang="en-GB" smtClean="0"/>
              <a:t>18/04/2023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CB744-1D59-495E-9745-F4699BBEE9B1}" type="slidenum">
              <a:rPr lang="en-GB" smtClean="0"/>
              <a:t>‹#›</a:t>
            </a:fld>
            <a:endParaRPr lang="en-GB"/>
          </a:p>
        </p:txBody>
      </p:sp>
      <p:pic>
        <p:nvPicPr>
          <p:cNvPr id="7" name="UCL Branding">
            <a:extLst>
              <a:ext uri="{FF2B5EF4-FFF2-40B4-BE49-F238E27FC236}">
                <a16:creationId xmlns:a16="http://schemas.microsoft.com/office/drawing/2014/main" id="{8260544F-4115-873B-D58C-6C2C6BE62A66}"/>
              </a:ext>
            </a:extLst>
          </p:cNvPr>
          <p:cNvPicPr/>
          <p:nvPr userDrawn="1"/>
        </p:nvPicPr>
        <p:blipFill>
          <a:blip r:embed="rId8" cstate="print">
            <a:extLst>
              <a:ext uri="{28A0092B-C50C-407E-A947-70E740481C1C}">
                <a14:useLocalDpi xmlns:a14="http://schemas.microsoft.com/office/drawing/2010/main" val="0"/>
              </a:ext>
            </a:extLst>
          </a:blip>
          <a:stretch>
            <a:fillRect/>
          </a:stretch>
        </p:blipFill>
        <p:spPr>
          <a:xfrm>
            <a:off x="-25" y="-1100"/>
            <a:ext cx="12192025" cy="1341123"/>
          </a:xfrm>
          <a:prstGeom prst="rect">
            <a:avLst/>
          </a:prstGeom>
        </p:spPr>
      </p:pic>
      <p:sp>
        <p:nvSpPr>
          <p:cNvPr id="8" name="Faculty, Department title">
            <a:extLst>
              <a:ext uri="{FF2B5EF4-FFF2-40B4-BE49-F238E27FC236}">
                <a16:creationId xmlns:a16="http://schemas.microsoft.com/office/drawing/2014/main" id="{C8642C55-10AB-7E54-078D-1659864E7CAB}"/>
              </a:ext>
            </a:extLst>
          </p:cNvPr>
          <p:cNvSpPr txBox="1">
            <a:spLocks noGrp="1" noRot="1" noMove="1" noResize="1" noEditPoints="1" noAdjustHandles="1" noChangeArrowheads="1" noChangeShapeType="1"/>
          </p:cNvSpPr>
          <p:nvPr userDrawn="1"/>
        </p:nvSpPr>
        <p:spPr>
          <a:xfrm>
            <a:off x="360000" y="361779"/>
            <a:ext cx="5760000" cy="720000"/>
          </a:xfrm>
          <a:prstGeom prst="rect">
            <a:avLst/>
          </a:prstGeom>
        </p:spPr>
        <p:txBody>
          <a:bodyPr/>
          <a:lstStyle>
            <a:lvl1pPr marL="11112" indent="0" algn="l" defTabSz="914400" rtl="0" eaLnBrk="1" latinLnBrk="0" hangingPunct="1">
              <a:lnSpc>
                <a:spcPct val="90000"/>
              </a:lnSpc>
              <a:spcBef>
                <a:spcPts val="1000"/>
              </a:spcBef>
              <a:buFont typeface="Arial" panose="020B0604020202020204" pitchFamily="34" charset="0"/>
              <a:buNone/>
              <a:defRPr sz="1400" b="1" i="0" kern="1200" cap="all" baseline="0">
                <a:solidFill>
                  <a:srgbClr val="FFFFF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IOE – FACULTY OF EDUCATION AND SOCIETY</a:t>
            </a:r>
            <a:endParaRPr lang="en-US" dirty="0"/>
          </a:p>
        </p:txBody>
      </p:sp>
    </p:spTree>
    <p:extLst>
      <p:ext uri="{BB962C8B-B14F-4D97-AF65-F5344CB8AC3E}">
        <p14:creationId xmlns:p14="http://schemas.microsoft.com/office/powerpoint/2010/main" val="4114615715"/>
      </p:ext>
    </p:extLst>
  </p:cSld>
  <p:clrMap bg1="lt1" tx1="dk1" bg2="lt2" tx2="dk2" accent1="accent1" accent2="accent2" accent3="accent3" accent4="accent4" accent5="accent5" accent6="accent6" hlink="hlink" folHlink="folHlink"/>
  <p:sldLayoutIdLst>
    <p:sldLayoutId id="2147483655" r:id="rId1"/>
    <p:sldLayoutId id="2147483664" r:id="rId2"/>
    <p:sldLayoutId id="2147483650" r:id="rId3"/>
    <p:sldLayoutId id="2147483678" r:id="rId4"/>
    <p:sldLayoutId id="2147483680" r:id="rId5"/>
    <p:sldLayoutId id="2147483673" r:id="rId6"/>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j.mckinley@ucl.ac.uk"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txBox="1">
            <a:spLocks/>
          </p:cNvSpPr>
          <p:nvPr/>
        </p:nvSpPr>
        <p:spPr>
          <a:xfrm>
            <a:off x="6096000" y="2590756"/>
            <a:ext cx="5791200" cy="1102221"/>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dirty="0"/>
              <a:t>The Academic Writing Centre and the Academic Communication Centre warmly welcome you to the</a:t>
            </a:r>
          </a:p>
        </p:txBody>
      </p:sp>
      <p:sp>
        <p:nvSpPr>
          <p:cNvPr id="3" name="Text Placeholder 3"/>
          <p:cNvSpPr txBox="1">
            <a:spLocks/>
          </p:cNvSpPr>
          <p:nvPr/>
        </p:nvSpPr>
        <p:spPr>
          <a:xfrm>
            <a:off x="6096000" y="3743081"/>
            <a:ext cx="5954038" cy="48933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IOE Academic Writing Seminar Series</a:t>
            </a:r>
          </a:p>
        </p:txBody>
      </p:sp>
      <p:sp>
        <p:nvSpPr>
          <p:cNvPr id="5" name="Text Placeholder 4">
            <a:extLst>
              <a:ext uri="{FF2B5EF4-FFF2-40B4-BE49-F238E27FC236}">
                <a16:creationId xmlns:a16="http://schemas.microsoft.com/office/drawing/2014/main" id="{795846BC-889C-586C-020A-76B7A08D6EA1}"/>
              </a:ext>
            </a:extLst>
          </p:cNvPr>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14266962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F11C72-C668-30B2-63F1-15F3201690FC}"/>
              </a:ext>
            </a:extLst>
          </p:cNvPr>
          <p:cNvSpPr>
            <a:spLocks noGrp="1"/>
          </p:cNvSpPr>
          <p:nvPr>
            <p:ph type="body" sz="quarter" idx="3"/>
          </p:nvPr>
        </p:nvSpPr>
        <p:spPr/>
        <p:txBody>
          <a:bodyPr/>
          <a:lstStyle/>
          <a:p>
            <a:r>
              <a:rPr lang="en-US" dirty="0"/>
              <a:t>Example response – Part 1 (evaluating limitations)</a:t>
            </a:r>
          </a:p>
        </p:txBody>
      </p:sp>
      <p:sp>
        <p:nvSpPr>
          <p:cNvPr id="3" name="Text Placeholder 2">
            <a:extLst>
              <a:ext uri="{FF2B5EF4-FFF2-40B4-BE49-F238E27FC236}">
                <a16:creationId xmlns:a16="http://schemas.microsoft.com/office/drawing/2014/main" id="{53D4B953-8E6A-3BD0-A4CA-B0EA6CC11A06}"/>
              </a:ext>
            </a:extLst>
          </p:cNvPr>
          <p:cNvSpPr>
            <a:spLocks noGrp="1"/>
          </p:cNvSpPr>
          <p:nvPr>
            <p:ph type="body" sz="quarter" idx="13"/>
          </p:nvPr>
        </p:nvSpPr>
        <p:spPr/>
        <p:txBody>
          <a:bodyPr/>
          <a:lstStyle/>
          <a:p>
            <a:endParaRPr lang="en-US"/>
          </a:p>
        </p:txBody>
      </p:sp>
      <p:sp>
        <p:nvSpPr>
          <p:cNvPr id="5" name="TextBox 4">
            <a:extLst>
              <a:ext uri="{FF2B5EF4-FFF2-40B4-BE49-F238E27FC236}">
                <a16:creationId xmlns:a16="http://schemas.microsoft.com/office/drawing/2014/main" id="{A41F1CE5-E53C-A39A-62E9-C3D14B344680}"/>
              </a:ext>
            </a:extLst>
          </p:cNvPr>
          <p:cNvSpPr txBox="1"/>
          <p:nvPr/>
        </p:nvSpPr>
        <p:spPr>
          <a:xfrm>
            <a:off x="504702" y="2285388"/>
            <a:ext cx="7226134" cy="4210833"/>
          </a:xfrm>
          <a:prstGeom prst="rect">
            <a:avLst/>
          </a:prstGeom>
          <a:noFill/>
        </p:spPr>
        <p:txBody>
          <a:bodyPr wrap="square">
            <a:spAutoFit/>
          </a:bodyPr>
          <a:lstStyle/>
          <a:p>
            <a:pPr indent="266700" algn="just">
              <a:lnSpc>
                <a:spcPct val="150000"/>
              </a:lnSpc>
            </a:pPr>
            <a:r>
              <a:rPr lang="en-US" sz="1800" kern="100" dirty="0">
                <a:effectLst/>
                <a:latin typeface="Times" pitchFamily="2" charset="0"/>
                <a:ea typeface="DengXian" panose="02010600030101010101" pitchFamily="2" charset="-122"/>
                <a:cs typeface="Times New Roman" panose="02020603050405020304" pitchFamily="18" charset="0"/>
              </a:rPr>
              <a:t>With ELT [English language teaching] materials often failing to respond to research findings in the field of Applied Linguistics (Harwood, 2002), the ever-updating lexis also challenges the notion of “real lexis” in teaching EFL [English as a foreign language]. Without attested materials that serve as guidelines for teachers and institutes, some may fall into a deadlock that to teach “real lexis” means to use slang and idioms, and only “native” teachers are qualified for it. Regarding the use of a corpus, limited access to corpora database for individual teachers may escalate the polarization and stereotypes of native and non-native teachers in lexical teaching (Bao, 2018). </a:t>
            </a:r>
            <a:endParaRPr lang="en-GB" sz="14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7" name="TextBox 6">
            <a:extLst>
              <a:ext uri="{FF2B5EF4-FFF2-40B4-BE49-F238E27FC236}">
                <a16:creationId xmlns:a16="http://schemas.microsoft.com/office/drawing/2014/main" id="{2661E01B-CE01-6F2F-5384-8E277BF667A4}"/>
              </a:ext>
            </a:extLst>
          </p:cNvPr>
          <p:cNvSpPr txBox="1"/>
          <p:nvPr/>
        </p:nvSpPr>
        <p:spPr>
          <a:xfrm>
            <a:off x="8597984" y="2534784"/>
            <a:ext cx="3089314" cy="2031325"/>
          </a:xfrm>
          <a:prstGeom prst="rect">
            <a:avLst/>
          </a:prstGeom>
          <a:noFill/>
        </p:spPr>
        <p:txBody>
          <a:bodyPr wrap="square">
            <a:spAutoFit/>
          </a:bodyPr>
          <a:lstStyle/>
          <a:p>
            <a:r>
              <a:rPr lang="en-US" sz="1800" kern="100" dirty="0">
                <a:effectLst/>
                <a:latin typeface="Times" pitchFamily="2" charset="0"/>
                <a:ea typeface="DengXian" panose="02010600030101010101" pitchFamily="2" charset="-122"/>
                <a:cs typeface="Times New Roman" panose="02020603050405020304" pitchFamily="18" charset="0"/>
              </a:rPr>
              <a:t>Creative &amp; critical (grade A):</a:t>
            </a:r>
          </a:p>
          <a:p>
            <a:endParaRPr lang="en-US" kern="100" dirty="0">
              <a:latin typeface="Times" pitchFamily="2" charset="0"/>
              <a:ea typeface="DengXian" panose="02010600030101010101" pitchFamily="2" charset="-122"/>
              <a:cs typeface="Times New Roman" panose="02020603050405020304" pitchFamily="18" charset="0"/>
            </a:endParaRPr>
          </a:p>
          <a:p>
            <a:r>
              <a:rPr lang="en-US" kern="100" dirty="0">
                <a:latin typeface="Times" pitchFamily="2" charset="0"/>
                <a:ea typeface="DengXian" panose="02010600030101010101" pitchFamily="2" charset="-122"/>
                <a:cs typeface="Times New Roman" panose="02020603050405020304" pitchFamily="18" charset="0"/>
              </a:rPr>
              <a:t>The challenge of “real lexis”</a:t>
            </a:r>
          </a:p>
          <a:p>
            <a:endParaRPr lang="en-US" kern="100" dirty="0">
              <a:latin typeface="Times" pitchFamily="2" charset="0"/>
              <a:ea typeface="DengXian" panose="02010600030101010101" pitchFamily="2" charset="-122"/>
              <a:cs typeface="Times New Roman" panose="02020603050405020304" pitchFamily="18" charset="0"/>
            </a:endParaRPr>
          </a:p>
          <a:p>
            <a:pPr algn="ctr"/>
            <a:r>
              <a:rPr lang="en-US" kern="100" dirty="0">
                <a:latin typeface="Times" pitchFamily="2" charset="0"/>
                <a:ea typeface="DengXian" panose="02010600030101010101" pitchFamily="2" charset="-122"/>
                <a:cs typeface="Times New Roman" panose="02020603050405020304" pitchFamily="18" charset="0"/>
              </a:rPr>
              <a:t>+</a:t>
            </a:r>
          </a:p>
          <a:p>
            <a:endParaRPr lang="en-US" kern="100" dirty="0">
              <a:latin typeface="Times" pitchFamily="2" charset="0"/>
              <a:ea typeface="DengXian" panose="02010600030101010101" pitchFamily="2" charset="-122"/>
              <a:cs typeface="Times New Roman" panose="02020603050405020304" pitchFamily="18" charset="0"/>
            </a:endParaRPr>
          </a:p>
          <a:p>
            <a:r>
              <a:rPr lang="en-US" dirty="0">
                <a:latin typeface="Times" pitchFamily="2" charset="0"/>
              </a:rPr>
              <a:t>Native vs. non-native teachers</a:t>
            </a:r>
          </a:p>
        </p:txBody>
      </p:sp>
      <p:sp>
        <p:nvSpPr>
          <p:cNvPr id="8" name="Doughnut 7">
            <a:extLst>
              <a:ext uri="{FF2B5EF4-FFF2-40B4-BE49-F238E27FC236}">
                <a16:creationId xmlns:a16="http://schemas.microsoft.com/office/drawing/2014/main" id="{3F4AC487-A276-BB64-30E0-FD296E4C130A}"/>
              </a:ext>
            </a:extLst>
          </p:cNvPr>
          <p:cNvSpPr/>
          <p:nvPr/>
        </p:nvSpPr>
        <p:spPr>
          <a:xfrm>
            <a:off x="4809507" y="3189899"/>
            <a:ext cx="1476748" cy="478201"/>
          </a:xfrm>
          <a:prstGeom prst="donut">
            <a:avLst>
              <a:gd name="adj" fmla="val 9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ughnut 8">
            <a:extLst>
              <a:ext uri="{FF2B5EF4-FFF2-40B4-BE49-F238E27FC236}">
                <a16:creationId xmlns:a16="http://schemas.microsoft.com/office/drawing/2014/main" id="{C8A098FB-19CB-F278-98AF-3F95FEA62C1B}"/>
              </a:ext>
            </a:extLst>
          </p:cNvPr>
          <p:cNvSpPr/>
          <p:nvPr/>
        </p:nvSpPr>
        <p:spPr>
          <a:xfrm>
            <a:off x="5381625" y="4390804"/>
            <a:ext cx="2515465" cy="478201"/>
          </a:xfrm>
          <a:prstGeom prst="donut">
            <a:avLst>
              <a:gd name="adj" fmla="val 9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ughnut 9">
            <a:extLst>
              <a:ext uri="{FF2B5EF4-FFF2-40B4-BE49-F238E27FC236}">
                <a16:creationId xmlns:a16="http://schemas.microsoft.com/office/drawing/2014/main" id="{F04F3402-3AF9-F900-3176-E3D604D0EDA9}"/>
              </a:ext>
            </a:extLst>
          </p:cNvPr>
          <p:cNvSpPr/>
          <p:nvPr/>
        </p:nvSpPr>
        <p:spPr>
          <a:xfrm>
            <a:off x="1864550" y="5635734"/>
            <a:ext cx="3517075" cy="478201"/>
          </a:xfrm>
          <a:prstGeom prst="donut">
            <a:avLst>
              <a:gd name="adj" fmla="val 9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659168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3FB2B4-495B-B62A-8665-BC7D9DE787D7}"/>
              </a:ext>
            </a:extLst>
          </p:cNvPr>
          <p:cNvSpPr>
            <a:spLocks noGrp="1"/>
          </p:cNvSpPr>
          <p:nvPr>
            <p:ph type="body" sz="quarter" idx="3"/>
          </p:nvPr>
        </p:nvSpPr>
        <p:spPr/>
        <p:txBody>
          <a:bodyPr/>
          <a:lstStyle/>
          <a:p>
            <a:r>
              <a:rPr lang="en-US" dirty="0"/>
              <a:t>Example response - Part 1 (reflection)</a:t>
            </a:r>
          </a:p>
        </p:txBody>
      </p:sp>
      <p:sp>
        <p:nvSpPr>
          <p:cNvPr id="3" name="Text Placeholder 2">
            <a:extLst>
              <a:ext uri="{FF2B5EF4-FFF2-40B4-BE49-F238E27FC236}">
                <a16:creationId xmlns:a16="http://schemas.microsoft.com/office/drawing/2014/main" id="{8F1EF4BA-8255-DF07-126D-D70FDFB3F9B2}"/>
              </a:ext>
            </a:extLst>
          </p:cNvPr>
          <p:cNvSpPr>
            <a:spLocks noGrp="1"/>
          </p:cNvSpPr>
          <p:nvPr>
            <p:ph type="body" sz="quarter" idx="13"/>
          </p:nvPr>
        </p:nvSpPr>
        <p:spPr/>
        <p:txBody>
          <a:bodyPr/>
          <a:lstStyle/>
          <a:p>
            <a:endParaRPr lang="en-US"/>
          </a:p>
        </p:txBody>
      </p:sp>
      <p:sp>
        <p:nvSpPr>
          <p:cNvPr id="5" name="TextBox 4">
            <a:extLst>
              <a:ext uri="{FF2B5EF4-FFF2-40B4-BE49-F238E27FC236}">
                <a16:creationId xmlns:a16="http://schemas.microsoft.com/office/drawing/2014/main" id="{2A623A3C-2400-D03A-C07F-F18005E1899E}"/>
              </a:ext>
            </a:extLst>
          </p:cNvPr>
          <p:cNvSpPr txBox="1"/>
          <p:nvPr/>
        </p:nvSpPr>
        <p:spPr>
          <a:xfrm>
            <a:off x="360000" y="2374626"/>
            <a:ext cx="7926779" cy="3795334"/>
          </a:xfrm>
          <a:prstGeom prst="rect">
            <a:avLst/>
          </a:prstGeom>
          <a:noFill/>
        </p:spPr>
        <p:txBody>
          <a:bodyPr wrap="square">
            <a:spAutoFit/>
          </a:bodyPr>
          <a:lstStyle/>
          <a:p>
            <a:pPr indent="304800" algn="just">
              <a:lnSpc>
                <a:spcPct val="150000"/>
              </a:lnSpc>
            </a:pPr>
            <a:r>
              <a:rPr lang="en-US" sz="1800" kern="100" dirty="0">
                <a:effectLst/>
                <a:latin typeface="Times" pitchFamily="2" charset="0"/>
                <a:ea typeface="DengXian" panose="02010600030101010101" pitchFamily="2" charset="-122"/>
                <a:cs typeface="Times New Roman" panose="02020603050405020304" pitchFamily="18" charset="0"/>
              </a:rPr>
              <a:t>Reflecting on my own English learning experiences, the lexical approach has been beneficial for me. Bearing in mind that language can be perceived as chunks pushes me to design and use my own vocabulary worksheets that require me to note the integrated units in the materials that I have encountered consciously. It also helps me form habits of self-learning. On the one hand, I always check the words or expressions that go together, and on the other hand, influenced by the notion of a spectrum of likelihood and conventionality (Lewis, 2008), it allows me to view critically the concept of “standard English”, and to be aware of the cultural and idiosyncratic features of the language.</a:t>
            </a:r>
            <a:endParaRPr lang="en-GB" sz="14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7" name="TextBox 6">
            <a:extLst>
              <a:ext uri="{FF2B5EF4-FFF2-40B4-BE49-F238E27FC236}">
                <a16:creationId xmlns:a16="http://schemas.microsoft.com/office/drawing/2014/main" id="{58B006ED-7B39-2A1A-894B-01DAE50CA0AE}"/>
              </a:ext>
            </a:extLst>
          </p:cNvPr>
          <p:cNvSpPr txBox="1"/>
          <p:nvPr/>
        </p:nvSpPr>
        <p:spPr>
          <a:xfrm>
            <a:off x="8942119" y="2697669"/>
            <a:ext cx="2761013" cy="2964338"/>
          </a:xfrm>
          <a:prstGeom prst="rect">
            <a:avLst/>
          </a:prstGeom>
          <a:noFill/>
        </p:spPr>
        <p:txBody>
          <a:bodyPr wrap="square">
            <a:spAutoFit/>
          </a:bodyPr>
          <a:lstStyle/>
          <a:p>
            <a:pPr indent="304800">
              <a:lnSpc>
                <a:spcPct val="150000"/>
              </a:lnSpc>
            </a:pPr>
            <a:r>
              <a:rPr lang="en-GB" sz="1800" kern="100" dirty="0">
                <a:effectLst/>
                <a:latin typeface="Times" pitchFamily="2" charset="0"/>
                <a:ea typeface="DengXian" panose="02010600030101010101" pitchFamily="2" charset="-122"/>
                <a:cs typeface="Times New Roman" panose="02020603050405020304" pitchFamily="18" charset="0"/>
              </a:rPr>
              <a:t>(Grade A)</a:t>
            </a:r>
            <a:br>
              <a:rPr lang="en-GB" sz="1800" kern="100" dirty="0">
                <a:effectLst/>
                <a:latin typeface="Times" pitchFamily="2" charset="0"/>
                <a:ea typeface="DengXian" panose="02010600030101010101" pitchFamily="2" charset="-122"/>
                <a:cs typeface="Times New Roman" panose="02020603050405020304" pitchFamily="18" charset="0"/>
              </a:rPr>
            </a:br>
            <a:r>
              <a:rPr lang="en-GB" sz="1800" kern="100" dirty="0">
                <a:effectLst/>
                <a:latin typeface="Times" pitchFamily="2" charset="0"/>
                <a:ea typeface="DengXian" panose="02010600030101010101" pitchFamily="2" charset="-122"/>
                <a:cs typeface="Times New Roman" panose="02020603050405020304" pitchFamily="18" charset="0"/>
              </a:rPr>
              <a:t>Outstanding understanding of how research and inquiry create and interpret knowledge and how these apply to students’ own research/practice.</a:t>
            </a:r>
            <a:endParaRPr lang="en-GB" sz="14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8" name="Doughnut 7">
            <a:extLst>
              <a:ext uri="{FF2B5EF4-FFF2-40B4-BE49-F238E27FC236}">
                <a16:creationId xmlns:a16="http://schemas.microsoft.com/office/drawing/2014/main" id="{CE9EF4B0-8008-5A06-A363-9106B7D61962}"/>
              </a:ext>
            </a:extLst>
          </p:cNvPr>
          <p:cNvSpPr/>
          <p:nvPr/>
        </p:nvSpPr>
        <p:spPr>
          <a:xfrm>
            <a:off x="360000" y="3630637"/>
            <a:ext cx="7477714" cy="561353"/>
          </a:xfrm>
          <a:prstGeom prst="donut">
            <a:avLst>
              <a:gd name="adj" fmla="val 9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ughnut 8">
            <a:extLst>
              <a:ext uri="{FF2B5EF4-FFF2-40B4-BE49-F238E27FC236}">
                <a16:creationId xmlns:a16="http://schemas.microsoft.com/office/drawing/2014/main" id="{47EC4A75-FBB9-7A3A-6554-881E354F2F80}"/>
              </a:ext>
            </a:extLst>
          </p:cNvPr>
          <p:cNvSpPr/>
          <p:nvPr/>
        </p:nvSpPr>
        <p:spPr>
          <a:xfrm>
            <a:off x="2284036" y="4075799"/>
            <a:ext cx="1911927" cy="478201"/>
          </a:xfrm>
          <a:prstGeom prst="donut">
            <a:avLst>
              <a:gd name="adj" fmla="val 9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ughnut 9">
            <a:extLst>
              <a:ext uri="{FF2B5EF4-FFF2-40B4-BE49-F238E27FC236}">
                <a16:creationId xmlns:a16="http://schemas.microsoft.com/office/drawing/2014/main" id="{94AC67EC-E370-ADC2-1407-2CD38C799D49}"/>
              </a:ext>
            </a:extLst>
          </p:cNvPr>
          <p:cNvSpPr/>
          <p:nvPr/>
        </p:nvSpPr>
        <p:spPr>
          <a:xfrm>
            <a:off x="240632" y="4883778"/>
            <a:ext cx="4616376" cy="478201"/>
          </a:xfrm>
          <a:prstGeom prst="donut">
            <a:avLst>
              <a:gd name="adj" fmla="val 9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ughnut 10">
            <a:extLst>
              <a:ext uri="{FF2B5EF4-FFF2-40B4-BE49-F238E27FC236}">
                <a16:creationId xmlns:a16="http://schemas.microsoft.com/office/drawing/2014/main" id="{B03D10E5-2D04-4990-0A94-8EC0D300E537}"/>
              </a:ext>
            </a:extLst>
          </p:cNvPr>
          <p:cNvSpPr/>
          <p:nvPr/>
        </p:nvSpPr>
        <p:spPr>
          <a:xfrm>
            <a:off x="2553195" y="5245788"/>
            <a:ext cx="2303813" cy="585993"/>
          </a:xfrm>
          <a:prstGeom prst="donut">
            <a:avLst>
              <a:gd name="adj" fmla="val 9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231626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4540DC-E0C3-2982-F642-2C5FF5711231}"/>
              </a:ext>
            </a:extLst>
          </p:cNvPr>
          <p:cNvSpPr>
            <a:spLocks noGrp="1"/>
          </p:cNvSpPr>
          <p:nvPr>
            <p:ph type="body" sz="quarter" idx="3"/>
          </p:nvPr>
        </p:nvSpPr>
        <p:spPr/>
        <p:txBody>
          <a:bodyPr/>
          <a:lstStyle/>
          <a:p>
            <a:r>
              <a:rPr lang="en-US" dirty="0"/>
              <a:t>Example less successful response – Part 1</a:t>
            </a:r>
          </a:p>
        </p:txBody>
      </p:sp>
      <p:sp>
        <p:nvSpPr>
          <p:cNvPr id="3" name="Text Placeholder 2">
            <a:extLst>
              <a:ext uri="{FF2B5EF4-FFF2-40B4-BE49-F238E27FC236}">
                <a16:creationId xmlns:a16="http://schemas.microsoft.com/office/drawing/2014/main" id="{D0458895-0C85-7E8B-67C3-AB9702A2EC63}"/>
              </a:ext>
            </a:extLst>
          </p:cNvPr>
          <p:cNvSpPr>
            <a:spLocks noGrp="1"/>
          </p:cNvSpPr>
          <p:nvPr>
            <p:ph type="body" sz="quarter" idx="13"/>
          </p:nvPr>
        </p:nvSpPr>
        <p:spPr/>
        <p:txBody>
          <a:bodyPr/>
          <a:lstStyle/>
          <a:p>
            <a:endParaRPr lang="en-US"/>
          </a:p>
        </p:txBody>
      </p:sp>
      <p:sp>
        <p:nvSpPr>
          <p:cNvPr id="9" name="TextBox 8">
            <a:extLst>
              <a:ext uri="{FF2B5EF4-FFF2-40B4-BE49-F238E27FC236}">
                <a16:creationId xmlns:a16="http://schemas.microsoft.com/office/drawing/2014/main" id="{1CAD4477-9F5D-082B-EE6A-E75C665BF2D8}"/>
              </a:ext>
            </a:extLst>
          </p:cNvPr>
          <p:cNvSpPr txBox="1"/>
          <p:nvPr/>
        </p:nvSpPr>
        <p:spPr>
          <a:xfrm>
            <a:off x="6120000" y="2334857"/>
            <a:ext cx="5941839" cy="5021055"/>
          </a:xfrm>
          <a:prstGeom prst="rect">
            <a:avLst/>
          </a:prstGeom>
          <a:noFill/>
        </p:spPr>
        <p:txBody>
          <a:bodyPr wrap="square">
            <a:spAutoFit/>
          </a:bodyPr>
          <a:lstStyle/>
          <a:p>
            <a:pPr marL="742950" lvl="1" indent="-285750" algn="just">
              <a:lnSpc>
                <a:spcPct val="150000"/>
              </a:lnSpc>
              <a:buFont typeface="+mj-lt"/>
              <a:buAutoNum type="arabicPeriod"/>
            </a:pPr>
            <a:r>
              <a:rPr lang="en-GB" sz="2400" b="1" kern="100" dirty="0">
                <a:effectLst/>
                <a:latin typeface="Times New Roman" panose="02020603050405020304" pitchFamily="18" charset="0"/>
                <a:ea typeface="SimSun" panose="02010600030101010101" pitchFamily="2" charset="-122"/>
                <a:cs typeface="Times New Roman" panose="02020603050405020304" pitchFamily="18" charset="0"/>
              </a:rPr>
              <a:t>Background </a:t>
            </a:r>
          </a:p>
          <a:p>
            <a:pPr marL="1200150" lvl="2" indent="-285750" algn="just">
              <a:lnSpc>
                <a:spcPct val="150000"/>
              </a:lnSpc>
              <a:buFont typeface="+mj-lt"/>
              <a:buAutoNum type="arabicPeriod"/>
            </a:pPr>
            <a:r>
              <a:rPr lang="en-GB" sz="2400" b="1" kern="100" dirty="0">
                <a:latin typeface="Times New Roman" panose="02020603050405020304" pitchFamily="18" charset="0"/>
                <a:ea typeface="SimSun" panose="02010600030101010101" pitchFamily="2" charset="-122"/>
                <a:cs typeface="Times New Roman" panose="02020603050405020304" pitchFamily="18" charset="0"/>
              </a:rPr>
              <a:t>Theoretical </a:t>
            </a:r>
            <a:r>
              <a:rPr lang="en-GB" sz="2400" b="1" kern="100" dirty="0">
                <a:effectLst/>
                <a:latin typeface="Times New Roman" panose="02020603050405020304" pitchFamily="18" charset="0"/>
                <a:ea typeface="SimSun" panose="02010600030101010101" pitchFamily="2" charset="-122"/>
                <a:cs typeface="Times New Roman" panose="02020603050405020304" pitchFamily="18" charset="0"/>
              </a:rPr>
              <a:t>Features</a:t>
            </a:r>
          </a:p>
          <a:p>
            <a:pPr marL="1200150" lvl="2" indent="-285750" algn="just">
              <a:lnSpc>
                <a:spcPct val="150000"/>
              </a:lnSpc>
              <a:buFont typeface="+mj-lt"/>
              <a:buAutoNum type="arabicPeriod"/>
            </a:pPr>
            <a:r>
              <a:rPr lang="en-GB" sz="2400" b="1" kern="100" dirty="0">
                <a:latin typeface="Times New Roman" panose="02020603050405020304" pitchFamily="18" charset="0"/>
                <a:ea typeface="SimSun" panose="02010600030101010101" pitchFamily="2" charset="-122"/>
                <a:cs typeface="Times New Roman" panose="02020603050405020304" pitchFamily="18" charset="0"/>
              </a:rPr>
              <a:t>Methodological </a:t>
            </a:r>
            <a:r>
              <a:rPr lang="en-GB" sz="2400" b="1" kern="100" dirty="0">
                <a:effectLst/>
                <a:latin typeface="Times New Roman" panose="02020603050405020304" pitchFamily="18" charset="0"/>
                <a:ea typeface="SimSun" panose="02010600030101010101" pitchFamily="2" charset="-122"/>
                <a:cs typeface="Times New Roman" panose="02020603050405020304" pitchFamily="18" charset="0"/>
              </a:rPr>
              <a:t>Features</a:t>
            </a:r>
          </a:p>
          <a:p>
            <a:pPr marL="742950" lvl="1" indent="-285750" algn="just">
              <a:lnSpc>
                <a:spcPct val="150000"/>
              </a:lnSpc>
              <a:buFont typeface="+mj-lt"/>
              <a:buAutoNum type="arabicPeriod"/>
            </a:pPr>
            <a:r>
              <a:rPr lang="en-GB" sz="2400" b="1" kern="100" dirty="0">
                <a:effectLst/>
                <a:latin typeface="Times New Roman" panose="02020603050405020304" pitchFamily="18" charset="0"/>
                <a:ea typeface="SimSun" panose="02010600030101010101" pitchFamily="2" charset="-122"/>
                <a:cs typeface="Times New Roman" panose="02020603050405020304" pitchFamily="18" charset="0"/>
              </a:rPr>
              <a:t> SLA theory of Approach</a:t>
            </a:r>
          </a:p>
          <a:p>
            <a:pPr marL="742950" lvl="1" indent="-285750" algn="just">
              <a:lnSpc>
                <a:spcPct val="150000"/>
              </a:lnSpc>
              <a:buFont typeface="+mj-lt"/>
              <a:buAutoNum type="arabicPeriod"/>
            </a:pPr>
            <a:r>
              <a:rPr lang="en-GB" sz="2400" b="1" kern="100" dirty="0">
                <a:effectLst/>
                <a:latin typeface="Times New Roman" panose="02020603050405020304" pitchFamily="18" charset="0"/>
                <a:ea typeface="SimSun" panose="02010600030101010101" pitchFamily="2" charset="-122"/>
                <a:cs typeface="Times New Roman" panose="02020603050405020304" pitchFamily="18" charset="0"/>
              </a:rPr>
              <a:t>Its Application in class</a:t>
            </a:r>
          </a:p>
          <a:p>
            <a:pPr marL="742950" lvl="1" indent="-285750" algn="just">
              <a:lnSpc>
                <a:spcPct val="150000"/>
              </a:lnSpc>
              <a:buFont typeface="+mj-lt"/>
              <a:buAutoNum type="arabicPeriod"/>
            </a:pPr>
            <a:r>
              <a:rPr lang="en-GB" sz="2400" b="1" kern="100" dirty="0">
                <a:effectLst/>
                <a:latin typeface="Times New Roman" panose="02020603050405020304" pitchFamily="18" charset="0"/>
                <a:ea typeface="SimSun" panose="02010600030101010101" pitchFamily="2" charset="-122"/>
                <a:cs typeface="Times New Roman" panose="02020603050405020304" pitchFamily="18" charset="0"/>
              </a:rPr>
              <a:t>Reflection</a:t>
            </a:r>
          </a:p>
          <a:p>
            <a:pPr marL="742950" lvl="1" indent="-285750" algn="just">
              <a:lnSpc>
                <a:spcPct val="150000"/>
              </a:lnSpc>
              <a:buFont typeface="+mj-lt"/>
              <a:buAutoNum type="arabicPeriod"/>
            </a:pPr>
            <a:endParaRPr lang="en-GB" sz="2400" b="1" kern="100" dirty="0">
              <a:effectLst/>
              <a:latin typeface="Times New Roman" panose="02020603050405020304" pitchFamily="18" charset="0"/>
              <a:ea typeface="SimSun" panose="02010600030101010101" pitchFamily="2" charset="-122"/>
              <a:cs typeface="Times New Roman" panose="02020603050405020304" pitchFamily="18" charset="0"/>
            </a:endParaRPr>
          </a:p>
          <a:p>
            <a:pPr marL="742950" lvl="1" indent="-285750" algn="just">
              <a:lnSpc>
                <a:spcPct val="150000"/>
              </a:lnSpc>
              <a:buFont typeface="+mj-lt"/>
              <a:buAutoNum type="arabicPeriod"/>
            </a:pPr>
            <a:endParaRPr lang="en-GB" sz="2400" b="1" kern="100" dirty="0">
              <a:effectLst/>
              <a:latin typeface="Times New Roman" panose="02020603050405020304" pitchFamily="18" charset="0"/>
              <a:ea typeface="SimSun" panose="02010600030101010101" pitchFamily="2" charset="-122"/>
              <a:cs typeface="Times New Roman" panose="02020603050405020304" pitchFamily="18" charset="0"/>
            </a:endParaRPr>
          </a:p>
          <a:p>
            <a:pPr marL="742950" lvl="1" indent="-285750" algn="just">
              <a:lnSpc>
                <a:spcPct val="150000"/>
              </a:lnSpc>
              <a:buFont typeface="+mj-lt"/>
              <a:buAutoNum type="arabicPeriod"/>
            </a:pPr>
            <a:endParaRPr lang="en-GB" sz="2400" kern="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2" name="TextBox 11">
            <a:extLst>
              <a:ext uri="{FF2B5EF4-FFF2-40B4-BE49-F238E27FC236}">
                <a16:creationId xmlns:a16="http://schemas.microsoft.com/office/drawing/2014/main" id="{E09D5390-0524-C15A-D660-47187F6D3D6E}"/>
              </a:ext>
            </a:extLst>
          </p:cNvPr>
          <p:cNvSpPr txBox="1"/>
          <p:nvPr/>
        </p:nvSpPr>
        <p:spPr>
          <a:xfrm>
            <a:off x="349836" y="2606324"/>
            <a:ext cx="5855368" cy="2677656"/>
          </a:xfrm>
          <a:prstGeom prst="rect">
            <a:avLst/>
          </a:prstGeom>
          <a:noFill/>
        </p:spPr>
        <p:txBody>
          <a:bodyPr wrap="square">
            <a:spAutoFit/>
          </a:bodyPr>
          <a:lstStyle/>
          <a:p>
            <a:pPr marL="270510"/>
            <a:r>
              <a:rPr lang="en-GB" sz="2400" kern="100" dirty="0">
                <a:effectLst/>
                <a:latin typeface="Calibri" panose="020F0502020204030204" pitchFamily="34" charset="0"/>
                <a:ea typeface="Yu Mincho" panose="02020400000000000000" pitchFamily="18" charset="-128"/>
                <a:cs typeface="Times New Roman" panose="02020603050405020304" pitchFamily="18" charset="0"/>
              </a:rPr>
              <a:t>Part 1. 2,500-word written study outlining a SLA theory. You will </a:t>
            </a:r>
            <a:r>
              <a:rPr lang="en-GB" sz="2400" b="1" kern="100" dirty="0">
                <a:solidFill>
                  <a:srgbClr val="C55A8B"/>
                </a:solidFill>
                <a:effectLst/>
                <a:latin typeface="Calibri" panose="020F0502020204030204" pitchFamily="34" charset="0"/>
                <a:ea typeface="Yu Mincho" panose="02020400000000000000" pitchFamily="18" charset="-128"/>
                <a:cs typeface="Times New Roman" panose="02020603050405020304" pitchFamily="18" charset="0"/>
              </a:rPr>
              <a:t>evaluate the effectiveness </a:t>
            </a:r>
            <a:r>
              <a:rPr lang="en-GB" sz="2400" kern="100" dirty="0">
                <a:effectLst/>
                <a:latin typeface="Calibri" panose="020F0502020204030204" pitchFamily="34" charset="0"/>
                <a:ea typeface="Yu Mincho" panose="02020400000000000000" pitchFamily="18" charset="-128"/>
                <a:cs typeface="Times New Roman" panose="02020603050405020304" pitchFamily="18" charset="0"/>
              </a:rPr>
              <a:t>of a relevant approach informed by the theory and its impact on learners’ skills development and include </a:t>
            </a:r>
            <a:r>
              <a:rPr lang="en-GB" sz="2400" b="1" kern="100" dirty="0">
                <a:solidFill>
                  <a:srgbClr val="C55A8B"/>
                </a:solidFill>
                <a:effectLst/>
                <a:latin typeface="Calibri" panose="020F0502020204030204" pitchFamily="34" charset="0"/>
                <a:ea typeface="Yu Mincho" panose="02020400000000000000" pitchFamily="18" charset="-128"/>
                <a:cs typeface="Times New Roman" panose="02020603050405020304" pitchFamily="18" charset="0"/>
              </a:rPr>
              <a:t>critical reflection </a:t>
            </a:r>
            <a:r>
              <a:rPr lang="en-GB" sz="2400" kern="100" dirty="0">
                <a:effectLst/>
                <a:latin typeface="Calibri" panose="020F0502020204030204" pitchFamily="34" charset="0"/>
                <a:ea typeface="Yu Mincho" panose="02020400000000000000" pitchFamily="18" charset="-128"/>
                <a:cs typeface="Times New Roman" panose="02020603050405020304" pitchFamily="18" charset="0"/>
              </a:rPr>
              <a:t>on the learning gained from the assignment.</a:t>
            </a:r>
          </a:p>
        </p:txBody>
      </p:sp>
    </p:spTree>
    <p:extLst>
      <p:ext uri="{BB962C8B-B14F-4D97-AF65-F5344CB8AC3E}">
        <p14:creationId xmlns:p14="http://schemas.microsoft.com/office/powerpoint/2010/main" val="5943542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225D12-E627-3C18-6DD9-51D3ADCC1640}"/>
              </a:ext>
            </a:extLst>
          </p:cNvPr>
          <p:cNvSpPr>
            <a:spLocks noGrp="1"/>
          </p:cNvSpPr>
          <p:nvPr>
            <p:ph type="body" sz="quarter" idx="3"/>
          </p:nvPr>
        </p:nvSpPr>
        <p:spPr/>
        <p:txBody>
          <a:bodyPr/>
          <a:lstStyle/>
          <a:p>
            <a:r>
              <a:rPr lang="en-US" sz="2800" dirty="0"/>
              <a:t>Example less successful response - ‘methodological features’</a:t>
            </a:r>
          </a:p>
        </p:txBody>
      </p:sp>
      <p:sp>
        <p:nvSpPr>
          <p:cNvPr id="3" name="Text Placeholder 2">
            <a:extLst>
              <a:ext uri="{FF2B5EF4-FFF2-40B4-BE49-F238E27FC236}">
                <a16:creationId xmlns:a16="http://schemas.microsoft.com/office/drawing/2014/main" id="{CB38836E-ABA6-194B-A63F-25CB2E6A6605}"/>
              </a:ext>
            </a:extLst>
          </p:cNvPr>
          <p:cNvSpPr>
            <a:spLocks noGrp="1"/>
          </p:cNvSpPr>
          <p:nvPr>
            <p:ph type="body" sz="quarter" idx="13"/>
          </p:nvPr>
        </p:nvSpPr>
        <p:spPr/>
        <p:txBody>
          <a:bodyPr/>
          <a:lstStyle/>
          <a:p>
            <a:endParaRPr lang="en-US"/>
          </a:p>
        </p:txBody>
      </p:sp>
      <p:sp>
        <p:nvSpPr>
          <p:cNvPr id="7" name="TextBox 6">
            <a:extLst>
              <a:ext uri="{FF2B5EF4-FFF2-40B4-BE49-F238E27FC236}">
                <a16:creationId xmlns:a16="http://schemas.microsoft.com/office/drawing/2014/main" id="{807634A7-87FE-958B-3B8F-AA0442D349AB}"/>
              </a:ext>
            </a:extLst>
          </p:cNvPr>
          <p:cNvSpPr txBox="1"/>
          <p:nvPr/>
        </p:nvSpPr>
        <p:spPr>
          <a:xfrm>
            <a:off x="573756" y="2012616"/>
            <a:ext cx="10399044" cy="4618380"/>
          </a:xfrm>
          <a:prstGeom prst="rect">
            <a:avLst/>
          </a:prstGeom>
          <a:noFill/>
        </p:spPr>
        <p:txBody>
          <a:bodyPr wrap="square">
            <a:spAutoFit/>
          </a:bodyPr>
          <a:lstStyle/>
          <a:p>
            <a:pPr algn="just">
              <a:lnSpc>
                <a:spcPct val="150000"/>
              </a:lnSpc>
            </a:pPr>
            <a:r>
              <a:rPr lang="en-US" sz="1800" kern="100" dirty="0">
                <a:effectLst/>
                <a:latin typeface="Times New Roman" panose="02020603050405020304" pitchFamily="18" charset="0"/>
                <a:ea typeface="SimSun" panose="02010600030101010101" pitchFamily="2" charset="-122"/>
                <a:cs typeface="Times New Roman" panose="02020603050405020304" pitchFamily="18" charset="0"/>
              </a:rPr>
              <a:t>Notwithstanding, several linguists partly shift their opinion and in turn show the favor towards the approach recently or at least of lexical teaching. </a:t>
            </a:r>
            <a:r>
              <a:rPr lang="en-US" sz="1800" kern="100" dirty="0" err="1">
                <a:effectLst/>
                <a:latin typeface="Times New Roman" panose="02020603050405020304" pitchFamily="18" charset="0"/>
                <a:ea typeface="SimSun" panose="02010600030101010101" pitchFamily="2" charset="-122"/>
                <a:cs typeface="Times New Roman" panose="02020603050405020304" pitchFamily="18" charset="0"/>
              </a:rPr>
              <a:t>Timmis</a:t>
            </a:r>
            <a:r>
              <a:rPr lang="en-US" sz="1800" kern="100" dirty="0">
                <a:effectLst/>
                <a:latin typeface="Times New Roman" panose="02020603050405020304" pitchFamily="18" charset="0"/>
                <a:ea typeface="SimSun" panose="02010600030101010101" pitchFamily="2" charset="-122"/>
                <a:cs typeface="Times New Roman" panose="02020603050405020304" pitchFamily="18" charset="0"/>
              </a:rPr>
              <a:t>, who seems to blame the approach in sharp words, gradually senses that the partly useful approach could make a new scope via which teachers can raise the awareness of collocations and chunks since they are really of importance, though the measure still remains debatable (2008). Woolard advocates to apply the approach in a limited way, he argues ‘the principle that the internal construction of a chunk should only be </a:t>
            </a:r>
            <a:r>
              <a:rPr lang="en-US" sz="1800" kern="100" dirty="0" err="1">
                <a:effectLst/>
                <a:latin typeface="Times New Roman" panose="02020603050405020304" pitchFamily="18" charset="0"/>
                <a:ea typeface="SimSun" panose="02010600030101010101" pitchFamily="2" charset="-122"/>
                <a:cs typeface="Times New Roman" panose="02020603050405020304" pitchFamily="18" charset="0"/>
              </a:rPr>
              <a:t>analysed</a:t>
            </a:r>
            <a:r>
              <a:rPr lang="en-US" sz="1800" kern="100" dirty="0">
                <a:effectLst/>
                <a:latin typeface="Times New Roman" panose="02020603050405020304" pitchFamily="18" charset="0"/>
                <a:ea typeface="SimSun" panose="02010600030101010101" pitchFamily="2" charset="-122"/>
                <a:cs typeface="Times New Roman" panose="02020603050405020304" pitchFamily="18" charset="0"/>
              </a:rPr>
              <a:t> when a learner needs to vary the structure in some way to create new messages’ (2013). The inspiration is that students can unveil the in-depth grammars that hide behind these ‘prefabricated chunks’, grasp the common law and replicate or reconstruct some new units or chunks in an appropriate way. </a:t>
            </a:r>
            <a:r>
              <a:rPr lang="en-US" sz="1800" kern="100" dirty="0" err="1">
                <a:effectLst/>
                <a:latin typeface="Times New Roman" panose="02020603050405020304" pitchFamily="18" charset="0"/>
                <a:ea typeface="SimSun" panose="02010600030101010101" pitchFamily="2" charset="-122"/>
                <a:cs typeface="Times New Roman" panose="02020603050405020304" pitchFamily="18" charset="0"/>
              </a:rPr>
              <a:t>Dellar</a:t>
            </a:r>
            <a:r>
              <a:rPr lang="en-US" sz="1800" kern="100" dirty="0">
                <a:effectLst/>
                <a:latin typeface="Times New Roman" panose="02020603050405020304" pitchFamily="18" charset="0"/>
                <a:ea typeface="SimSun" panose="02010600030101010101" pitchFamily="2" charset="-122"/>
                <a:cs typeface="Times New Roman" panose="02020603050405020304" pitchFamily="18" charset="0"/>
              </a:rPr>
              <a:t> and Walkley turn to ‘teach lexically’ because lots of patterns in the lexis are to a certain extent generative (2016), small units like hints and sources which are helpful to divergent thinking in creating some new phrases.</a:t>
            </a:r>
            <a:endParaRPr lang="en-GB" sz="1400" kern="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8" name="Doughnut 7">
            <a:extLst>
              <a:ext uri="{FF2B5EF4-FFF2-40B4-BE49-F238E27FC236}">
                <a16:creationId xmlns:a16="http://schemas.microsoft.com/office/drawing/2014/main" id="{31F78EED-1A9A-94CA-9A56-7865C282A92F}"/>
              </a:ext>
            </a:extLst>
          </p:cNvPr>
          <p:cNvSpPr/>
          <p:nvPr/>
        </p:nvSpPr>
        <p:spPr>
          <a:xfrm>
            <a:off x="3708842" y="5269431"/>
            <a:ext cx="7477714" cy="656355"/>
          </a:xfrm>
          <a:prstGeom prst="donut">
            <a:avLst>
              <a:gd name="adj" fmla="val 9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ughnut 8">
            <a:extLst>
              <a:ext uri="{FF2B5EF4-FFF2-40B4-BE49-F238E27FC236}">
                <a16:creationId xmlns:a16="http://schemas.microsoft.com/office/drawing/2014/main" id="{A166DE52-FD02-80C9-AFEA-DA5CAAFDA799}"/>
              </a:ext>
            </a:extLst>
          </p:cNvPr>
          <p:cNvSpPr/>
          <p:nvPr/>
        </p:nvSpPr>
        <p:spPr>
          <a:xfrm>
            <a:off x="360000" y="3630637"/>
            <a:ext cx="7477714" cy="561353"/>
          </a:xfrm>
          <a:prstGeom prst="donut">
            <a:avLst>
              <a:gd name="adj" fmla="val 9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ughnut 9">
            <a:extLst>
              <a:ext uri="{FF2B5EF4-FFF2-40B4-BE49-F238E27FC236}">
                <a16:creationId xmlns:a16="http://schemas.microsoft.com/office/drawing/2014/main" id="{29E00884-5A07-0EDB-4824-EB09E5690FD5}"/>
              </a:ext>
            </a:extLst>
          </p:cNvPr>
          <p:cNvSpPr/>
          <p:nvPr/>
        </p:nvSpPr>
        <p:spPr>
          <a:xfrm>
            <a:off x="3871356" y="2429510"/>
            <a:ext cx="6363194" cy="561353"/>
          </a:xfrm>
          <a:prstGeom prst="donut">
            <a:avLst>
              <a:gd name="adj" fmla="val 9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053639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CBFDB8-559C-A345-049B-CD0A6F141525}"/>
              </a:ext>
            </a:extLst>
          </p:cNvPr>
          <p:cNvSpPr>
            <a:spLocks noGrp="1"/>
          </p:cNvSpPr>
          <p:nvPr>
            <p:ph type="body" sz="quarter" idx="3"/>
          </p:nvPr>
        </p:nvSpPr>
        <p:spPr/>
        <p:txBody>
          <a:bodyPr/>
          <a:lstStyle/>
          <a:p>
            <a:r>
              <a:rPr lang="en-US" dirty="0"/>
              <a:t>Tutor written feedback </a:t>
            </a:r>
          </a:p>
        </p:txBody>
      </p:sp>
      <p:sp>
        <p:nvSpPr>
          <p:cNvPr id="3" name="Text Placeholder 2">
            <a:extLst>
              <a:ext uri="{FF2B5EF4-FFF2-40B4-BE49-F238E27FC236}">
                <a16:creationId xmlns:a16="http://schemas.microsoft.com/office/drawing/2014/main" id="{5DC9FF1E-FA00-1CBF-1860-44DD2F6E5A86}"/>
              </a:ext>
            </a:extLst>
          </p:cNvPr>
          <p:cNvSpPr>
            <a:spLocks noGrp="1"/>
          </p:cNvSpPr>
          <p:nvPr>
            <p:ph type="body" sz="quarter" idx="13"/>
          </p:nvPr>
        </p:nvSpPr>
        <p:spPr/>
        <p:txBody>
          <a:bodyPr/>
          <a:lstStyle/>
          <a:p>
            <a:endParaRPr lang="en-US"/>
          </a:p>
        </p:txBody>
      </p:sp>
      <p:sp>
        <p:nvSpPr>
          <p:cNvPr id="5" name="TextBox 4">
            <a:extLst>
              <a:ext uri="{FF2B5EF4-FFF2-40B4-BE49-F238E27FC236}">
                <a16:creationId xmlns:a16="http://schemas.microsoft.com/office/drawing/2014/main" id="{77B30AF0-9AA3-CC47-3FBE-17AC286C325A}"/>
              </a:ext>
            </a:extLst>
          </p:cNvPr>
          <p:cNvSpPr txBox="1"/>
          <p:nvPr/>
        </p:nvSpPr>
        <p:spPr>
          <a:xfrm>
            <a:off x="469076" y="2543206"/>
            <a:ext cx="6810498" cy="3139321"/>
          </a:xfrm>
          <a:prstGeom prst="rect">
            <a:avLst/>
          </a:prstGeom>
          <a:noFill/>
        </p:spPr>
        <p:txBody>
          <a:bodyPr wrap="square">
            <a:spAutoFit/>
          </a:bodyPr>
          <a:lstStyle/>
          <a:p>
            <a:r>
              <a:rPr lang="en-GB" sz="1800" dirty="0">
                <a:effectLst/>
                <a:latin typeface="Arial" panose="020B0604020202020204" pitchFamily="34" charset="0"/>
                <a:ea typeface="Calibri" panose="020F0502020204030204" pitchFamily="34" charset="0"/>
              </a:rPr>
              <a:t>The evaluation of the Lexical Approach shows sound knowledge of basic facts and arguments, </a:t>
            </a:r>
            <a:r>
              <a:rPr lang="en-GB" sz="1800" b="1" dirty="0">
                <a:solidFill>
                  <a:srgbClr val="C55A8B"/>
                </a:solidFill>
                <a:effectLst/>
                <a:latin typeface="Arial" panose="020B0604020202020204" pitchFamily="34" charset="0"/>
                <a:ea typeface="Calibri" panose="020F0502020204030204" pitchFamily="34" charset="0"/>
              </a:rPr>
              <a:t>but it fails to cover key aspects of the link between theory and practice in teaching English, making insufficient reference to the task</a:t>
            </a:r>
            <a:r>
              <a:rPr lang="en-GB" sz="1800" dirty="0">
                <a:effectLst/>
                <a:latin typeface="Arial" panose="020B0604020202020204" pitchFamily="34" charset="0"/>
                <a:ea typeface="Calibri" panose="020F0502020204030204" pitchFamily="34" charset="0"/>
              </a:rPr>
              <a:t>. </a:t>
            </a:r>
            <a:r>
              <a:rPr lang="en-GB" sz="1800" u="sng" dirty="0">
                <a:effectLst/>
                <a:latin typeface="Arial" panose="020B0604020202020204" pitchFamily="34" charset="0"/>
                <a:ea typeface="Calibri" panose="020F0502020204030204" pitchFamily="34" charset="0"/>
              </a:rPr>
              <a:t>For example</a:t>
            </a:r>
            <a:r>
              <a:rPr lang="en-GB" sz="1800" dirty="0">
                <a:effectLst/>
                <a:latin typeface="Arial" panose="020B0604020202020204" pitchFamily="34" charset="0"/>
                <a:ea typeface="Calibri" panose="020F0502020204030204" pitchFamily="34" charset="0"/>
              </a:rPr>
              <a:t>, in </a:t>
            </a:r>
            <a:r>
              <a:rPr lang="en-GB" sz="1800" dirty="0">
                <a:solidFill>
                  <a:srgbClr val="222222"/>
                </a:solidFill>
                <a:effectLst/>
                <a:latin typeface="Arial" panose="020B0604020202020204" pitchFamily="34" charset="0"/>
                <a:ea typeface="Times New Roman" panose="02020603050405020304" pitchFamily="18" charset="0"/>
              </a:rPr>
              <a:t>the introduction you state, “</a:t>
            </a:r>
            <a:r>
              <a:rPr lang="en-US" sz="1800" dirty="0">
                <a:solidFill>
                  <a:srgbClr val="222222"/>
                </a:solidFill>
                <a:effectLst/>
                <a:latin typeface="Arial" panose="020B0604020202020204" pitchFamily="34" charset="0"/>
                <a:ea typeface="Times New Roman" panose="02020603050405020304" pitchFamily="18" charset="0"/>
              </a:rPr>
              <a:t>several linguists partly shift their opinion and in turn show the favor towards the approach recently or at least of lexical teaching.” </a:t>
            </a:r>
            <a:r>
              <a:rPr lang="en-GB" sz="1800" dirty="0">
                <a:solidFill>
                  <a:srgbClr val="222222"/>
                </a:solidFill>
                <a:effectLst/>
                <a:latin typeface="Arial" panose="020B0604020202020204" pitchFamily="34" charset="0"/>
                <a:ea typeface="Times New Roman" panose="02020603050405020304" pitchFamily="18" charset="0"/>
              </a:rPr>
              <a:t>As this was the framing of your paper, set up as a counter-argument to key criticisms from Swan and </a:t>
            </a:r>
            <a:r>
              <a:rPr lang="en-GB" sz="1800" dirty="0" err="1">
                <a:solidFill>
                  <a:srgbClr val="222222"/>
                </a:solidFill>
                <a:effectLst/>
                <a:latin typeface="Arial" panose="020B0604020202020204" pitchFamily="34" charset="0"/>
                <a:ea typeface="Times New Roman" panose="02020603050405020304" pitchFamily="18" charset="0"/>
              </a:rPr>
              <a:t>Thornbery</a:t>
            </a:r>
            <a:r>
              <a:rPr lang="en-GB" sz="1800" dirty="0">
                <a:solidFill>
                  <a:srgbClr val="222222"/>
                </a:solidFill>
                <a:effectLst/>
                <a:latin typeface="Arial" panose="020B0604020202020204" pitchFamily="34" charset="0"/>
                <a:ea typeface="Times New Roman" panose="02020603050405020304" pitchFamily="18" charset="0"/>
              </a:rPr>
              <a:t>, it’s a missed opportunity that their arguments aren’t more strongly critiqued, instead using a subjective critique of Timmins’ work and relying on thin support from Woolard. </a:t>
            </a:r>
            <a:endParaRPr lang="en-US" dirty="0"/>
          </a:p>
        </p:txBody>
      </p:sp>
    </p:spTree>
    <p:extLst>
      <p:ext uri="{BB962C8B-B14F-4D97-AF65-F5344CB8AC3E}">
        <p14:creationId xmlns:p14="http://schemas.microsoft.com/office/powerpoint/2010/main" val="37781297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458FA7-749B-8987-E6B5-896D70C09FE2}"/>
              </a:ext>
            </a:extLst>
          </p:cNvPr>
          <p:cNvSpPr>
            <a:spLocks noGrp="1"/>
          </p:cNvSpPr>
          <p:nvPr>
            <p:ph type="body" sz="quarter" idx="3"/>
          </p:nvPr>
        </p:nvSpPr>
        <p:spPr/>
        <p:txBody>
          <a:bodyPr/>
          <a:lstStyle/>
          <a:p>
            <a:r>
              <a:rPr lang="en-US" sz="3200" dirty="0"/>
              <a:t>Example less successful response – Part 1 (reflection)</a:t>
            </a:r>
            <a:endParaRPr lang="en-US" dirty="0"/>
          </a:p>
        </p:txBody>
      </p:sp>
      <p:sp>
        <p:nvSpPr>
          <p:cNvPr id="3" name="Text Placeholder 2">
            <a:extLst>
              <a:ext uri="{FF2B5EF4-FFF2-40B4-BE49-F238E27FC236}">
                <a16:creationId xmlns:a16="http://schemas.microsoft.com/office/drawing/2014/main" id="{6B4D9122-5611-AD94-7FD2-8376BF8A7AE2}"/>
              </a:ext>
            </a:extLst>
          </p:cNvPr>
          <p:cNvSpPr>
            <a:spLocks noGrp="1"/>
          </p:cNvSpPr>
          <p:nvPr>
            <p:ph type="body" sz="quarter" idx="13"/>
          </p:nvPr>
        </p:nvSpPr>
        <p:spPr/>
        <p:txBody>
          <a:bodyPr/>
          <a:lstStyle/>
          <a:p>
            <a:endParaRPr lang="en-US"/>
          </a:p>
        </p:txBody>
      </p:sp>
      <p:sp>
        <p:nvSpPr>
          <p:cNvPr id="5" name="TextBox 4">
            <a:extLst>
              <a:ext uri="{FF2B5EF4-FFF2-40B4-BE49-F238E27FC236}">
                <a16:creationId xmlns:a16="http://schemas.microsoft.com/office/drawing/2014/main" id="{E8E5839C-8977-801A-CC9A-77C1A33FE757}"/>
              </a:ext>
            </a:extLst>
          </p:cNvPr>
          <p:cNvSpPr txBox="1"/>
          <p:nvPr/>
        </p:nvSpPr>
        <p:spPr>
          <a:xfrm>
            <a:off x="360000" y="2083429"/>
            <a:ext cx="8308987" cy="4854214"/>
          </a:xfrm>
          <a:prstGeom prst="rect">
            <a:avLst/>
          </a:prstGeom>
          <a:noFill/>
        </p:spPr>
        <p:txBody>
          <a:bodyPr wrap="square">
            <a:spAutoFit/>
          </a:bodyPr>
          <a:lstStyle/>
          <a:p>
            <a:pPr algn="just">
              <a:lnSpc>
                <a:spcPct val="150000"/>
              </a:lnSpc>
              <a:tabLst>
                <a:tab pos="4807585" algn="l"/>
              </a:tabLst>
            </a:pPr>
            <a:r>
              <a:rPr lang="en-US" sz="1600" kern="100" dirty="0">
                <a:effectLst/>
                <a:latin typeface="Times New Roman" panose="02020603050405020304" pitchFamily="18" charset="0"/>
                <a:ea typeface="SimSun" panose="02010600030101010101" pitchFamily="2" charset="-122"/>
                <a:cs typeface="Times New Roman" panose="02020603050405020304" pitchFamily="18" charset="0"/>
              </a:rPr>
              <a:t>However, the question is how to strike a balance between Lexical Approach adoption and obedience to test-oriented assessment system. Although as a beneficiary of the approach, I am so clear about the value of the approach, which can compensate for the shortcomings of grammar-translation—one of the most commonly-used methods in Chinese classroom, it may not be the mainstay in the foreseeable days to come. The main reasons are two as follow. One is lacking in necessity. In China, those who take up posts that has nothing to do with foreign literature, linguistics, translation and so on account for the majority of the working class, so there exists no incentive for them to learn foreign language as idiomatic as native speakers, instead, foreign language is more likely to be a tool or index to pass tests, not to mention to expose themselves to natural lexical chunks and command them. The other reason is infeasibility. Commoners in China (SLA learners included) have rare opportunities to immerse themselves in L2 language environment, because returned students as well as foreign teachers are in minority compared with the enormous population.</a:t>
            </a:r>
            <a:endParaRPr lang="en-GB" sz="1600" kern="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6" name="Doughnut 5">
            <a:extLst>
              <a:ext uri="{FF2B5EF4-FFF2-40B4-BE49-F238E27FC236}">
                <a16:creationId xmlns:a16="http://schemas.microsoft.com/office/drawing/2014/main" id="{CFCF5A64-3A1D-A0AB-5793-677C7C469DAE}"/>
              </a:ext>
            </a:extLst>
          </p:cNvPr>
          <p:cNvSpPr/>
          <p:nvPr/>
        </p:nvSpPr>
        <p:spPr>
          <a:xfrm>
            <a:off x="1244945" y="3148323"/>
            <a:ext cx="5999003" cy="561353"/>
          </a:xfrm>
          <a:prstGeom prst="donut">
            <a:avLst>
              <a:gd name="adj" fmla="val 9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ughnut 6">
            <a:extLst>
              <a:ext uri="{FF2B5EF4-FFF2-40B4-BE49-F238E27FC236}">
                <a16:creationId xmlns:a16="http://schemas.microsoft.com/office/drawing/2014/main" id="{50B0BA33-F800-08F2-10F5-5205FE52B012}"/>
              </a:ext>
            </a:extLst>
          </p:cNvPr>
          <p:cNvSpPr/>
          <p:nvPr/>
        </p:nvSpPr>
        <p:spPr>
          <a:xfrm>
            <a:off x="240498" y="4630759"/>
            <a:ext cx="7145954" cy="561353"/>
          </a:xfrm>
          <a:prstGeom prst="donut">
            <a:avLst>
              <a:gd name="adj" fmla="val 9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6AE8B7AF-5FFB-7197-A3FF-C486A2328385}"/>
              </a:ext>
            </a:extLst>
          </p:cNvPr>
          <p:cNvSpPr txBox="1"/>
          <p:nvPr/>
        </p:nvSpPr>
        <p:spPr>
          <a:xfrm>
            <a:off x="9094738" y="2778991"/>
            <a:ext cx="2737262" cy="3378104"/>
          </a:xfrm>
          <a:prstGeom prst="rect">
            <a:avLst/>
          </a:prstGeom>
          <a:noFill/>
        </p:spPr>
        <p:txBody>
          <a:bodyPr wrap="square">
            <a:spAutoFit/>
          </a:bodyPr>
          <a:lstStyle/>
          <a:p>
            <a:pPr>
              <a:lnSpc>
                <a:spcPct val="150000"/>
              </a:lnSpc>
            </a:pPr>
            <a:r>
              <a:rPr lang="en-US" kern="100" dirty="0">
                <a:latin typeface="Times New Roman" panose="02020603050405020304" pitchFamily="18" charset="0"/>
                <a:ea typeface="SimSun" panose="02010600030101010101" pitchFamily="2" charset="-122"/>
                <a:cs typeface="Times New Roman" panose="02020603050405020304" pitchFamily="18" charset="0"/>
              </a:rPr>
              <a:t>(Grade C)</a:t>
            </a:r>
            <a:endParaRPr lang="en-US" sz="1800" kern="1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ct val="150000"/>
              </a:lnSpc>
            </a:pPr>
            <a:r>
              <a:rPr lang="en-US" sz="1800" kern="100" dirty="0">
                <a:effectLst/>
                <a:latin typeface="Times New Roman" panose="02020603050405020304" pitchFamily="18" charset="0"/>
                <a:ea typeface="SimSun" panose="02010600030101010101" pitchFamily="2" charset="-122"/>
                <a:cs typeface="Times New Roman" panose="02020603050405020304" pitchFamily="18" charset="0"/>
              </a:rPr>
              <a:t>Basic / problematic* understanding of </a:t>
            </a:r>
            <a:r>
              <a:rPr lang="en-GB" sz="1800" kern="100" dirty="0">
                <a:effectLst/>
                <a:latin typeface="Times" pitchFamily="2" charset="0"/>
                <a:ea typeface="DengXian" panose="02010600030101010101" pitchFamily="2" charset="-122"/>
                <a:cs typeface="Times New Roman" panose="02020603050405020304" pitchFamily="18" charset="0"/>
              </a:rPr>
              <a:t>how research and inquiry create and interpret knowledge and how these apply to students’ own research/practice.</a:t>
            </a:r>
            <a:r>
              <a:rPr lang="en-US" sz="1800" kern="1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dirty="0"/>
          </a:p>
        </p:txBody>
      </p:sp>
    </p:spTree>
    <p:extLst>
      <p:ext uri="{BB962C8B-B14F-4D97-AF65-F5344CB8AC3E}">
        <p14:creationId xmlns:p14="http://schemas.microsoft.com/office/powerpoint/2010/main" val="36947768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EA811B-F08A-D456-592D-18BBCC2CFFD6}"/>
              </a:ext>
            </a:extLst>
          </p:cNvPr>
          <p:cNvSpPr>
            <a:spLocks noGrp="1"/>
          </p:cNvSpPr>
          <p:nvPr>
            <p:ph type="body" sz="quarter" idx="3"/>
          </p:nvPr>
        </p:nvSpPr>
        <p:spPr>
          <a:xfrm>
            <a:off x="4263242" y="1516391"/>
            <a:ext cx="7837714" cy="496225"/>
          </a:xfrm>
        </p:spPr>
        <p:txBody>
          <a:bodyPr/>
          <a:lstStyle/>
          <a:p>
            <a:r>
              <a:rPr lang="en-US" sz="2800" dirty="0"/>
              <a:t>How do we ensure students meet expectations?</a:t>
            </a:r>
          </a:p>
        </p:txBody>
      </p:sp>
      <p:sp>
        <p:nvSpPr>
          <p:cNvPr id="3" name="Content Placeholder 2">
            <a:extLst>
              <a:ext uri="{FF2B5EF4-FFF2-40B4-BE49-F238E27FC236}">
                <a16:creationId xmlns:a16="http://schemas.microsoft.com/office/drawing/2014/main" id="{83712C66-8BC1-3D9F-DD0A-94A093A9CB88}"/>
              </a:ext>
            </a:extLst>
          </p:cNvPr>
          <p:cNvSpPr>
            <a:spLocks noGrp="1"/>
          </p:cNvSpPr>
          <p:nvPr>
            <p:ph sz="quarter" idx="4"/>
          </p:nvPr>
        </p:nvSpPr>
        <p:spPr>
          <a:xfrm>
            <a:off x="4563578" y="2154567"/>
            <a:ext cx="6922177" cy="4341653"/>
          </a:xfrm>
        </p:spPr>
        <p:txBody>
          <a:bodyPr>
            <a:normAutofit/>
          </a:bodyPr>
          <a:lstStyle/>
          <a:p>
            <a:pPr marL="270510"/>
            <a:r>
              <a:rPr lang="en-GB" kern="100" dirty="0">
                <a:latin typeface="Calibri" panose="020F0502020204030204" pitchFamily="34" charset="0"/>
                <a:ea typeface="Yu Mincho" panose="02020400000000000000" pitchFamily="18" charset="-128"/>
                <a:cs typeface="Times New Roman" panose="02020603050405020304" pitchFamily="18" charset="0"/>
              </a:rPr>
              <a:t>Provide examples showing how c</a:t>
            </a:r>
            <a:r>
              <a:rPr lang="en-GB" sz="2800" kern="100" dirty="0">
                <a:effectLst/>
                <a:latin typeface="Calibri" panose="020F0502020204030204" pitchFamily="34" charset="0"/>
                <a:ea typeface="Yu Mincho" panose="02020400000000000000" pitchFamily="18" charset="-128"/>
                <a:cs typeface="Times New Roman" panose="02020603050405020304" pitchFamily="18" charset="0"/>
              </a:rPr>
              <a:t>ritical engagement requires support, but also a creative approach (that may best be achieved through reflection or personalised approaches)</a:t>
            </a:r>
          </a:p>
          <a:p>
            <a:pPr marL="270510"/>
            <a:r>
              <a:rPr lang="en-GB" sz="2800" kern="100" dirty="0">
                <a:effectLst/>
                <a:latin typeface="Calibri" panose="020F0502020204030204" pitchFamily="34" charset="0"/>
                <a:ea typeface="Yu Mincho" panose="02020400000000000000" pitchFamily="18" charset="-128"/>
                <a:cs typeface="Times New Roman" panose="02020603050405020304" pitchFamily="18" charset="0"/>
              </a:rPr>
              <a:t>Confirm that the task prompt aligns with the marking criteria</a:t>
            </a:r>
          </a:p>
          <a:p>
            <a:pPr marL="270510"/>
            <a:r>
              <a:rPr lang="en-GB" sz="2800" kern="100" dirty="0">
                <a:effectLst/>
                <a:latin typeface="Calibri" panose="020F0502020204030204" pitchFamily="34" charset="0"/>
                <a:ea typeface="Yu Mincho" panose="02020400000000000000" pitchFamily="18" charset="-128"/>
                <a:cs typeface="Times New Roman" panose="02020603050405020304" pitchFamily="18" charset="0"/>
              </a:rPr>
              <a:t>Provide formative feedback responding to both of these points</a:t>
            </a:r>
          </a:p>
          <a:p>
            <a:pPr marL="270510"/>
            <a:r>
              <a:rPr lang="en-GB" kern="100" dirty="0">
                <a:latin typeface="Calibri" panose="020F0502020204030204" pitchFamily="34" charset="0"/>
                <a:ea typeface="Yu Mincho" panose="02020400000000000000" pitchFamily="18" charset="-128"/>
                <a:cs typeface="Times New Roman" panose="02020603050405020304" pitchFamily="18" charset="0"/>
              </a:rPr>
              <a:t>What else?</a:t>
            </a:r>
            <a:endParaRPr lang="en-GB" sz="2800" kern="1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4" name="Text Placeholder 3">
            <a:extLst>
              <a:ext uri="{FF2B5EF4-FFF2-40B4-BE49-F238E27FC236}">
                <a16:creationId xmlns:a16="http://schemas.microsoft.com/office/drawing/2014/main" id="{6529F8F3-8F00-5FD9-2B5C-88A01BE1B412}"/>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58703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72A997-C370-490D-081F-D4E72E749489}"/>
              </a:ext>
            </a:extLst>
          </p:cNvPr>
          <p:cNvSpPr>
            <a:spLocks noGrp="1"/>
          </p:cNvSpPr>
          <p:nvPr>
            <p:ph type="body" sz="quarter" idx="3"/>
          </p:nvPr>
        </p:nvSpPr>
        <p:spPr/>
        <p:txBody>
          <a:bodyPr/>
          <a:lstStyle/>
          <a:p>
            <a:r>
              <a:rPr lang="en-US" dirty="0"/>
              <a:t>Thank you!</a:t>
            </a:r>
          </a:p>
        </p:txBody>
      </p:sp>
      <p:sp>
        <p:nvSpPr>
          <p:cNvPr id="3" name="Content Placeholder 2">
            <a:extLst>
              <a:ext uri="{FF2B5EF4-FFF2-40B4-BE49-F238E27FC236}">
                <a16:creationId xmlns:a16="http://schemas.microsoft.com/office/drawing/2014/main" id="{5C00D432-7B79-7A48-6007-0CE043A4D10D}"/>
              </a:ext>
            </a:extLst>
          </p:cNvPr>
          <p:cNvSpPr>
            <a:spLocks noGrp="1"/>
          </p:cNvSpPr>
          <p:nvPr>
            <p:ph sz="quarter" idx="4"/>
          </p:nvPr>
        </p:nvSpPr>
        <p:spPr/>
        <p:txBody>
          <a:bodyPr>
            <a:normAutofit/>
          </a:bodyPr>
          <a:lstStyle/>
          <a:p>
            <a:pPr marL="270510"/>
            <a:r>
              <a:rPr lang="en-GB" kern="100" dirty="0">
                <a:effectLst/>
                <a:latin typeface="Calibri" panose="020F0502020204030204" pitchFamily="34" charset="0"/>
                <a:ea typeface="Yu Mincho" panose="02020400000000000000" pitchFamily="18" charset="-128"/>
                <a:cs typeface="Times New Roman" panose="02020603050405020304" pitchFamily="18" charset="0"/>
                <a:hlinkClick r:id="rId2"/>
              </a:rPr>
              <a:t>j.mckinley@ucl.ac.uk</a:t>
            </a:r>
            <a:endParaRPr lang="en-GB" kern="100" dirty="0">
              <a:effectLst/>
              <a:latin typeface="Calibri" panose="020F0502020204030204" pitchFamily="34" charset="0"/>
              <a:ea typeface="Yu Mincho" panose="02020400000000000000" pitchFamily="18" charset="-128"/>
              <a:cs typeface="Times New Roman" panose="02020603050405020304" pitchFamily="18" charset="0"/>
            </a:endParaRPr>
          </a:p>
          <a:p>
            <a:pPr marL="270510"/>
            <a:r>
              <a:rPr lang="en-GB" kern="100" dirty="0">
                <a:latin typeface="Calibri" panose="020F0502020204030204" pitchFamily="34" charset="0"/>
                <a:ea typeface="Yu Mincho" panose="02020400000000000000" pitchFamily="18" charset="-128"/>
                <a:cs typeface="Times New Roman" panose="02020603050405020304" pitchFamily="18" charset="0"/>
              </a:rPr>
              <a:t>Twitter: @</a:t>
            </a:r>
            <a:r>
              <a:rPr lang="en-GB" kern="100" dirty="0" err="1">
                <a:latin typeface="Calibri" panose="020F0502020204030204" pitchFamily="34" charset="0"/>
                <a:ea typeface="Yu Mincho" panose="02020400000000000000" pitchFamily="18" charset="-128"/>
                <a:cs typeface="Times New Roman" panose="02020603050405020304" pitchFamily="18" charset="0"/>
              </a:rPr>
              <a:t>DrJimMcKinley</a:t>
            </a:r>
            <a:endParaRPr lang="en-GB" kern="100" dirty="0">
              <a:latin typeface="Calibri" panose="020F0502020204030204" pitchFamily="34" charset="0"/>
              <a:ea typeface="Yu Mincho" panose="02020400000000000000" pitchFamily="18" charset="-128"/>
              <a:cs typeface="Times New Roman" panose="02020603050405020304" pitchFamily="18" charset="0"/>
            </a:endParaRPr>
          </a:p>
          <a:p>
            <a:pPr marL="270510"/>
            <a:r>
              <a:rPr lang="en-GB" kern="100" dirty="0" err="1">
                <a:effectLst/>
                <a:latin typeface="Calibri" panose="020F0502020204030204" pitchFamily="34" charset="0"/>
                <a:ea typeface="Yu Mincho" panose="02020400000000000000" pitchFamily="18" charset="-128"/>
                <a:cs typeface="Times New Roman" panose="02020603050405020304" pitchFamily="18" charset="0"/>
              </a:rPr>
              <a:t>jimmckinley.me</a:t>
            </a:r>
            <a:endParaRPr lang="en-GB" kern="1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6" name="Text Placeholder 5">
            <a:extLst>
              <a:ext uri="{FF2B5EF4-FFF2-40B4-BE49-F238E27FC236}">
                <a16:creationId xmlns:a16="http://schemas.microsoft.com/office/drawing/2014/main" id="{EABA1406-BFAE-2DCC-9952-0EA8ADB7631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2213634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txBox="1">
            <a:spLocks/>
          </p:cNvSpPr>
          <p:nvPr/>
        </p:nvSpPr>
        <p:spPr>
          <a:xfrm>
            <a:off x="6096000" y="2590756"/>
            <a:ext cx="5189951" cy="1102221"/>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dirty="0"/>
              <a:t>Writing at postgraduate level: Showing, not saying, what you know</a:t>
            </a:r>
          </a:p>
        </p:txBody>
      </p:sp>
      <p:sp>
        <p:nvSpPr>
          <p:cNvPr id="3" name="Text Placeholder 3"/>
          <p:cNvSpPr txBox="1">
            <a:spLocks/>
          </p:cNvSpPr>
          <p:nvPr/>
        </p:nvSpPr>
        <p:spPr>
          <a:xfrm>
            <a:off x="6096000" y="3743081"/>
            <a:ext cx="5954038" cy="489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Dr Jim McKinley (UCL IOE)</a:t>
            </a:r>
          </a:p>
        </p:txBody>
      </p:sp>
      <p:sp>
        <p:nvSpPr>
          <p:cNvPr id="4" name="Text Placeholder 3">
            <a:extLst>
              <a:ext uri="{FF2B5EF4-FFF2-40B4-BE49-F238E27FC236}">
                <a16:creationId xmlns:a16="http://schemas.microsoft.com/office/drawing/2014/main" id="{5263C2F3-07E7-F386-48B6-5903B8A6E7CB}"/>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40447869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EA811B-F08A-D456-592D-18BBCC2CFFD6}"/>
              </a:ext>
            </a:extLst>
          </p:cNvPr>
          <p:cNvSpPr>
            <a:spLocks noGrp="1"/>
          </p:cNvSpPr>
          <p:nvPr>
            <p:ph type="body" sz="quarter" idx="3"/>
          </p:nvPr>
        </p:nvSpPr>
        <p:spPr/>
        <p:txBody>
          <a:bodyPr/>
          <a:lstStyle/>
          <a:p>
            <a:r>
              <a:rPr lang="en-US" dirty="0"/>
              <a:t>UG to PG writing differences</a:t>
            </a:r>
          </a:p>
        </p:txBody>
      </p:sp>
      <p:sp>
        <p:nvSpPr>
          <p:cNvPr id="3" name="Content Placeholder 2">
            <a:extLst>
              <a:ext uri="{FF2B5EF4-FFF2-40B4-BE49-F238E27FC236}">
                <a16:creationId xmlns:a16="http://schemas.microsoft.com/office/drawing/2014/main" id="{83712C66-8BC1-3D9F-DD0A-94A093A9CB88}"/>
              </a:ext>
            </a:extLst>
          </p:cNvPr>
          <p:cNvSpPr>
            <a:spLocks noGrp="1"/>
          </p:cNvSpPr>
          <p:nvPr>
            <p:ph sz="quarter" idx="4"/>
          </p:nvPr>
        </p:nvSpPr>
        <p:spPr>
          <a:xfrm>
            <a:off x="4563578" y="2154567"/>
            <a:ext cx="6922177" cy="4436237"/>
          </a:xfrm>
        </p:spPr>
        <p:txBody>
          <a:bodyPr>
            <a:normAutofit fontScale="70000" lnSpcReduction="20000"/>
          </a:bodyPr>
          <a:lstStyle/>
          <a:p>
            <a:pPr marL="0" indent="0">
              <a:lnSpc>
                <a:spcPct val="170000"/>
              </a:lnSpc>
              <a:buNone/>
            </a:pPr>
            <a:r>
              <a:rPr lang="en-US" b="1" dirty="0"/>
              <a:t>Undergraduate writing</a:t>
            </a:r>
          </a:p>
          <a:p>
            <a:pPr>
              <a:lnSpc>
                <a:spcPct val="170000"/>
              </a:lnSpc>
            </a:pPr>
            <a:r>
              <a:rPr lang="en-US" dirty="0"/>
              <a:t>Formal academic conventions (e.g., objective)</a:t>
            </a:r>
          </a:p>
          <a:p>
            <a:pPr>
              <a:lnSpc>
                <a:spcPct val="170000"/>
              </a:lnSpc>
            </a:pPr>
            <a:r>
              <a:rPr lang="en-US" dirty="0"/>
              <a:t>Appropriate style (e.g., argument)</a:t>
            </a:r>
          </a:p>
          <a:p>
            <a:pPr marL="0" indent="0">
              <a:lnSpc>
                <a:spcPct val="170000"/>
              </a:lnSpc>
              <a:buNone/>
            </a:pPr>
            <a:endParaRPr lang="en-US" dirty="0"/>
          </a:p>
          <a:p>
            <a:pPr marL="0" indent="0">
              <a:lnSpc>
                <a:spcPct val="170000"/>
              </a:lnSpc>
              <a:buNone/>
            </a:pPr>
            <a:r>
              <a:rPr lang="en-US" b="1" dirty="0"/>
              <a:t>Postgraduate writing</a:t>
            </a:r>
          </a:p>
          <a:p>
            <a:pPr>
              <a:lnSpc>
                <a:spcPct val="170000"/>
              </a:lnSpc>
            </a:pPr>
            <a:r>
              <a:rPr lang="en-US" dirty="0"/>
              <a:t>“showing” not “saying”* (</a:t>
            </a:r>
            <a:r>
              <a:rPr lang="en-US" i="1" dirty="0"/>
              <a:t>immerse readers in the story</a:t>
            </a:r>
            <a:r>
              <a:rPr lang="en-US" dirty="0"/>
              <a:t>)</a:t>
            </a:r>
          </a:p>
          <a:p>
            <a:pPr>
              <a:lnSpc>
                <a:spcPct val="170000"/>
              </a:lnSpc>
            </a:pPr>
            <a:r>
              <a:rPr lang="en-US" dirty="0"/>
              <a:t>”criticality” and “originality (or “creativity”)</a:t>
            </a:r>
          </a:p>
        </p:txBody>
      </p:sp>
      <p:sp>
        <p:nvSpPr>
          <p:cNvPr id="4" name="Text Placeholder 3">
            <a:extLst>
              <a:ext uri="{FF2B5EF4-FFF2-40B4-BE49-F238E27FC236}">
                <a16:creationId xmlns:a16="http://schemas.microsoft.com/office/drawing/2014/main" id="{6529F8F3-8F00-5FD9-2B5C-88A01BE1B412}"/>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59127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79F73D1-B36B-06E0-6387-509C060B1E52}"/>
              </a:ext>
            </a:extLst>
          </p:cNvPr>
          <p:cNvSpPr>
            <a:spLocks noGrp="1"/>
          </p:cNvSpPr>
          <p:nvPr>
            <p:ph type="body" sz="quarter" idx="13"/>
          </p:nvPr>
        </p:nvSpPr>
        <p:spPr/>
        <p:txBody>
          <a:bodyPr/>
          <a:lstStyle/>
          <a:p>
            <a:endParaRPr lang="en-US"/>
          </a:p>
        </p:txBody>
      </p:sp>
      <p:pic>
        <p:nvPicPr>
          <p:cNvPr id="7" name="Picture 6" descr="Table&#10;&#10;Description automatically generated">
            <a:extLst>
              <a:ext uri="{FF2B5EF4-FFF2-40B4-BE49-F238E27FC236}">
                <a16:creationId xmlns:a16="http://schemas.microsoft.com/office/drawing/2014/main" id="{1FED930D-144A-21B0-859A-6B524EC2A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8627" y="1390751"/>
            <a:ext cx="8522743" cy="5467249"/>
          </a:xfrm>
          <a:prstGeom prst="rect">
            <a:avLst/>
          </a:prstGeom>
        </p:spPr>
      </p:pic>
    </p:spTree>
    <p:extLst>
      <p:ext uri="{BB962C8B-B14F-4D97-AF65-F5344CB8AC3E}">
        <p14:creationId xmlns:p14="http://schemas.microsoft.com/office/powerpoint/2010/main" val="6497975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DE03182-872C-38A8-161C-726D7B7F5BAC}"/>
              </a:ext>
            </a:extLst>
          </p:cNvPr>
          <p:cNvSpPr>
            <a:spLocks noGrp="1"/>
          </p:cNvSpPr>
          <p:nvPr>
            <p:ph type="body" sz="quarter" idx="3"/>
          </p:nvPr>
        </p:nvSpPr>
        <p:spPr/>
        <p:txBody>
          <a:bodyPr/>
          <a:lstStyle/>
          <a:p>
            <a:r>
              <a:rPr lang="en-US" dirty="0"/>
              <a:t>Criticality in UG marking criteria</a:t>
            </a:r>
          </a:p>
        </p:txBody>
      </p:sp>
      <p:sp>
        <p:nvSpPr>
          <p:cNvPr id="6" name="Text Placeholder 5">
            <a:extLst>
              <a:ext uri="{FF2B5EF4-FFF2-40B4-BE49-F238E27FC236}">
                <a16:creationId xmlns:a16="http://schemas.microsoft.com/office/drawing/2014/main" id="{A3FFF996-71AA-7044-EA5F-44DAC882B52B}"/>
              </a:ext>
            </a:extLst>
          </p:cNvPr>
          <p:cNvSpPr>
            <a:spLocks noGrp="1"/>
          </p:cNvSpPr>
          <p:nvPr>
            <p:ph type="body" sz="quarter" idx="13"/>
          </p:nvPr>
        </p:nvSpPr>
        <p:spPr/>
        <p:txBody>
          <a:bodyPr/>
          <a:lstStyle/>
          <a:p>
            <a:endParaRPr lang="en-US"/>
          </a:p>
        </p:txBody>
      </p:sp>
      <p:pic>
        <p:nvPicPr>
          <p:cNvPr id="8" name="Picture 7" descr="Table&#10;&#10;Description automatically generated">
            <a:extLst>
              <a:ext uri="{FF2B5EF4-FFF2-40B4-BE49-F238E27FC236}">
                <a16:creationId xmlns:a16="http://schemas.microsoft.com/office/drawing/2014/main" id="{693010DB-B71C-FBD9-6BA3-9E1AAABA43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795" y="2770351"/>
            <a:ext cx="5245669" cy="3392943"/>
          </a:xfrm>
          <a:prstGeom prst="rect">
            <a:avLst/>
          </a:prstGeom>
        </p:spPr>
      </p:pic>
      <p:pic>
        <p:nvPicPr>
          <p:cNvPr id="10" name="Picture 9" descr="Table&#10;&#10;Description automatically generated with medium confidence">
            <a:extLst>
              <a:ext uri="{FF2B5EF4-FFF2-40B4-BE49-F238E27FC236}">
                <a16:creationId xmlns:a16="http://schemas.microsoft.com/office/drawing/2014/main" id="{8E5F8D9B-6F93-577D-E5C9-16B3F8A262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3021" y="2770351"/>
            <a:ext cx="4721592" cy="3363881"/>
          </a:xfrm>
          <a:prstGeom prst="rect">
            <a:avLst/>
          </a:prstGeom>
        </p:spPr>
      </p:pic>
      <p:sp>
        <p:nvSpPr>
          <p:cNvPr id="12" name="TextBox 11">
            <a:extLst>
              <a:ext uri="{FF2B5EF4-FFF2-40B4-BE49-F238E27FC236}">
                <a16:creationId xmlns:a16="http://schemas.microsoft.com/office/drawing/2014/main" id="{67701262-6FEF-3734-9A7C-011AAED27419}"/>
              </a:ext>
            </a:extLst>
          </p:cNvPr>
          <p:cNvSpPr txBox="1"/>
          <p:nvPr/>
        </p:nvSpPr>
        <p:spPr>
          <a:xfrm>
            <a:off x="700644" y="2228671"/>
            <a:ext cx="5048336" cy="369332"/>
          </a:xfrm>
          <a:prstGeom prst="rect">
            <a:avLst/>
          </a:prstGeom>
          <a:noFill/>
        </p:spPr>
        <p:txBody>
          <a:bodyPr wrap="square">
            <a:spAutoFit/>
          </a:bodyPr>
          <a:lstStyle/>
          <a:p>
            <a:pPr marL="270510"/>
            <a:r>
              <a:rPr lang="en-GB" sz="1800" kern="100" dirty="0">
                <a:effectLst/>
                <a:latin typeface="Calibri" panose="020F0502020204030204" pitchFamily="34" charset="0"/>
                <a:ea typeface="Yu Mincho" panose="02020400000000000000" pitchFamily="18" charset="-128"/>
                <a:cs typeface="Times New Roman" panose="02020603050405020304" pitchFamily="18" charset="0"/>
              </a:rPr>
              <a:t>Criterion: Scholarly Practices / Level: 1</a:t>
            </a:r>
            <a:r>
              <a:rPr lang="en-GB" sz="1800" kern="100" baseline="30000" dirty="0">
                <a:effectLst/>
                <a:latin typeface="Calibri" panose="020F0502020204030204" pitchFamily="34" charset="0"/>
                <a:ea typeface="Yu Mincho" panose="02020400000000000000" pitchFamily="18" charset="-128"/>
                <a:cs typeface="Times New Roman" panose="02020603050405020304" pitchFamily="18" charset="0"/>
              </a:rPr>
              <a:t>st</a:t>
            </a:r>
            <a:r>
              <a:rPr lang="en-GB" sz="1800" kern="100" dirty="0">
                <a:effectLst/>
                <a:latin typeface="Calibri" panose="020F0502020204030204" pitchFamily="34" charset="0"/>
                <a:ea typeface="Yu Mincho" panose="02020400000000000000" pitchFamily="18" charset="-128"/>
                <a:cs typeface="Times New Roman" panose="02020603050405020304" pitchFamily="18" charset="0"/>
              </a:rPr>
              <a:t> (A)</a:t>
            </a:r>
          </a:p>
        </p:txBody>
      </p:sp>
    </p:spTree>
    <p:extLst>
      <p:ext uri="{BB962C8B-B14F-4D97-AF65-F5344CB8AC3E}">
        <p14:creationId xmlns:p14="http://schemas.microsoft.com/office/powerpoint/2010/main" val="28812695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57B3ED1-FACE-BD4F-E96A-B7976751D3E0}"/>
              </a:ext>
            </a:extLst>
          </p:cNvPr>
          <p:cNvSpPr>
            <a:spLocks noGrp="1"/>
          </p:cNvSpPr>
          <p:nvPr>
            <p:ph type="body" sz="quarter" idx="13"/>
          </p:nvPr>
        </p:nvSpPr>
        <p:spPr/>
        <p:txBody>
          <a:bodyPr/>
          <a:lstStyle/>
          <a:p>
            <a:endParaRPr lang="en-US"/>
          </a:p>
        </p:txBody>
      </p:sp>
      <p:pic>
        <p:nvPicPr>
          <p:cNvPr id="8" name="Picture 7" descr="Table&#10;&#10;Description automatically generated">
            <a:extLst>
              <a:ext uri="{FF2B5EF4-FFF2-40B4-BE49-F238E27FC236}">
                <a16:creationId xmlns:a16="http://schemas.microsoft.com/office/drawing/2014/main" id="{82A5D214-D22C-F690-B551-369AFDC00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810" y="1505367"/>
            <a:ext cx="10434380" cy="5134979"/>
          </a:xfrm>
          <a:prstGeom prst="rect">
            <a:avLst/>
          </a:prstGeom>
        </p:spPr>
      </p:pic>
    </p:spTree>
    <p:extLst>
      <p:ext uri="{BB962C8B-B14F-4D97-AF65-F5344CB8AC3E}">
        <p14:creationId xmlns:p14="http://schemas.microsoft.com/office/powerpoint/2010/main" val="12562664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72A997-C370-490D-081F-D4E72E749489}"/>
              </a:ext>
            </a:extLst>
          </p:cNvPr>
          <p:cNvSpPr>
            <a:spLocks noGrp="1"/>
          </p:cNvSpPr>
          <p:nvPr>
            <p:ph type="body" sz="quarter" idx="3"/>
          </p:nvPr>
        </p:nvSpPr>
        <p:spPr/>
        <p:txBody>
          <a:bodyPr/>
          <a:lstStyle/>
          <a:p>
            <a:r>
              <a:rPr lang="en-US" dirty="0"/>
              <a:t>A sample PG assignment prompt</a:t>
            </a:r>
          </a:p>
        </p:txBody>
      </p:sp>
      <p:sp>
        <p:nvSpPr>
          <p:cNvPr id="3" name="Content Placeholder 2">
            <a:extLst>
              <a:ext uri="{FF2B5EF4-FFF2-40B4-BE49-F238E27FC236}">
                <a16:creationId xmlns:a16="http://schemas.microsoft.com/office/drawing/2014/main" id="{5C00D432-7B79-7A48-6007-0CE043A4D10D}"/>
              </a:ext>
            </a:extLst>
          </p:cNvPr>
          <p:cNvSpPr>
            <a:spLocks noGrp="1"/>
          </p:cNvSpPr>
          <p:nvPr>
            <p:ph sz="quarter" idx="4"/>
          </p:nvPr>
        </p:nvSpPr>
        <p:spPr/>
        <p:txBody>
          <a:bodyPr>
            <a:normAutofit fontScale="92500" lnSpcReduction="20000"/>
          </a:bodyPr>
          <a:lstStyle/>
          <a:p>
            <a:pPr marL="0" indent="0">
              <a:buNone/>
            </a:pPr>
            <a:r>
              <a:rPr lang="en-GB" sz="1800" kern="100" dirty="0">
                <a:effectLst/>
                <a:latin typeface="Calibri" panose="020F0502020204030204" pitchFamily="34" charset="0"/>
                <a:ea typeface="Yu Mincho" panose="02020400000000000000" pitchFamily="18" charset="-128"/>
                <a:cs typeface="Times New Roman" panose="02020603050405020304" pitchFamily="18" charset="0"/>
              </a:rPr>
              <a:t>This assessment has three parts, which are submitted together as one assignment of 5,000 words in total. All three parts need to demonstrate engagement with and application of theories of language acquisition. </a:t>
            </a:r>
          </a:p>
          <a:p>
            <a:pPr marL="270510"/>
            <a:r>
              <a:rPr lang="en-GB" sz="1800" kern="100" dirty="0">
                <a:effectLst/>
                <a:latin typeface="Calibri" panose="020F0502020204030204" pitchFamily="34" charset="0"/>
                <a:ea typeface="Yu Mincho" panose="02020400000000000000" pitchFamily="18" charset="-128"/>
                <a:cs typeface="Times New Roman" panose="02020603050405020304" pitchFamily="18" charset="0"/>
              </a:rPr>
              <a:t>1. 2,500-word written study outlining a SLA theory. You will evaluate the effectiveness of a relevant approach informed by the theory and its impact on learners’ skills development and include critical reflection on the learning gained from the assignment. (2,500 words) </a:t>
            </a:r>
          </a:p>
          <a:p>
            <a:pPr marL="270510"/>
            <a:r>
              <a:rPr lang="en-GB" sz="1800" kern="100" dirty="0">
                <a:effectLst/>
                <a:latin typeface="Calibri" panose="020F0502020204030204" pitchFamily="34" charset="0"/>
                <a:ea typeface="Yu Mincho" panose="02020400000000000000" pitchFamily="18" charset="-128"/>
                <a:cs typeface="Times New Roman" panose="02020603050405020304" pitchFamily="18" charset="0"/>
              </a:rPr>
              <a:t>2. Analysis of and reflection on approaches to language and literacy development used in an observed English language lesson (1,250 words). </a:t>
            </a:r>
          </a:p>
          <a:p>
            <a:pPr marL="270510"/>
            <a:r>
              <a:rPr lang="en-GB" sz="1800" kern="100" dirty="0">
                <a:effectLst/>
                <a:latin typeface="Calibri" panose="020F0502020204030204" pitchFamily="34" charset="0"/>
                <a:ea typeface="Yu Mincho" panose="02020400000000000000" pitchFamily="18" charset="-128"/>
                <a:cs typeface="Times New Roman" panose="02020603050405020304" pitchFamily="18" charset="0"/>
              </a:rPr>
              <a:t>3. Review of English language teaching related material (course book or online material) which demonstrates engagement with theories of language and literacy development (1,250 words). </a:t>
            </a:r>
          </a:p>
          <a:p>
            <a:pPr marL="0" indent="0">
              <a:buNone/>
            </a:pPr>
            <a:r>
              <a:rPr lang="en-GB" sz="1800" kern="100" dirty="0">
                <a:effectLst/>
                <a:latin typeface="Calibri" panose="020F0502020204030204" pitchFamily="34" charset="0"/>
                <a:ea typeface="Yu Mincho" panose="02020400000000000000" pitchFamily="18" charset="-128"/>
                <a:cs typeface="Times New Roman" panose="02020603050405020304" pitchFamily="18" charset="0"/>
              </a:rPr>
              <a:t>The grade for the assessment will be awarded holistically, to include all three parts. If an element is missing, the assignment will be given a fail grade.</a:t>
            </a:r>
          </a:p>
        </p:txBody>
      </p:sp>
      <p:sp>
        <p:nvSpPr>
          <p:cNvPr id="6" name="Text Placeholder 5">
            <a:extLst>
              <a:ext uri="{FF2B5EF4-FFF2-40B4-BE49-F238E27FC236}">
                <a16:creationId xmlns:a16="http://schemas.microsoft.com/office/drawing/2014/main" id="{EABA1406-BFAE-2DCC-9952-0EA8ADB7631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1870310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5C1754-50E9-2E4E-4E6D-2EE59E9DD0C9}"/>
              </a:ext>
            </a:extLst>
          </p:cNvPr>
          <p:cNvSpPr>
            <a:spLocks noGrp="1"/>
          </p:cNvSpPr>
          <p:nvPr>
            <p:ph type="body" sz="quarter" idx="3"/>
          </p:nvPr>
        </p:nvSpPr>
        <p:spPr/>
        <p:txBody>
          <a:bodyPr/>
          <a:lstStyle/>
          <a:p>
            <a:r>
              <a:rPr lang="en-US" dirty="0"/>
              <a:t>Example successful response – Part 1 </a:t>
            </a:r>
          </a:p>
        </p:txBody>
      </p:sp>
      <p:sp>
        <p:nvSpPr>
          <p:cNvPr id="5" name="Text Placeholder 4">
            <a:extLst>
              <a:ext uri="{FF2B5EF4-FFF2-40B4-BE49-F238E27FC236}">
                <a16:creationId xmlns:a16="http://schemas.microsoft.com/office/drawing/2014/main" id="{1D82D644-D402-C6AE-EB79-BBA23BDC6791}"/>
              </a:ext>
            </a:extLst>
          </p:cNvPr>
          <p:cNvSpPr>
            <a:spLocks noGrp="1"/>
          </p:cNvSpPr>
          <p:nvPr>
            <p:ph type="body" sz="quarter" idx="13"/>
          </p:nvPr>
        </p:nvSpPr>
        <p:spPr/>
        <p:txBody>
          <a:bodyPr/>
          <a:lstStyle/>
          <a:p>
            <a:endParaRPr lang="en-US"/>
          </a:p>
        </p:txBody>
      </p:sp>
      <p:sp>
        <p:nvSpPr>
          <p:cNvPr id="7" name="TextBox 6">
            <a:extLst>
              <a:ext uri="{FF2B5EF4-FFF2-40B4-BE49-F238E27FC236}">
                <a16:creationId xmlns:a16="http://schemas.microsoft.com/office/drawing/2014/main" id="{22E09E4D-7DC3-B0A1-DDBE-51BB51D070F6}"/>
              </a:ext>
            </a:extLst>
          </p:cNvPr>
          <p:cNvSpPr txBox="1"/>
          <p:nvPr/>
        </p:nvSpPr>
        <p:spPr>
          <a:xfrm>
            <a:off x="596892" y="2807368"/>
            <a:ext cx="5855368" cy="2677656"/>
          </a:xfrm>
          <a:prstGeom prst="rect">
            <a:avLst/>
          </a:prstGeom>
          <a:noFill/>
        </p:spPr>
        <p:txBody>
          <a:bodyPr wrap="square">
            <a:spAutoFit/>
          </a:bodyPr>
          <a:lstStyle/>
          <a:p>
            <a:pPr marL="270510"/>
            <a:r>
              <a:rPr lang="en-GB" sz="2400" kern="100" dirty="0">
                <a:effectLst/>
                <a:latin typeface="Calibri" panose="020F0502020204030204" pitchFamily="34" charset="0"/>
                <a:ea typeface="Yu Mincho" panose="02020400000000000000" pitchFamily="18" charset="-128"/>
                <a:cs typeface="Times New Roman" panose="02020603050405020304" pitchFamily="18" charset="0"/>
              </a:rPr>
              <a:t>Part 1. 2,500-word written study outlining a SLA theory. You will </a:t>
            </a:r>
            <a:r>
              <a:rPr lang="en-GB" sz="2400" b="1" kern="100" dirty="0">
                <a:solidFill>
                  <a:srgbClr val="C55A8B"/>
                </a:solidFill>
                <a:effectLst/>
                <a:latin typeface="Calibri" panose="020F0502020204030204" pitchFamily="34" charset="0"/>
                <a:ea typeface="Yu Mincho" panose="02020400000000000000" pitchFamily="18" charset="-128"/>
                <a:cs typeface="Times New Roman" panose="02020603050405020304" pitchFamily="18" charset="0"/>
              </a:rPr>
              <a:t>evaluate the effectiveness </a:t>
            </a:r>
            <a:r>
              <a:rPr lang="en-GB" sz="2400" kern="100" dirty="0">
                <a:effectLst/>
                <a:latin typeface="Calibri" panose="020F0502020204030204" pitchFamily="34" charset="0"/>
                <a:ea typeface="Yu Mincho" panose="02020400000000000000" pitchFamily="18" charset="-128"/>
                <a:cs typeface="Times New Roman" panose="02020603050405020304" pitchFamily="18" charset="0"/>
              </a:rPr>
              <a:t>of a relevant approach informed by the theory and its impact on learners’ skills development and include </a:t>
            </a:r>
            <a:r>
              <a:rPr lang="en-GB" sz="2400" b="1" kern="100" dirty="0">
                <a:solidFill>
                  <a:srgbClr val="C55A8B"/>
                </a:solidFill>
                <a:effectLst/>
                <a:latin typeface="Calibri" panose="020F0502020204030204" pitchFamily="34" charset="0"/>
                <a:ea typeface="Yu Mincho" panose="02020400000000000000" pitchFamily="18" charset="-128"/>
                <a:cs typeface="Times New Roman" panose="02020603050405020304" pitchFamily="18" charset="0"/>
              </a:rPr>
              <a:t>critical reflection </a:t>
            </a:r>
            <a:r>
              <a:rPr lang="en-GB" sz="2400" kern="100" dirty="0">
                <a:effectLst/>
                <a:latin typeface="Calibri" panose="020F0502020204030204" pitchFamily="34" charset="0"/>
                <a:ea typeface="Yu Mincho" panose="02020400000000000000" pitchFamily="18" charset="-128"/>
                <a:cs typeface="Times New Roman" panose="02020603050405020304" pitchFamily="18" charset="0"/>
              </a:rPr>
              <a:t>on the learning gained from the assignment.</a:t>
            </a:r>
          </a:p>
        </p:txBody>
      </p:sp>
      <p:sp>
        <p:nvSpPr>
          <p:cNvPr id="9" name="TextBox 8">
            <a:extLst>
              <a:ext uri="{FF2B5EF4-FFF2-40B4-BE49-F238E27FC236}">
                <a16:creationId xmlns:a16="http://schemas.microsoft.com/office/drawing/2014/main" id="{6222755F-B056-1008-2F1E-770B675E259E}"/>
              </a:ext>
            </a:extLst>
          </p:cNvPr>
          <p:cNvSpPr txBox="1"/>
          <p:nvPr/>
        </p:nvSpPr>
        <p:spPr>
          <a:xfrm>
            <a:off x="6780810" y="2142639"/>
            <a:ext cx="5329414" cy="5022016"/>
          </a:xfrm>
          <a:prstGeom prst="rect">
            <a:avLst/>
          </a:prstGeom>
          <a:noFill/>
        </p:spPr>
        <p:txBody>
          <a:bodyPr wrap="square">
            <a:spAutoFit/>
          </a:bodyPr>
          <a:lstStyle/>
          <a:p>
            <a:pPr marL="742950" lvl="1" indent="-285750" algn="l">
              <a:lnSpc>
                <a:spcPct val="150000"/>
              </a:lnSpc>
              <a:buFont typeface="+mj-lt"/>
              <a:buAutoNum type="arabicPeriod"/>
            </a:pP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Background overview</a:t>
            </a:r>
          </a:p>
          <a:p>
            <a:pPr marL="742950" lvl="1" indent="-285750">
              <a:lnSpc>
                <a:spcPct val="150000"/>
              </a:lnSpc>
              <a:buFont typeface="+mj-lt"/>
              <a:buAutoNum type="arabicPeriod"/>
            </a:pP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Theory outline</a:t>
            </a:r>
            <a:endParaRPr lang="en-GB" sz="24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742950" lvl="1" indent="-285750">
              <a:lnSpc>
                <a:spcPct val="150000"/>
              </a:lnSpc>
              <a:buFont typeface="+mj-lt"/>
              <a:buAutoNum type="arabicPeriod"/>
            </a:pP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Classroom application</a:t>
            </a:r>
          </a:p>
          <a:p>
            <a:pPr marL="742950" lvl="1" indent="-285750">
              <a:lnSpc>
                <a:spcPct val="150000"/>
              </a:lnSpc>
              <a:buFont typeface="+mj-lt"/>
              <a:buAutoNum type="arabicPeriod"/>
            </a:pP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Evaluation</a:t>
            </a:r>
            <a:endParaRPr lang="en-GB" sz="24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1200150" lvl="2" indent="-285750">
              <a:lnSpc>
                <a:spcPct val="150000"/>
              </a:lnSpc>
              <a:buFont typeface="+mj-lt"/>
              <a:buAutoNum type="arabicPeriod"/>
            </a:pPr>
            <a:r>
              <a:rPr lang="en-GB" sz="2400" b="1" i="1" dirty="0">
                <a:solidFill>
                  <a:srgbClr val="C55A8B"/>
                </a:solidFill>
                <a:effectLst/>
                <a:latin typeface="Times New Roman" panose="02020603050405020304" pitchFamily="18" charset="0"/>
                <a:ea typeface="DengXian" panose="02010600030101010101" pitchFamily="2" charset="-122"/>
              </a:rPr>
              <a:t>Effectiveness</a:t>
            </a:r>
            <a:r>
              <a:rPr lang="en-GB" sz="2400" dirty="0">
                <a:effectLst/>
              </a:rPr>
              <a:t> </a:t>
            </a:r>
          </a:p>
          <a:p>
            <a:pPr marL="1200150" lvl="2" indent="-285750">
              <a:lnSpc>
                <a:spcPct val="150000"/>
              </a:lnSpc>
              <a:buFont typeface="+mj-lt"/>
              <a:buAutoNum type="arabicPeriod"/>
            </a:pPr>
            <a:r>
              <a:rPr lang="en-GB" sz="2400" b="1" i="1" dirty="0">
                <a:effectLst/>
                <a:latin typeface="Times New Roman" panose="02020603050405020304" pitchFamily="18" charset="0"/>
                <a:ea typeface="DengXian" panose="02010600030101010101" pitchFamily="2" charset="-122"/>
              </a:rPr>
              <a:t>Limitation</a:t>
            </a:r>
            <a:r>
              <a:rPr lang="en-GB" sz="2400" dirty="0">
                <a:effectLst/>
              </a:rPr>
              <a:t> </a:t>
            </a:r>
            <a:endParaRPr lang="en-GB" sz="2400" dirty="0"/>
          </a:p>
          <a:p>
            <a:pPr marL="742950" lvl="1" indent="-285750">
              <a:lnSpc>
                <a:spcPct val="150000"/>
              </a:lnSpc>
              <a:buFont typeface="+mj-lt"/>
              <a:buAutoNum type="arabicPeriod"/>
            </a:pPr>
            <a:r>
              <a:rPr lang="en-GB" sz="2400" b="1" kern="100" dirty="0">
                <a:solidFill>
                  <a:srgbClr val="C55A8B"/>
                </a:solidFill>
                <a:effectLst/>
                <a:latin typeface="Times New Roman" panose="02020603050405020304" pitchFamily="18" charset="0"/>
                <a:ea typeface="DengXian" panose="02010600030101010101" pitchFamily="2" charset="-122"/>
                <a:cs typeface="Times New Roman" panose="02020603050405020304" pitchFamily="18" charset="0"/>
              </a:rPr>
              <a:t>Critical reflection</a:t>
            </a:r>
            <a:endParaRPr lang="en-GB" sz="2400" kern="100" dirty="0">
              <a:solidFill>
                <a:srgbClr val="C55A8B"/>
              </a:solidFill>
              <a:effectLst/>
              <a:latin typeface="DengXian" panose="02010600030101010101" pitchFamily="2" charset="-122"/>
              <a:ea typeface="DengXian" panose="02010600030101010101" pitchFamily="2" charset="-122"/>
              <a:cs typeface="Times New Roman" panose="02020603050405020304" pitchFamily="18" charset="0"/>
            </a:endParaRPr>
          </a:p>
          <a:p>
            <a:pPr marL="742950" lvl="1" indent="-285750">
              <a:lnSpc>
                <a:spcPct val="150000"/>
              </a:lnSpc>
              <a:buFont typeface="+mj-lt"/>
              <a:buAutoNum type="arabicPeriod"/>
            </a:pPr>
            <a:endParaRPr lang="en-GB" sz="24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742950" lvl="1" indent="-285750" algn="l">
              <a:lnSpc>
                <a:spcPct val="150000"/>
              </a:lnSpc>
              <a:buFont typeface="+mj-lt"/>
              <a:buAutoNum type="arabicPeriod"/>
            </a:pPr>
            <a:endParaRPr lang="en-GB" sz="24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463426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C99BE-04CA-CC53-5C6C-41A15E04C42A}"/>
              </a:ext>
            </a:extLst>
          </p:cNvPr>
          <p:cNvSpPr>
            <a:spLocks noGrp="1"/>
          </p:cNvSpPr>
          <p:nvPr>
            <p:ph type="body" sz="quarter" idx="3"/>
          </p:nvPr>
        </p:nvSpPr>
        <p:spPr/>
        <p:txBody>
          <a:bodyPr/>
          <a:lstStyle/>
          <a:p>
            <a:r>
              <a:rPr lang="en-US" dirty="0"/>
              <a:t>Example response – Part 1 (evaluating effectiveness)</a:t>
            </a:r>
          </a:p>
        </p:txBody>
      </p:sp>
      <p:sp>
        <p:nvSpPr>
          <p:cNvPr id="5" name="Text Placeholder 4">
            <a:extLst>
              <a:ext uri="{FF2B5EF4-FFF2-40B4-BE49-F238E27FC236}">
                <a16:creationId xmlns:a16="http://schemas.microsoft.com/office/drawing/2014/main" id="{B73D3D19-72B6-CA90-CEEA-8BCA0125471A}"/>
              </a:ext>
            </a:extLst>
          </p:cNvPr>
          <p:cNvSpPr>
            <a:spLocks noGrp="1"/>
          </p:cNvSpPr>
          <p:nvPr>
            <p:ph type="body" sz="quarter" idx="13"/>
          </p:nvPr>
        </p:nvSpPr>
        <p:spPr/>
        <p:txBody>
          <a:bodyPr/>
          <a:lstStyle/>
          <a:p>
            <a:endParaRPr lang="en-US"/>
          </a:p>
        </p:txBody>
      </p:sp>
      <p:sp>
        <p:nvSpPr>
          <p:cNvPr id="9" name="TextBox 8">
            <a:extLst>
              <a:ext uri="{FF2B5EF4-FFF2-40B4-BE49-F238E27FC236}">
                <a16:creationId xmlns:a16="http://schemas.microsoft.com/office/drawing/2014/main" id="{BBE6034B-DB1A-0695-1A30-D15FAFE86DE1}"/>
              </a:ext>
            </a:extLst>
          </p:cNvPr>
          <p:cNvSpPr txBox="1"/>
          <p:nvPr/>
        </p:nvSpPr>
        <p:spPr>
          <a:xfrm>
            <a:off x="360000" y="2523255"/>
            <a:ext cx="9069008" cy="4210833"/>
          </a:xfrm>
          <a:prstGeom prst="rect">
            <a:avLst/>
          </a:prstGeom>
          <a:noFill/>
        </p:spPr>
        <p:txBody>
          <a:bodyPr wrap="square">
            <a:spAutoFit/>
          </a:bodyPr>
          <a:lstStyle/>
          <a:p>
            <a:pPr indent="266700" algn="just">
              <a:lnSpc>
                <a:spcPct val="150000"/>
              </a:lnSpc>
            </a:pPr>
            <a:r>
              <a:rPr lang="en-US" sz="1800" kern="100" dirty="0">
                <a:effectLst/>
                <a:latin typeface="Times" pitchFamily="2" charset="0"/>
                <a:ea typeface="DengXian" panose="02010600030101010101" pitchFamily="2" charset="-122"/>
                <a:cs typeface="Times New Roman" panose="02020603050405020304" pitchFamily="18" charset="0"/>
              </a:rPr>
              <a:t>The lexical approach also </a:t>
            </a:r>
            <a:r>
              <a:rPr lang="en-US" sz="1800" dirty="0">
                <a:effectLst/>
                <a:latin typeface="Times" pitchFamily="2" charset="0"/>
                <a:ea typeface="DengXian" panose="02010600030101010101" pitchFamily="2" charset="-122"/>
                <a:cs typeface="Times New Roman" panose="02020603050405020304" pitchFamily="18" charset="0"/>
              </a:rPr>
              <a:t>obfuscates</a:t>
            </a:r>
            <a:r>
              <a:rPr lang="en-US" sz="1800" kern="100" dirty="0">
                <a:effectLst/>
                <a:latin typeface="Times" pitchFamily="2" charset="0"/>
                <a:ea typeface="DengXian" panose="02010600030101010101" pitchFamily="2" charset="-122"/>
                <a:cs typeface="Times New Roman" panose="02020603050405020304" pitchFamily="18" charset="0"/>
              </a:rPr>
              <a:t> the vocabulary/grammar dichotomy, proposing “a fundamentally different attitude to the treatment of text” (Lewis, 1993: 106). It steers towards the teaching of words in combination (</a:t>
            </a:r>
            <a:r>
              <a:rPr lang="en-US" sz="1800" kern="100" dirty="0" err="1">
                <a:effectLst/>
                <a:latin typeface="Times" pitchFamily="2" charset="0"/>
                <a:ea typeface="DengXian" panose="02010600030101010101" pitchFamily="2" charset="-122"/>
                <a:cs typeface="Times New Roman" panose="02020603050405020304" pitchFamily="18" charset="0"/>
              </a:rPr>
              <a:t>Dellar</a:t>
            </a:r>
            <a:r>
              <a:rPr lang="en-US" sz="1800" kern="100" dirty="0">
                <a:effectLst/>
                <a:latin typeface="Times" pitchFamily="2" charset="0"/>
                <a:ea typeface="DengXian" panose="02010600030101010101" pitchFamily="2" charset="-122"/>
                <a:cs typeface="Times New Roman" panose="02020603050405020304" pitchFamily="18" charset="0"/>
              </a:rPr>
              <a:t> &amp; Walkley, 2016) as a major linguistic resource for text analysis and meaning understanding. </a:t>
            </a:r>
            <a:r>
              <a:rPr lang="en-US" kern="100" dirty="0">
                <a:latin typeface="Times" pitchFamily="2" charset="0"/>
                <a:ea typeface="DengXian" panose="02010600030101010101" pitchFamily="2" charset="-122"/>
                <a:cs typeface="Times New Roman" panose="02020603050405020304" pitchFamily="18" charset="0"/>
              </a:rPr>
              <a:t>Following</a:t>
            </a:r>
            <a:r>
              <a:rPr lang="en-US" sz="1800" kern="100" dirty="0">
                <a:effectLst/>
                <a:latin typeface="Times" pitchFamily="2" charset="0"/>
                <a:ea typeface="DengXian" panose="02010600030101010101" pitchFamily="2" charset="-122"/>
                <a:cs typeface="Times New Roman" panose="02020603050405020304" pitchFamily="18" charset="0"/>
              </a:rPr>
              <a:t> the notion of holistic, non-linear learning, the lexical approach criticizes the structural syllabus that divides grammar entities and minimizes the lexis interference. Instead, it encourages </a:t>
            </a:r>
            <a:r>
              <a:rPr lang="en-US" kern="100" dirty="0">
                <a:latin typeface="Times" pitchFamily="2" charset="0"/>
                <a:ea typeface="DengXian" panose="02010600030101010101" pitchFamily="2" charset="-122"/>
                <a:cs typeface="Times New Roman" panose="02020603050405020304" pitchFamily="18" charset="0"/>
              </a:rPr>
              <a:t>in</a:t>
            </a:r>
            <a:r>
              <a:rPr lang="en-US" sz="1800" kern="100" dirty="0">
                <a:effectLst/>
                <a:latin typeface="Times" pitchFamily="2" charset="0"/>
                <a:ea typeface="DengXian" panose="02010600030101010101" pitchFamily="2" charset="-122"/>
                <a:cs typeface="Times New Roman" panose="02020603050405020304" pitchFamily="18" charset="0"/>
              </a:rPr>
              <a:t> which students can achieve language success through interaction targeting </a:t>
            </a:r>
            <a:r>
              <a:rPr lang="en-US" kern="100" dirty="0">
                <a:latin typeface="Times" pitchFamily="2" charset="0"/>
                <a:ea typeface="DengXian" panose="02010600030101010101" pitchFamily="2" charset="-122"/>
                <a:cs typeface="Times New Roman" panose="02020603050405020304" pitchFamily="18" charset="0"/>
              </a:rPr>
              <a:t>task-based language learning both </a:t>
            </a:r>
            <a:r>
              <a:rPr lang="en-US" sz="1800" kern="100" dirty="0">
                <a:effectLst/>
                <a:latin typeface="Times" pitchFamily="2" charset="0"/>
                <a:ea typeface="DengXian" panose="02010600030101010101" pitchFamily="2" charset="-122"/>
                <a:cs typeface="Times New Roman" panose="02020603050405020304" pitchFamily="18" charset="0"/>
              </a:rPr>
              <a:t>communicative power and language skills. Only within such interactions can learners produce language naturally, based on the use of supra-sentential lexical links that illustrate the cohesive turns in a conversation (McCarthy, 1992; Lewis, 1993).  </a:t>
            </a:r>
            <a:endParaRPr lang="en-GB" sz="14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11" name="TextBox 10">
            <a:extLst>
              <a:ext uri="{FF2B5EF4-FFF2-40B4-BE49-F238E27FC236}">
                <a16:creationId xmlns:a16="http://schemas.microsoft.com/office/drawing/2014/main" id="{BC9B63EA-D740-F45A-8A62-B23798BD0B71}"/>
              </a:ext>
            </a:extLst>
          </p:cNvPr>
          <p:cNvSpPr txBox="1"/>
          <p:nvPr/>
        </p:nvSpPr>
        <p:spPr>
          <a:xfrm>
            <a:off x="9834748" y="2724789"/>
            <a:ext cx="2357252" cy="2585323"/>
          </a:xfrm>
          <a:prstGeom prst="rect">
            <a:avLst/>
          </a:prstGeom>
          <a:noFill/>
        </p:spPr>
        <p:txBody>
          <a:bodyPr wrap="square">
            <a:spAutoFit/>
          </a:bodyPr>
          <a:lstStyle/>
          <a:p>
            <a:r>
              <a:rPr lang="en-US" sz="1800" kern="100" dirty="0">
                <a:effectLst/>
                <a:latin typeface="Times" pitchFamily="2" charset="0"/>
                <a:ea typeface="DengXian" panose="02010600030101010101" pitchFamily="2" charset="-122"/>
                <a:cs typeface="Times New Roman" panose="02020603050405020304" pitchFamily="18" charset="0"/>
              </a:rPr>
              <a:t>Competent &amp; critical (grade B):</a:t>
            </a:r>
          </a:p>
          <a:p>
            <a:endParaRPr lang="en-US" kern="100" dirty="0">
              <a:latin typeface="Times" pitchFamily="2" charset="0"/>
              <a:ea typeface="DengXian" panose="02010600030101010101" pitchFamily="2" charset="-122"/>
              <a:cs typeface="Times New Roman" panose="02020603050405020304" pitchFamily="18" charset="0"/>
            </a:endParaRPr>
          </a:p>
          <a:p>
            <a:r>
              <a:rPr lang="en-US" kern="100" dirty="0">
                <a:latin typeface="Times" pitchFamily="2" charset="0"/>
                <a:ea typeface="DengXian" panose="02010600030101010101" pitchFamily="2" charset="-122"/>
                <a:cs typeface="Times New Roman" panose="02020603050405020304" pitchFamily="18" charset="0"/>
              </a:rPr>
              <a:t>lexical approach with the vocabulary-grammar dichotomy +</a:t>
            </a:r>
          </a:p>
          <a:p>
            <a:endParaRPr lang="en-US" kern="100" dirty="0">
              <a:latin typeface="Times" pitchFamily="2" charset="0"/>
              <a:ea typeface="DengXian" panose="02010600030101010101" pitchFamily="2" charset="-122"/>
              <a:cs typeface="Times New Roman" panose="02020603050405020304" pitchFamily="18" charset="0"/>
            </a:endParaRPr>
          </a:p>
          <a:p>
            <a:r>
              <a:rPr lang="en-US" kern="100" dirty="0">
                <a:latin typeface="Times" pitchFamily="2" charset="0"/>
                <a:ea typeface="DengXian" panose="02010600030101010101" pitchFamily="2" charset="-122"/>
                <a:cs typeface="Times New Roman" panose="02020603050405020304" pitchFamily="18" charset="0"/>
              </a:rPr>
              <a:t>task-based language learning</a:t>
            </a:r>
            <a:endParaRPr lang="en-US" dirty="0"/>
          </a:p>
        </p:txBody>
      </p:sp>
      <p:sp>
        <p:nvSpPr>
          <p:cNvPr id="12" name="Doughnut 11">
            <a:extLst>
              <a:ext uri="{FF2B5EF4-FFF2-40B4-BE49-F238E27FC236}">
                <a16:creationId xmlns:a16="http://schemas.microsoft.com/office/drawing/2014/main" id="{AF56CD02-0B25-C245-7A5F-486701E57309}"/>
              </a:ext>
            </a:extLst>
          </p:cNvPr>
          <p:cNvSpPr/>
          <p:nvPr/>
        </p:nvSpPr>
        <p:spPr>
          <a:xfrm>
            <a:off x="4667003" y="2374626"/>
            <a:ext cx="3479470" cy="772335"/>
          </a:xfrm>
          <a:prstGeom prst="donut">
            <a:avLst>
              <a:gd name="adj" fmla="val 9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ughnut 14">
            <a:extLst>
              <a:ext uri="{FF2B5EF4-FFF2-40B4-BE49-F238E27FC236}">
                <a16:creationId xmlns:a16="http://schemas.microsoft.com/office/drawing/2014/main" id="{06726D9F-EF7A-8435-7E27-08A9A5F81846}"/>
              </a:ext>
            </a:extLst>
          </p:cNvPr>
          <p:cNvSpPr/>
          <p:nvPr/>
        </p:nvSpPr>
        <p:spPr>
          <a:xfrm>
            <a:off x="3560618" y="4878341"/>
            <a:ext cx="3479470" cy="772335"/>
          </a:xfrm>
          <a:prstGeom prst="donut">
            <a:avLst>
              <a:gd name="adj" fmla="val 9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401687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16018</TotalTime>
  <Words>1619</Words>
  <Application>Microsoft Macintosh PowerPoint</Application>
  <PresentationFormat>Widescreen</PresentationFormat>
  <Paragraphs>80</Paragraphs>
  <Slides>17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DengXian</vt:lpstr>
      <vt:lpstr>Arial</vt:lpstr>
      <vt:lpstr>Arial</vt:lpstr>
      <vt:lpstr>Calibri</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Jiangee Ching</dc:creator>
  <cp:lastModifiedBy>Jim McKinley</cp:lastModifiedBy>
  <cp:revision>121</cp:revision>
  <dcterms:created xsi:type="dcterms:W3CDTF">2017-10-18T08:53:31Z</dcterms:created>
  <dcterms:modified xsi:type="dcterms:W3CDTF">2023-04-27T14:21:48Z</dcterms:modified>
</cp:coreProperties>
</file>