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08" r:id="rId2"/>
    <p:sldId id="310" r:id="rId3"/>
    <p:sldId id="311" r:id="rId4"/>
    <p:sldId id="312" r:id="rId5"/>
    <p:sldId id="314" r:id="rId6"/>
    <p:sldId id="319" r:id="rId7"/>
    <p:sldId id="374" r:id="rId8"/>
    <p:sldId id="316" r:id="rId9"/>
    <p:sldId id="334" r:id="rId10"/>
    <p:sldId id="318" r:id="rId11"/>
    <p:sldId id="320" r:id="rId12"/>
    <p:sldId id="321" r:id="rId13"/>
    <p:sldId id="322" r:id="rId14"/>
    <p:sldId id="323" r:id="rId15"/>
    <p:sldId id="324" r:id="rId16"/>
    <p:sldId id="326" r:id="rId17"/>
    <p:sldId id="327" r:id="rId18"/>
    <p:sldId id="328" r:id="rId19"/>
    <p:sldId id="329" r:id="rId20"/>
    <p:sldId id="330" r:id="rId21"/>
    <p:sldId id="331" r:id="rId22"/>
    <p:sldId id="332" r:id="rId23"/>
    <p:sldId id="283" r:id="rId24"/>
    <p:sldId id="333" r:id="rId25"/>
    <p:sldId id="37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6" userDrawn="1">
          <p15:clr>
            <a:srgbClr val="A4A3A4"/>
          </p15:clr>
        </p15:guide>
        <p15:guide id="3" pos="2955" userDrawn="1">
          <p15:clr>
            <a:srgbClr val="A4A3A4"/>
          </p15:clr>
        </p15:guide>
        <p15:guide id="4" orient="horz" pos="3929" userDrawn="1">
          <p15:clr>
            <a:srgbClr val="A4A3A4"/>
          </p15:clr>
        </p15:guide>
        <p15:guide id="5" orient="horz" pos="1344" userDrawn="1">
          <p15:clr>
            <a:srgbClr val="A4A3A4"/>
          </p15:clr>
        </p15:guide>
        <p15:guide id="6" pos="2910" userDrawn="1">
          <p15:clr>
            <a:srgbClr val="A4A3A4"/>
          </p15:clr>
        </p15:guide>
        <p15:guide id="7" orient="horz" pos="127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C6CF"/>
    <a:srgbClr val="C55A8B"/>
    <a:srgbClr val="F09F4C"/>
    <a:srgbClr val="F6BE00"/>
    <a:srgbClr val="CBD14C"/>
    <a:srgbClr val="F2F0F2"/>
    <a:srgbClr val="F5CD48"/>
    <a:srgbClr val="F4CD48"/>
    <a:srgbClr val="7DC6CF"/>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2CC934-EB57-4EAD-B9F9-8B2907E01136}" v="147" dt="2023-05-17T09:15:14.6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55" autoAdjust="0"/>
    <p:restoredTop sz="81882" autoAdjust="0"/>
  </p:normalViewPr>
  <p:slideViewPr>
    <p:cSldViewPr snapToGrid="0" showGuides="1">
      <p:cViewPr varScale="1">
        <p:scale>
          <a:sx n="83" d="100"/>
          <a:sy n="83" d="100"/>
        </p:scale>
        <p:origin x="832" y="52"/>
      </p:cViewPr>
      <p:guideLst>
        <p:guide orient="horz" pos="1026"/>
        <p:guide pos="2955"/>
        <p:guide orient="horz" pos="3929"/>
        <p:guide orient="horz" pos="1344"/>
        <p:guide pos="2910"/>
        <p:guide orient="horz" pos="12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06BF80-080E-4D48-BC19-F2D7E8B02A5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A77A740-EFAB-4985-84E2-F4DF84DFEF97}">
      <dgm:prSet custT="1"/>
      <dgm:spPr/>
      <dgm:t>
        <a:bodyPr/>
        <a:lstStyle/>
        <a:p>
          <a:r>
            <a:rPr lang="en-GB" sz="2800" dirty="0"/>
            <a:t>Writing is a </a:t>
          </a:r>
          <a:r>
            <a:rPr lang="en-GB" sz="2800" b="1" dirty="0"/>
            <a:t>core academic skill.</a:t>
          </a:r>
          <a:endParaRPr lang="en-US" sz="2800" dirty="0"/>
        </a:p>
      </dgm:t>
    </dgm:pt>
    <dgm:pt modelId="{33C3D5BD-1B87-46EC-AF20-99CF8875D49C}" type="parTrans" cxnId="{A852275B-F50A-464D-9A98-537A6089D833}">
      <dgm:prSet/>
      <dgm:spPr/>
      <dgm:t>
        <a:bodyPr/>
        <a:lstStyle/>
        <a:p>
          <a:endParaRPr lang="en-US"/>
        </a:p>
      </dgm:t>
    </dgm:pt>
    <dgm:pt modelId="{A8101D91-DFAF-4B81-A203-E2E263774165}" type="sibTrans" cxnId="{A852275B-F50A-464D-9A98-537A6089D833}">
      <dgm:prSet/>
      <dgm:spPr/>
      <dgm:t>
        <a:bodyPr/>
        <a:lstStyle/>
        <a:p>
          <a:endParaRPr lang="en-US"/>
        </a:p>
      </dgm:t>
    </dgm:pt>
    <dgm:pt modelId="{CC4D112A-4967-45AA-9BEC-C50F0E2B3A32}">
      <dgm:prSet custT="1"/>
      <dgm:spPr/>
      <dgm:t>
        <a:bodyPr/>
        <a:lstStyle/>
        <a:p>
          <a:r>
            <a:rPr lang="en-GB" sz="2800" dirty="0"/>
            <a:t>L2 learners are often </a:t>
          </a:r>
          <a:r>
            <a:rPr lang="en-GB" sz="2800" b="1" dirty="0"/>
            <a:t>not well-prepared </a:t>
          </a:r>
          <a:r>
            <a:rPr lang="en-GB" sz="2800" dirty="0"/>
            <a:t>for major change.</a:t>
          </a:r>
          <a:endParaRPr lang="en-US" sz="2800" dirty="0"/>
        </a:p>
      </dgm:t>
    </dgm:pt>
    <dgm:pt modelId="{BFBD4E60-F9E0-4C39-AF4D-3153AFC589BA}" type="parTrans" cxnId="{0922A18D-4894-40AB-925B-C1CBD01857C1}">
      <dgm:prSet/>
      <dgm:spPr/>
      <dgm:t>
        <a:bodyPr/>
        <a:lstStyle/>
        <a:p>
          <a:endParaRPr lang="en-US"/>
        </a:p>
      </dgm:t>
    </dgm:pt>
    <dgm:pt modelId="{6D98F354-3A4F-4CC6-945F-C68478920ADE}" type="sibTrans" cxnId="{0922A18D-4894-40AB-925B-C1CBD01857C1}">
      <dgm:prSet/>
      <dgm:spPr/>
      <dgm:t>
        <a:bodyPr/>
        <a:lstStyle/>
        <a:p>
          <a:endParaRPr lang="en-US"/>
        </a:p>
      </dgm:t>
    </dgm:pt>
    <dgm:pt modelId="{05468A6D-D2BD-47C9-94E8-69F8958C31FE}">
      <dgm:prSet custT="1"/>
      <dgm:spPr/>
      <dgm:t>
        <a:bodyPr/>
        <a:lstStyle/>
        <a:p>
          <a:r>
            <a:rPr lang="en-GB" sz="2800" dirty="0"/>
            <a:t>L2 learners often </a:t>
          </a:r>
          <a:r>
            <a:rPr lang="en-GB" sz="2800" b="1" dirty="0"/>
            <a:t>lack confidence in writing.</a:t>
          </a:r>
          <a:endParaRPr lang="en-US" sz="2800" dirty="0"/>
        </a:p>
      </dgm:t>
    </dgm:pt>
    <dgm:pt modelId="{AA8188B4-761F-4630-831B-570305F808E0}" type="parTrans" cxnId="{369BC898-65F0-4DE7-B9E6-7BEE4C404D88}">
      <dgm:prSet/>
      <dgm:spPr/>
      <dgm:t>
        <a:bodyPr/>
        <a:lstStyle/>
        <a:p>
          <a:endParaRPr lang="en-US"/>
        </a:p>
      </dgm:t>
    </dgm:pt>
    <dgm:pt modelId="{7E14A77D-3636-496C-A676-ADF366B88EE4}" type="sibTrans" cxnId="{369BC898-65F0-4DE7-B9E6-7BEE4C404D88}">
      <dgm:prSet/>
      <dgm:spPr/>
      <dgm:t>
        <a:bodyPr/>
        <a:lstStyle/>
        <a:p>
          <a:endParaRPr lang="en-US"/>
        </a:p>
      </dgm:t>
    </dgm:pt>
    <dgm:pt modelId="{B845C6BA-AA4E-4F80-BF29-293DEAE250F5}" type="pres">
      <dgm:prSet presAssocID="{6206BF80-080E-4D48-BC19-F2D7E8B02A5C}" presName="vert0" presStyleCnt="0">
        <dgm:presLayoutVars>
          <dgm:dir/>
          <dgm:animOne val="branch"/>
          <dgm:animLvl val="lvl"/>
        </dgm:presLayoutVars>
      </dgm:prSet>
      <dgm:spPr/>
    </dgm:pt>
    <dgm:pt modelId="{01BBCAFC-276A-43D3-B034-7BC2BF037950}" type="pres">
      <dgm:prSet presAssocID="{3A77A740-EFAB-4985-84E2-F4DF84DFEF97}" presName="thickLine" presStyleLbl="alignNode1" presStyleIdx="0" presStyleCnt="3"/>
      <dgm:spPr/>
    </dgm:pt>
    <dgm:pt modelId="{BF8C2110-3959-4169-A339-42255C0C3D17}" type="pres">
      <dgm:prSet presAssocID="{3A77A740-EFAB-4985-84E2-F4DF84DFEF97}" presName="horz1" presStyleCnt="0"/>
      <dgm:spPr/>
    </dgm:pt>
    <dgm:pt modelId="{291C9D34-BF0F-4234-8E62-3DB5A6B00034}" type="pres">
      <dgm:prSet presAssocID="{3A77A740-EFAB-4985-84E2-F4DF84DFEF97}" presName="tx1" presStyleLbl="revTx" presStyleIdx="0" presStyleCnt="3" custScaleY="97730" custLinFactNeighborX="-178" custLinFactNeighborY="-15091"/>
      <dgm:spPr/>
    </dgm:pt>
    <dgm:pt modelId="{052260E8-07C3-41F0-9339-832F60F54020}" type="pres">
      <dgm:prSet presAssocID="{3A77A740-EFAB-4985-84E2-F4DF84DFEF97}" presName="vert1" presStyleCnt="0"/>
      <dgm:spPr/>
    </dgm:pt>
    <dgm:pt modelId="{9E9BA46D-EBA4-4DE5-A061-56A52C91FF6D}" type="pres">
      <dgm:prSet presAssocID="{CC4D112A-4967-45AA-9BEC-C50F0E2B3A32}" presName="thickLine" presStyleLbl="alignNode1" presStyleIdx="1" presStyleCnt="3"/>
      <dgm:spPr/>
    </dgm:pt>
    <dgm:pt modelId="{6F46A9AA-F074-4A85-9A93-316183880802}" type="pres">
      <dgm:prSet presAssocID="{CC4D112A-4967-45AA-9BEC-C50F0E2B3A32}" presName="horz1" presStyleCnt="0"/>
      <dgm:spPr/>
    </dgm:pt>
    <dgm:pt modelId="{A0ACACBC-206A-4555-A846-3D863396291C}" type="pres">
      <dgm:prSet presAssocID="{CC4D112A-4967-45AA-9BEC-C50F0E2B3A32}" presName="tx1" presStyleLbl="revTx" presStyleIdx="1" presStyleCnt="3"/>
      <dgm:spPr/>
    </dgm:pt>
    <dgm:pt modelId="{D70A304A-994D-4081-A9C1-67417D3FF2F7}" type="pres">
      <dgm:prSet presAssocID="{CC4D112A-4967-45AA-9BEC-C50F0E2B3A32}" presName="vert1" presStyleCnt="0"/>
      <dgm:spPr/>
    </dgm:pt>
    <dgm:pt modelId="{F068665B-F639-44ED-96DA-333EA3CC6E79}" type="pres">
      <dgm:prSet presAssocID="{05468A6D-D2BD-47C9-94E8-69F8958C31FE}" presName="thickLine" presStyleLbl="alignNode1" presStyleIdx="2" presStyleCnt="3"/>
      <dgm:spPr/>
    </dgm:pt>
    <dgm:pt modelId="{5336E319-65EC-4DD7-84B3-C13B49AB34C2}" type="pres">
      <dgm:prSet presAssocID="{05468A6D-D2BD-47C9-94E8-69F8958C31FE}" presName="horz1" presStyleCnt="0"/>
      <dgm:spPr/>
    </dgm:pt>
    <dgm:pt modelId="{FC42B2DA-30C8-4A48-94FF-9C8EF0F46708}" type="pres">
      <dgm:prSet presAssocID="{05468A6D-D2BD-47C9-94E8-69F8958C31FE}" presName="tx1" presStyleLbl="revTx" presStyleIdx="2" presStyleCnt="3" custScaleY="145789"/>
      <dgm:spPr/>
    </dgm:pt>
    <dgm:pt modelId="{2822F7AA-86ED-4912-B371-313780E112C2}" type="pres">
      <dgm:prSet presAssocID="{05468A6D-D2BD-47C9-94E8-69F8958C31FE}" presName="vert1" presStyleCnt="0"/>
      <dgm:spPr/>
    </dgm:pt>
  </dgm:ptLst>
  <dgm:cxnLst>
    <dgm:cxn modelId="{45E63E3D-B559-4843-8478-92FFF934B277}" type="presOf" srcId="{05468A6D-D2BD-47C9-94E8-69F8958C31FE}" destId="{FC42B2DA-30C8-4A48-94FF-9C8EF0F46708}" srcOrd="0" destOrd="0" presId="urn:microsoft.com/office/officeart/2008/layout/LinedList"/>
    <dgm:cxn modelId="{A852275B-F50A-464D-9A98-537A6089D833}" srcId="{6206BF80-080E-4D48-BC19-F2D7E8B02A5C}" destId="{3A77A740-EFAB-4985-84E2-F4DF84DFEF97}" srcOrd="0" destOrd="0" parTransId="{33C3D5BD-1B87-46EC-AF20-99CF8875D49C}" sibTransId="{A8101D91-DFAF-4B81-A203-E2E263774165}"/>
    <dgm:cxn modelId="{AFE3AC61-C77B-4C5D-A3E9-A1F03B2635E8}" type="presOf" srcId="{6206BF80-080E-4D48-BC19-F2D7E8B02A5C}" destId="{B845C6BA-AA4E-4F80-BF29-293DEAE250F5}" srcOrd="0" destOrd="0" presId="urn:microsoft.com/office/officeart/2008/layout/LinedList"/>
    <dgm:cxn modelId="{922F4C5A-34C8-4588-84B0-1EC07BECE037}" type="presOf" srcId="{3A77A740-EFAB-4985-84E2-F4DF84DFEF97}" destId="{291C9D34-BF0F-4234-8E62-3DB5A6B00034}" srcOrd="0" destOrd="0" presId="urn:microsoft.com/office/officeart/2008/layout/LinedList"/>
    <dgm:cxn modelId="{0922A18D-4894-40AB-925B-C1CBD01857C1}" srcId="{6206BF80-080E-4D48-BC19-F2D7E8B02A5C}" destId="{CC4D112A-4967-45AA-9BEC-C50F0E2B3A32}" srcOrd="1" destOrd="0" parTransId="{BFBD4E60-F9E0-4C39-AF4D-3153AFC589BA}" sibTransId="{6D98F354-3A4F-4CC6-945F-C68478920ADE}"/>
    <dgm:cxn modelId="{369BC898-65F0-4DE7-B9E6-7BEE4C404D88}" srcId="{6206BF80-080E-4D48-BC19-F2D7E8B02A5C}" destId="{05468A6D-D2BD-47C9-94E8-69F8958C31FE}" srcOrd="2" destOrd="0" parTransId="{AA8188B4-761F-4630-831B-570305F808E0}" sibTransId="{7E14A77D-3636-496C-A676-ADF366B88EE4}"/>
    <dgm:cxn modelId="{2A826DFF-7681-4B91-9DA8-82F33CE02CA2}" type="presOf" srcId="{CC4D112A-4967-45AA-9BEC-C50F0E2B3A32}" destId="{A0ACACBC-206A-4555-A846-3D863396291C}" srcOrd="0" destOrd="0" presId="urn:microsoft.com/office/officeart/2008/layout/LinedList"/>
    <dgm:cxn modelId="{D5AC24E0-6AA4-4667-A39D-075C17C440F7}" type="presParOf" srcId="{B845C6BA-AA4E-4F80-BF29-293DEAE250F5}" destId="{01BBCAFC-276A-43D3-B034-7BC2BF037950}" srcOrd="0" destOrd="0" presId="urn:microsoft.com/office/officeart/2008/layout/LinedList"/>
    <dgm:cxn modelId="{3E2ACDC1-1D2F-43E5-A9D4-D1F353ACC5BD}" type="presParOf" srcId="{B845C6BA-AA4E-4F80-BF29-293DEAE250F5}" destId="{BF8C2110-3959-4169-A339-42255C0C3D17}" srcOrd="1" destOrd="0" presId="urn:microsoft.com/office/officeart/2008/layout/LinedList"/>
    <dgm:cxn modelId="{DA37DB87-5630-4404-AE5B-13F9E18B0814}" type="presParOf" srcId="{BF8C2110-3959-4169-A339-42255C0C3D17}" destId="{291C9D34-BF0F-4234-8E62-3DB5A6B00034}" srcOrd="0" destOrd="0" presId="urn:microsoft.com/office/officeart/2008/layout/LinedList"/>
    <dgm:cxn modelId="{EDFFE12A-7163-4BCF-A447-C49A32CA0B18}" type="presParOf" srcId="{BF8C2110-3959-4169-A339-42255C0C3D17}" destId="{052260E8-07C3-41F0-9339-832F60F54020}" srcOrd="1" destOrd="0" presId="urn:microsoft.com/office/officeart/2008/layout/LinedList"/>
    <dgm:cxn modelId="{7B859358-B723-4F31-9664-AB59230AD6D6}" type="presParOf" srcId="{B845C6BA-AA4E-4F80-BF29-293DEAE250F5}" destId="{9E9BA46D-EBA4-4DE5-A061-56A52C91FF6D}" srcOrd="2" destOrd="0" presId="urn:microsoft.com/office/officeart/2008/layout/LinedList"/>
    <dgm:cxn modelId="{11142AA5-ED1A-4677-959E-BC6AECAA7FE6}" type="presParOf" srcId="{B845C6BA-AA4E-4F80-BF29-293DEAE250F5}" destId="{6F46A9AA-F074-4A85-9A93-316183880802}" srcOrd="3" destOrd="0" presId="urn:microsoft.com/office/officeart/2008/layout/LinedList"/>
    <dgm:cxn modelId="{5FA5D0B0-B7F8-4435-AF5D-C7E0C5400C66}" type="presParOf" srcId="{6F46A9AA-F074-4A85-9A93-316183880802}" destId="{A0ACACBC-206A-4555-A846-3D863396291C}" srcOrd="0" destOrd="0" presId="urn:microsoft.com/office/officeart/2008/layout/LinedList"/>
    <dgm:cxn modelId="{6D260B3E-C43E-4C4E-B828-7CABFD1B29CD}" type="presParOf" srcId="{6F46A9AA-F074-4A85-9A93-316183880802}" destId="{D70A304A-994D-4081-A9C1-67417D3FF2F7}" srcOrd="1" destOrd="0" presId="urn:microsoft.com/office/officeart/2008/layout/LinedList"/>
    <dgm:cxn modelId="{4ED06768-B8BD-4529-8E84-71BE4D83F215}" type="presParOf" srcId="{B845C6BA-AA4E-4F80-BF29-293DEAE250F5}" destId="{F068665B-F639-44ED-96DA-333EA3CC6E79}" srcOrd="4" destOrd="0" presId="urn:microsoft.com/office/officeart/2008/layout/LinedList"/>
    <dgm:cxn modelId="{5CB6FCAA-BB89-4295-8E18-2CF3D5142EF5}" type="presParOf" srcId="{B845C6BA-AA4E-4F80-BF29-293DEAE250F5}" destId="{5336E319-65EC-4DD7-84B3-C13B49AB34C2}" srcOrd="5" destOrd="0" presId="urn:microsoft.com/office/officeart/2008/layout/LinedList"/>
    <dgm:cxn modelId="{D391F059-E613-4B0B-A451-A0AC3DE2BE89}" type="presParOf" srcId="{5336E319-65EC-4DD7-84B3-C13B49AB34C2}" destId="{FC42B2DA-30C8-4A48-94FF-9C8EF0F46708}" srcOrd="0" destOrd="0" presId="urn:microsoft.com/office/officeart/2008/layout/LinedList"/>
    <dgm:cxn modelId="{4D5501F7-9312-48B3-91CB-4A2BFDFBCD91}" type="presParOf" srcId="{5336E319-65EC-4DD7-84B3-C13B49AB34C2}" destId="{2822F7AA-86ED-4912-B371-313780E112C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BCAFC-276A-43D3-B034-7BC2BF037950}">
      <dsp:nvSpPr>
        <dsp:cNvPr id="0" name=""/>
        <dsp:cNvSpPr/>
      </dsp:nvSpPr>
      <dsp:spPr>
        <a:xfrm>
          <a:off x="0" y="555"/>
          <a:ext cx="7124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1C9D34-BF0F-4234-8E62-3DB5A6B00034}">
      <dsp:nvSpPr>
        <dsp:cNvPr id="0" name=""/>
        <dsp:cNvSpPr/>
      </dsp:nvSpPr>
      <dsp:spPr>
        <a:xfrm>
          <a:off x="0" y="0"/>
          <a:ext cx="7124700" cy="1032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t>Writing is a </a:t>
          </a:r>
          <a:r>
            <a:rPr lang="en-GB" sz="2800" b="1" kern="1200" dirty="0"/>
            <a:t>core academic skill.</a:t>
          </a:r>
          <a:endParaRPr lang="en-US" sz="2800" kern="1200" dirty="0"/>
        </a:p>
      </dsp:txBody>
      <dsp:txXfrm>
        <a:off x="0" y="0"/>
        <a:ext cx="7124700" cy="1032223"/>
      </dsp:txXfrm>
    </dsp:sp>
    <dsp:sp modelId="{9E9BA46D-EBA4-4DE5-A061-56A52C91FF6D}">
      <dsp:nvSpPr>
        <dsp:cNvPr id="0" name=""/>
        <dsp:cNvSpPr/>
      </dsp:nvSpPr>
      <dsp:spPr>
        <a:xfrm>
          <a:off x="0" y="1032778"/>
          <a:ext cx="7124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ACACBC-206A-4555-A846-3D863396291C}">
      <dsp:nvSpPr>
        <dsp:cNvPr id="0" name=""/>
        <dsp:cNvSpPr/>
      </dsp:nvSpPr>
      <dsp:spPr>
        <a:xfrm>
          <a:off x="0" y="1032778"/>
          <a:ext cx="7124700" cy="1056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t>L2 learners are often </a:t>
          </a:r>
          <a:r>
            <a:rPr lang="en-GB" sz="2800" b="1" kern="1200" dirty="0"/>
            <a:t>not well-prepared </a:t>
          </a:r>
          <a:r>
            <a:rPr lang="en-GB" sz="2800" kern="1200" dirty="0"/>
            <a:t>for major change.</a:t>
          </a:r>
          <a:endParaRPr lang="en-US" sz="2800" kern="1200" dirty="0"/>
        </a:p>
      </dsp:txBody>
      <dsp:txXfrm>
        <a:off x="0" y="1032778"/>
        <a:ext cx="7124700" cy="1056199"/>
      </dsp:txXfrm>
    </dsp:sp>
    <dsp:sp modelId="{F068665B-F639-44ED-96DA-333EA3CC6E79}">
      <dsp:nvSpPr>
        <dsp:cNvPr id="0" name=""/>
        <dsp:cNvSpPr/>
      </dsp:nvSpPr>
      <dsp:spPr>
        <a:xfrm>
          <a:off x="0" y="2088978"/>
          <a:ext cx="7124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42B2DA-30C8-4A48-94FF-9C8EF0F46708}">
      <dsp:nvSpPr>
        <dsp:cNvPr id="0" name=""/>
        <dsp:cNvSpPr/>
      </dsp:nvSpPr>
      <dsp:spPr>
        <a:xfrm>
          <a:off x="0" y="2088978"/>
          <a:ext cx="7117742" cy="1539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t>L2 learners often </a:t>
          </a:r>
          <a:r>
            <a:rPr lang="en-GB" sz="2800" b="1" kern="1200" dirty="0"/>
            <a:t>lack confidence in writing.</a:t>
          </a:r>
          <a:endParaRPr lang="en-US" sz="2800" kern="1200" dirty="0"/>
        </a:p>
      </dsp:txBody>
      <dsp:txXfrm>
        <a:off x="0" y="2088978"/>
        <a:ext cx="7117742" cy="153982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633FAB-4EA7-47C9-8ED4-323E22D98EF2}" type="datetimeFigureOut">
              <a:rPr lang="en-GB" smtClean="0"/>
              <a:t>23/06/2023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83028C-28C6-4FCD-A5EE-A86ED6B80C00}" type="slidenum">
              <a:rPr lang="en-GB" smtClean="0"/>
              <a:t>‹#›</a:t>
            </a:fld>
            <a:endParaRPr lang="en-GB"/>
          </a:p>
        </p:txBody>
      </p:sp>
    </p:spTree>
    <p:extLst>
      <p:ext uri="{BB962C8B-B14F-4D97-AF65-F5344CB8AC3E}">
        <p14:creationId xmlns:p14="http://schemas.microsoft.com/office/powerpoint/2010/main" val="2876300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
            </a:pPr>
            <a:r>
              <a:rPr lang="en-GB" sz="1200" dirty="0">
                <a:latin typeface="Arial" panose="020B0604020202020204" pitchFamily="34" charset="0"/>
                <a:cs typeface="Arial" panose="020B0604020202020204" pitchFamily="34" charset="0"/>
              </a:rPr>
              <a:t>Writing is a </a:t>
            </a:r>
            <a:r>
              <a:rPr lang="en-GB" sz="1200" b="1" dirty="0">
                <a:latin typeface="Arial" panose="020B0604020202020204" pitchFamily="34" charset="0"/>
                <a:cs typeface="Arial" panose="020B0604020202020204" pitchFamily="34" charset="0"/>
              </a:rPr>
              <a:t>core academic skill </a:t>
            </a:r>
            <a:r>
              <a:rPr lang="en-GB" sz="1200" dirty="0">
                <a:latin typeface="Arial" panose="020B0604020202020204" pitchFamily="34" charset="0"/>
                <a:cs typeface="Arial" panose="020B0604020202020204" pitchFamily="34" charset="0"/>
              </a:rPr>
              <a:t>– students’ success at university is determined by their performance in written assignments (Pecorari, 2016).</a:t>
            </a:r>
          </a:p>
          <a:p>
            <a:pPr>
              <a:buFont typeface="Wingdings" panose="05000000000000000000" pitchFamily="2" charset="2"/>
              <a:buChar char="§"/>
            </a:pPr>
            <a:r>
              <a:rPr lang="en-GB" sz="1200" dirty="0">
                <a:latin typeface="Arial" panose="020B0604020202020204" pitchFamily="34" charset="0"/>
                <a:cs typeface="Arial" panose="020B0604020202020204" pitchFamily="34" charset="0"/>
              </a:rPr>
              <a:t> L2 learners who choose to pursue higher education upon completion of secondary education are often </a:t>
            </a:r>
            <a:r>
              <a:rPr lang="en-GB" sz="1200" b="1" dirty="0">
                <a:latin typeface="Arial" panose="020B0604020202020204" pitchFamily="34" charset="0"/>
                <a:cs typeface="Arial" panose="020B0604020202020204" pitchFamily="34" charset="0"/>
              </a:rPr>
              <a:t>not well-prepared </a:t>
            </a:r>
            <a:r>
              <a:rPr lang="en-GB" sz="1200" dirty="0">
                <a:latin typeface="Arial" panose="020B0604020202020204" pitchFamily="34" charset="0"/>
                <a:cs typeface="Arial" panose="020B0604020202020204" pitchFamily="34" charset="0"/>
              </a:rPr>
              <a:t>for this major change in their academic life (Wingate, 2007). </a:t>
            </a:r>
          </a:p>
          <a:p>
            <a:pPr>
              <a:buFont typeface="Wingdings" panose="05000000000000000000" pitchFamily="2" charset="2"/>
              <a:buChar char="§"/>
            </a:pPr>
            <a:r>
              <a:rPr lang="en-GB" sz="1200" dirty="0">
                <a:latin typeface="Arial" panose="020B0604020202020204" pitchFamily="34" charset="0"/>
                <a:cs typeface="Arial" panose="020B0604020202020204" pitchFamily="34" charset="0"/>
              </a:rPr>
              <a:t> L2 learners often </a:t>
            </a:r>
            <a:r>
              <a:rPr lang="en-GB" sz="1200" b="1" dirty="0">
                <a:latin typeface="Arial" panose="020B0604020202020204" pitchFamily="34" charset="0"/>
                <a:cs typeface="Arial" panose="020B0604020202020204" pitchFamily="34" charset="0"/>
              </a:rPr>
              <a:t>lack confidence in writing </a:t>
            </a:r>
            <a:r>
              <a:rPr lang="en-GB" sz="1200" dirty="0">
                <a:latin typeface="Arial" panose="020B0604020202020204" pitchFamily="34" charset="0"/>
                <a:cs typeface="Arial" panose="020B0604020202020204" pitchFamily="34" charset="0"/>
              </a:rPr>
              <a:t>(Evans &amp; Green, 2007; Hinkel, 2003; Shaw &amp; Liu, 1998), have little knowledge of appropriate academic skills; therefore, transition to university studies becomes a challenging experience for them.</a:t>
            </a:r>
          </a:p>
          <a:p>
            <a:endParaRPr lang="en-GB" dirty="0"/>
          </a:p>
        </p:txBody>
      </p:sp>
      <p:sp>
        <p:nvSpPr>
          <p:cNvPr id="4" name="Slide Number Placeholder 3"/>
          <p:cNvSpPr>
            <a:spLocks noGrp="1"/>
          </p:cNvSpPr>
          <p:nvPr>
            <p:ph type="sldNum" sz="quarter" idx="5"/>
          </p:nvPr>
        </p:nvSpPr>
        <p:spPr/>
        <p:txBody>
          <a:bodyPr/>
          <a:lstStyle/>
          <a:p>
            <a:fld id="{3983028C-28C6-4FCD-A5EE-A86ED6B80C00}" type="slidenum">
              <a:rPr lang="en-GB" smtClean="0"/>
              <a:t>4</a:t>
            </a:fld>
            <a:endParaRPr lang="en-GB"/>
          </a:p>
        </p:txBody>
      </p:sp>
    </p:spTree>
    <p:extLst>
      <p:ext uri="{BB962C8B-B14F-4D97-AF65-F5344CB8AC3E}">
        <p14:creationId xmlns:p14="http://schemas.microsoft.com/office/powerpoint/2010/main" val="3042533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Familiarising themselves with well-written examples of students’ work aids learners substantially in </a:t>
            </a:r>
            <a:r>
              <a:rPr lang="en-GB" sz="1200" b="1" dirty="0">
                <a:latin typeface="Arial" panose="020B0604020202020204" pitchFamily="34" charset="0"/>
                <a:cs typeface="Arial" panose="020B0604020202020204" pitchFamily="34" charset="0"/>
              </a:rPr>
              <a:t>developing their own critical reading and reflection skil</a:t>
            </a:r>
            <a:r>
              <a:rPr lang="en-GB" sz="1200" dirty="0">
                <a:latin typeface="Arial" panose="020B0604020202020204" pitchFamily="34" charset="0"/>
                <a:cs typeface="Arial" panose="020B0604020202020204" pitchFamily="34" charset="0"/>
              </a:rPr>
              <a:t>l</a:t>
            </a:r>
            <a:r>
              <a:rPr lang="en-GB" sz="1200" b="1" dirty="0">
                <a:latin typeface="Arial" panose="020B0604020202020204" pitchFamily="34" charset="0"/>
                <a:cs typeface="Arial" panose="020B0604020202020204" pitchFamily="34" charset="0"/>
              </a:rPr>
              <a:t>s</a:t>
            </a:r>
            <a:r>
              <a:rPr lang="en-GB" sz="1200" dirty="0">
                <a:latin typeface="Arial" panose="020B0604020202020204" pitchFamily="34" charset="0"/>
                <a:cs typeface="Arial" panose="020B0604020202020204" pitchFamily="34" charset="0"/>
              </a:rPr>
              <a:t>, helps them to </a:t>
            </a:r>
            <a:r>
              <a:rPr lang="en-GB" sz="1200" b="1" dirty="0">
                <a:latin typeface="Arial" panose="020B0604020202020204" pitchFamily="34" charset="0"/>
                <a:cs typeface="Arial" panose="020B0604020202020204" pitchFamily="34" charset="0"/>
              </a:rPr>
              <a:t>form their own position</a:t>
            </a:r>
            <a:r>
              <a:rPr lang="en-GB" sz="1200" dirty="0">
                <a:latin typeface="Arial" panose="020B0604020202020204" pitchFamily="34" charset="0"/>
                <a:cs typeface="Arial" panose="020B0604020202020204" pitchFamily="34" charset="0"/>
              </a:rPr>
              <a:t> and be generally </a:t>
            </a:r>
            <a:r>
              <a:rPr lang="en-GB" sz="1200" b="1" dirty="0">
                <a:latin typeface="Arial" panose="020B0604020202020204" pitchFamily="34" charset="0"/>
                <a:cs typeface="Arial" panose="020B0604020202020204" pitchFamily="34" charset="0"/>
              </a:rPr>
              <a:t>well-prepared for academic writing. </a:t>
            </a:r>
          </a:p>
          <a:p>
            <a:endParaRPr lang="en-GB" dirty="0"/>
          </a:p>
        </p:txBody>
      </p:sp>
      <p:sp>
        <p:nvSpPr>
          <p:cNvPr id="4" name="Slide Number Placeholder 3"/>
          <p:cNvSpPr>
            <a:spLocks noGrp="1"/>
          </p:cNvSpPr>
          <p:nvPr>
            <p:ph type="sldNum" sz="quarter" idx="5"/>
          </p:nvPr>
        </p:nvSpPr>
        <p:spPr/>
        <p:txBody>
          <a:bodyPr/>
          <a:lstStyle/>
          <a:p>
            <a:fld id="{3983028C-28C6-4FCD-A5EE-A86ED6B80C00}" type="slidenum">
              <a:rPr lang="en-GB" smtClean="0"/>
              <a:t>17</a:t>
            </a:fld>
            <a:endParaRPr lang="en-GB"/>
          </a:p>
        </p:txBody>
      </p:sp>
    </p:spTree>
    <p:extLst>
      <p:ext uri="{BB962C8B-B14F-4D97-AF65-F5344CB8AC3E}">
        <p14:creationId xmlns:p14="http://schemas.microsoft.com/office/powerpoint/2010/main" val="3101724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This may stem from the L2 writers’ intention to concentrate on the </a:t>
            </a:r>
            <a:r>
              <a:rPr lang="en-GB" sz="1200" b="1" dirty="0">
                <a:latin typeface="Arial" panose="020B0604020202020204" pitchFamily="34" charset="0"/>
                <a:cs typeface="Arial" panose="020B0604020202020204" pitchFamily="34" charset="0"/>
              </a:rPr>
              <a:t>flow of ideas and coherence </a:t>
            </a:r>
            <a:r>
              <a:rPr lang="en-GB" sz="1200" dirty="0">
                <a:latin typeface="Arial" panose="020B0604020202020204" pitchFamily="34" charset="0"/>
                <a:cs typeface="Arial" panose="020B0604020202020204" pitchFamily="34" charset="0"/>
              </a:rPr>
              <a:t>rather than on individual grammatical and lexical flaws (</a:t>
            </a:r>
            <a:r>
              <a:rPr lang="en-GB" sz="1200" dirty="0" err="1">
                <a:latin typeface="Arial" panose="020B0604020202020204" pitchFamily="34" charset="0"/>
                <a:cs typeface="Arial" panose="020B0604020202020204" pitchFamily="34" charset="0"/>
              </a:rPr>
              <a:t>Myhill</a:t>
            </a:r>
            <a:r>
              <a:rPr lang="en-GB" sz="1200" dirty="0">
                <a:latin typeface="Arial" panose="020B0604020202020204" pitchFamily="34" charset="0"/>
                <a:cs typeface="Arial" panose="020B0604020202020204" pitchFamily="34" charset="0"/>
              </a:rPr>
              <a:t> &amp; Jones, 2007). </a:t>
            </a:r>
          </a:p>
          <a:p>
            <a:endParaRPr lang="en-GB" dirty="0"/>
          </a:p>
        </p:txBody>
      </p:sp>
      <p:sp>
        <p:nvSpPr>
          <p:cNvPr id="4" name="Slide Number Placeholder 3"/>
          <p:cNvSpPr>
            <a:spLocks noGrp="1"/>
          </p:cNvSpPr>
          <p:nvPr>
            <p:ph type="sldNum" sz="quarter" idx="5"/>
          </p:nvPr>
        </p:nvSpPr>
        <p:spPr/>
        <p:txBody>
          <a:bodyPr/>
          <a:lstStyle/>
          <a:p>
            <a:fld id="{3983028C-28C6-4FCD-A5EE-A86ED6B80C00}" type="slidenum">
              <a:rPr lang="en-GB" smtClean="0"/>
              <a:t>18</a:t>
            </a:fld>
            <a:endParaRPr lang="en-GB"/>
          </a:p>
        </p:txBody>
      </p:sp>
    </p:spTree>
    <p:extLst>
      <p:ext uri="{BB962C8B-B14F-4D97-AF65-F5344CB8AC3E}">
        <p14:creationId xmlns:p14="http://schemas.microsoft.com/office/powerpoint/2010/main" val="3730317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Backtracking aids writers with </a:t>
            </a:r>
            <a:r>
              <a:rPr lang="en-GB" sz="1200" b="1" dirty="0">
                <a:latin typeface="Arial" panose="020B0604020202020204" pitchFamily="34" charset="0"/>
                <a:cs typeface="Arial" panose="020B0604020202020204" pitchFamily="34" charset="0"/>
              </a:rPr>
              <a:t>generating ideas</a:t>
            </a:r>
            <a:r>
              <a:rPr lang="en-GB" sz="1200" dirty="0">
                <a:latin typeface="Arial" panose="020B0604020202020204" pitchFamily="34" charset="0"/>
                <a:cs typeface="Arial" panose="020B0604020202020204" pitchFamily="34" charset="0"/>
              </a:rPr>
              <a:t>. When students reread their essays, they can</a:t>
            </a:r>
            <a:r>
              <a:rPr lang="en-GB" sz="1200" b="1" dirty="0">
                <a:latin typeface="Arial" panose="020B0604020202020204" pitchFamily="34" charset="0"/>
                <a:cs typeface="Arial" panose="020B0604020202020204" pitchFamily="34" charset="0"/>
              </a:rPr>
              <a:t> reflect </a:t>
            </a:r>
            <a:r>
              <a:rPr lang="en-GB" sz="1200" dirty="0">
                <a:latin typeface="Arial" panose="020B0604020202020204" pitchFamily="34" charset="0"/>
                <a:cs typeface="Arial" panose="020B0604020202020204" pitchFamily="34" charset="0"/>
              </a:rPr>
              <a:t>on what they have produced and </a:t>
            </a:r>
            <a:r>
              <a:rPr lang="en-GB" sz="1200" b="1" dirty="0">
                <a:latin typeface="Arial" panose="020B0604020202020204" pitchFamily="34" charset="0"/>
                <a:cs typeface="Arial" panose="020B0604020202020204" pitchFamily="34" charset="0"/>
              </a:rPr>
              <a:t>reconsider</a:t>
            </a:r>
            <a:r>
              <a:rPr lang="en-GB" sz="1200" dirty="0">
                <a:latin typeface="Arial" panose="020B0604020202020204" pitchFamily="34" charset="0"/>
                <a:cs typeface="Arial" panose="020B0604020202020204" pitchFamily="34" charset="0"/>
              </a:rPr>
              <a:t> the </a:t>
            </a:r>
            <a:r>
              <a:rPr lang="en-GB" sz="1200" b="1" dirty="0">
                <a:latin typeface="Arial" panose="020B0604020202020204" pitchFamily="34" charset="0"/>
                <a:cs typeface="Arial" panose="020B0604020202020204" pitchFamily="34" charset="0"/>
              </a:rPr>
              <a:t>coherence</a:t>
            </a:r>
            <a:r>
              <a:rPr lang="en-GB" sz="1200" dirty="0">
                <a:latin typeface="Arial" panose="020B0604020202020204" pitchFamily="34" charset="0"/>
                <a:cs typeface="Arial" panose="020B0604020202020204" pitchFamily="34" charset="0"/>
              </a:rPr>
              <a:t> and </a:t>
            </a:r>
            <a:r>
              <a:rPr lang="en-GB" sz="1200" b="1" dirty="0">
                <a:latin typeface="Arial" panose="020B0604020202020204" pitchFamily="34" charset="0"/>
                <a:cs typeface="Arial" panose="020B0604020202020204" pitchFamily="34" charset="0"/>
              </a:rPr>
              <a:t>clarity of their ideas</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Myhill</a:t>
            </a:r>
            <a:r>
              <a:rPr lang="en-GB" sz="1200" dirty="0">
                <a:latin typeface="Arial" panose="020B0604020202020204" pitchFamily="34" charset="0"/>
                <a:cs typeface="Arial" panose="020B0604020202020204" pitchFamily="34" charset="0"/>
              </a:rPr>
              <a:t> &amp; Jones, 2007; Silva, 1993).</a:t>
            </a:r>
          </a:p>
          <a:p>
            <a:endParaRPr lang="en-GB" dirty="0"/>
          </a:p>
        </p:txBody>
      </p:sp>
      <p:sp>
        <p:nvSpPr>
          <p:cNvPr id="4" name="Slide Number Placeholder 3"/>
          <p:cNvSpPr>
            <a:spLocks noGrp="1"/>
          </p:cNvSpPr>
          <p:nvPr>
            <p:ph type="sldNum" sz="quarter" idx="5"/>
          </p:nvPr>
        </p:nvSpPr>
        <p:spPr/>
        <p:txBody>
          <a:bodyPr/>
          <a:lstStyle/>
          <a:p>
            <a:fld id="{3983028C-28C6-4FCD-A5EE-A86ED6B80C00}" type="slidenum">
              <a:rPr lang="en-GB" smtClean="0"/>
              <a:t>19</a:t>
            </a:fld>
            <a:endParaRPr lang="en-GB"/>
          </a:p>
        </p:txBody>
      </p:sp>
    </p:spTree>
    <p:extLst>
      <p:ext uri="{BB962C8B-B14F-4D97-AF65-F5344CB8AC3E}">
        <p14:creationId xmlns:p14="http://schemas.microsoft.com/office/powerpoint/2010/main" val="1141265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Receiving teacher’s feedback is critical for learners’ development as academic writers because it tends to be </a:t>
            </a:r>
            <a:r>
              <a:rPr lang="en-GB" sz="1200" b="1" dirty="0">
                <a:latin typeface="Arial" panose="020B0604020202020204" pitchFamily="34" charset="0"/>
                <a:cs typeface="Arial" panose="020B0604020202020204" pitchFamily="34" charset="0"/>
              </a:rPr>
              <a:t>comprehensive</a:t>
            </a:r>
            <a:r>
              <a:rPr lang="en-GB" sz="1200" dirty="0">
                <a:latin typeface="Arial" panose="020B0604020202020204" pitchFamily="34" charset="0"/>
                <a:cs typeface="Arial" panose="020B0604020202020204" pitchFamily="34" charset="0"/>
              </a:rPr>
              <a:t> (unlike the feedback from peers) and </a:t>
            </a:r>
            <a:r>
              <a:rPr lang="en-GB" sz="1200" b="1" dirty="0">
                <a:latin typeface="Arial" panose="020B0604020202020204" pitchFamily="34" charset="0"/>
                <a:cs typeface="Arial" panose="020B0604020202020204" pitchFamily="34" charset="0"/>
              </a:rPr>
              <a:t>balanced</a:t>
            </a:r>
            <a:r>
              <a:rPr lang="en-GB" sz="1200" dirty="0">
                <a:latin typeface="Arial" panose="020B0604020202020204" pitchFamily="34" charset="0"/>
                <a:cs typeface="Arial" panose="020B0604020202020204" pitchFamily="34" charset="0"/>
              </a:rPr>
              <a:t>, i.e., focused on both strengths and weaknesses (</a:t>
            </a:r>
            <a:r>
              <a:rPr lang="en-GB" sz="1200" dirty="0" err="1">
                <a:latin typeface="Arial" panose="020B0604020202020204" pitchFamily="34" charset="0"/>
                <a:cs typeface="Arial" panose="020B0604020202020204" pitchFamily="34" charset="0"/>
              </a:rPr>
              <a:t>Leki</a:t>
            </a:r>
            <a:r>
              <a:rPr lang="en-GB" sz="1200" dirty="0">
                <a:latin typeface="Arial" panose="020B0604020202020204" pitchFamily="34" charset="0"/>
                <a:cs typeface="Arial" panose="020B0604020202020204" pitchFamily="34" charset="0"/>
              </a:rPr>
              <a:t> &amp; Carson, 1994).</a:t>
            </a:r>
          </a:p>
          <a:p>
            <a:endParaRPr lang="en-GB" dirty="0"/>
          </a:p>
        </p:txBody>
      </p:sp>
      <p:sp>
        <p:nvSpPr>
          <p:cNvPr id="4" name="Slide Number Placeholder 3"/>
          <p:cNvSpPr>
            <a:spLocks noGrp="1"/>
          </p:cNvSpPr>
          <p:nvPr>
            <p:ph type="sldNum" sz="quarter" idx="5"/>
          </p:nvPr>
        </p:nvSpPr>
        <p:spPr/>
        <p:txBody>
          <a:bodyPr/>
          <a:lstStyle/>
          <a:p>
            <a:fld id="{3983028C-28C6-4FCD-A5EE-A86ED6B80C00}" type="slidenum">
              <a:rPr lang="en-GB" smtClean="0"/>
              <a:t>20</a:t>
            </a:fld>
            <a:endParaRPr lang="en-GB"/>
          </a:p>
        </p:txBody>
      </p:sp>
    </p:spTree>
    <p:extLst>
      <p:ext uri="{BB962C8B-B14F-4D97-AF65-F5344CB8AC3E}">
        <p14:creationId xmlns:p14="http://schemas.microsoft.com/office/powerpoint/2010/main" val="839815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Learning strategies are “specific actions taken by the students to make learning easier, faster, more enjoyable, more self-directed, more effective, and more transferable to new situations” (Oxford, 1990: 8). </a:t>
            </a:r>
          </a:p>
          <a:p>
            <a:endParaRPr lang="en-GB" dirty="0"/>
          </a:p>
          <a:p>
            <a:r>
              <a:rPr lang="en-GB" dirty="0"/>
              <a:t>Studies have been undertaken to address the strategies specific to L2 writing (E.G., Csizér &amp; Tankó, 2015, Manchón, 2017, Mu &amp; Carrington, 2007, Roca de Larios, Coyle, &amp; Nicolás-Conesa, 2016).  </a:t>
            </a:r>
          </a:p>
          <a:p>
            <a:r>
              <a:rPr lang="en-GB" dirty="0"/>
              <a:t> </a:t>
            </a:r>
          </a:p>
          <a:p>
            <a:r>
              <a:rPr lang="en-GB" dirty="0"/>
              <a:t>More and less successful writers were found to differ in their use of writing strategies and successful writers tend to use a wider range of strategies than less successful ones (Manchón, 2001). </a:t>
            </a:r>
          </a:p>
          <a:p>
            <a:endParaRPr lang="en-GB" dirty="0"/>
          </a:p>
        </p:txBody>
      </p:sp>
      <p:sp>
        <p:nvSpPr>
          <p:cNvPr id="4" name="Slide Number Placeholder 3"/>
          <p:cNvSpPr>
            <a:spLocks noGrp="1"/>
          </p:cNvSpPr>
          <p:nvPr>
            <p:ph type="sldNum" sz="quarter" idx="5"/>
          </p:nvPr>
        </p:nvSpPr>
        <p:spPr/>
        <p:txBody>
          <a:bodyPr/>
          <a:lstStyle/>
          <a:p>
            <a:fld id="{3983028C-28C6-4FCD-A5EE-A86ED6B80C00}" type="slidenum">
              <a:rPr lang="en-GB" smtClean="0"/>
              <a:t>5</a:t>
            </a:fld>
            <a:endParaRPr lang="en-GB"/>
          </a:p>
        </p:txBody>
      </p:sp>
    </p:spTree>
    <p:extLst>
      <p:ext uri="{BB962C8B-B14F-4D97-AF65-F5344CB8AC3E}">
        <p14:creationId xmlns:p14="http://schemas.microsoft.com/office/powerpoint/2010/main" val="1387653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a:p>
            <a:r>
              <a:rPr lang="en-GB" dirty="0"/>
              <a:t>This study focuses on cognitive and social strategies because these two kinds of writing strategies were predominantly reported to be used by the students in our study.</a:t>
            </a:r>
          </a:p>
          <a:p>
            <a:r>
              <a:rPr lang="en-GB" dirty="0"/>
              <a:t> Cognitive strategies are linked with the mental processes involved in referring to background knowledge, making assumptions and drawing inferences (Khaldieh, 2000).  </a:t>
            </a:r>
          </a:p>
          <a:p>
            <a:r>
              <a:rPr lang="en-GB" dirty="0"/>
              <a:t> Social strategies or sociocultural-interactive learning strategies (Oxford, 2016)  are chosen by the L2 writers to interact with other people, e.g., tutor or peers, to reduce anxiety and boost motivation.</a:t>
            </a:r>
          </a:p>
          <a:p>
            <a:endParaRPr lang="en-GB" dirty="0"/>
          </a:p>
        </p:txBody>
      </p:sp>
      <p:sp>
        <p:nvSpPr>
          <p:cNvPr id="4" name="Slide Number Placeholder 3"/>
          <p:cNvSpPr>
            <a:spLocks noGrp="1"/>
          </p:cNvSpPr>
          <p:nvPr>
            <p:ph type="sldNum" sz="quarter" idx="5"/>
          </p:nvPr>
        </p:nvSpPr>
        <p:spPr/>
        <p:txBody>
          <a:bodyPr/>
          <a:lstStyle/>
          <a:p>
            <a:fld id="{3983028C-28C6-4FCD-A5EE-A86ED6B80C00}" type="slidenum">
              <a:rPr lang="en-GB" smtClean="0"/>
              <a:t>6</a:t>
            </a:fld>
            <a:endParaRPr lang="en-GB"/>
          </a:p>
        </p:txBody>
      </p:sp>
    </p:spTree>
    <p:extLst>
      <p:ext uri="{BB962C8B-B14F-4D97-AF65-F5344CB8AC3E}">
        <p14:creationId xmlns:p14="http://schemas.microsoft.com/office/powerpoint/2010/main" val="3032389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
            </a:pPr>
            <a:r>
              <a:rPr lang="en-GB" sz="2800" dirty="0">
                <a:latin typeface="Arial" panose="020B0604020202020204" pitchFamily="34" charset="0"/>
                <a:cs typeface="Arial" panose="020B0604020202020204" pitchFamily="34" charset="0"/>
              </a:rPr>
              <a:t> </a:t>
            </a:r>
            <a:r>
              <a:rPr lang="en-GB" sz="3400" dirty="0">
                <a:latin typeface="Arial" panose="020B0604020202020204" pitchFamily="34" charset="0"/>
                <a:cs typeface="Arial" panose="020B0604020202020204" pitchFamily="34" charset="0"/>
              </a:rPr>
              <a:t>A 4-week EAP programme at a UK university</a:t>
            </a:r>
          </a:p>
          <a:p>
            <a:pPr>
              <a:buFont typeface="Wingdings" panose="05000000000000000000" pitchFamily="2" charset="2"/>
              <a:buChar char="§"/>
            </a:pPr>
            <a:r>
              <a:rPr lang="en-GB" sz="3400" dirty="0">
                <a:latin typeface="Arial" panose="020B0604020202020204" pitchFamily="34" charset="0"/>
                <a:cs typeface="Arial" panose="020B0604020202020204" pitchFamily="34" charset="0"/>
              </a:rPr>
              <a:t> 15 hours of in-class instruction a week and at least 15 hours of self-study</a:t>
            </a:r>
          </a:p>
          <a:p>
            <a:pPr>
              <a:buFont typeface="Wingdings" panose="05000000000000000000" pitchFamily="2" charset="2"/>
              <a:buChar char="§"/>
            </a:pPr>
            <a:r>
              <a:rPr lang="en-GB" sz="3400" dirty="0">
                <a:latin typeface="Arial" panose="020B0604020202020204" pitchFamily="34" charset="0"/>
                <a:cs typeface="Arial" panose="020B0604020202020204" pitchFamily="34" charset="0"/>
              </a:rPr>
              <a:t> One-to-one weekly tutorials to discuss feedback on assignments </a:t>
            </a:r>
          </a:p>
          <a:p>
            <a:pPr>
              <a:lnSpc>
                <a:spcPct val="100000"/>
              </a:lnSpc>
              <a:buFont typeface="Wingdings" panose="05000000000000000000" pitchFamily="2" charset="2"/>
              <a:buChar char="§"/>
            </a:pPr>
            <a:r>
              <a:rPr lang="en-GB" sz="3400" dirty="0">
                <a:latin typeface="Arial" panose="020B0604020202020204" pitchFamily="34" charset="0"/>
                <a:cs typeface="Arial" panose="020B0604020202020204" pitchFamily="34" charset="0"/>
              </a:rPr>
              <a:t> Three modules studied on the EAP programme:</a:t>
            </a:r>
          </a:p>
          <a:p>
            <a:pPr lvl="3">
              <a:lnSpc>
                <a:spcPct val="150000"/>
              </a:lnSpc>
              <a:buFont typeface="Wingdings" panose="05000000000000000000" pitchFamily="2" charset="2"/>
              <a:buChar char="Ø"/>
            </a:pPr>
            <a:r>
              <a:rPr lang="en-GB" sz="3400" dirty="0">
                <a:latin typeface="Arial" panose="020B0604020202020204" pitchFamily="34" charset="0"/>
                <a:cs typeface="Arial" panose="020B0604020202020204" pitchFamily="34" charset="0"/>
              </a:rPr>
              <a:t> </a:t>
            </a:r>
            <a:r>
              <a:rPr lang="en-GB" sz="3400" i="1" dirty="0">
                <a:latin typeface="Arial" panose="020B0604020202020204" pitchFamily="34" charset="0"/>
                <a:cs typeface="Arial" panose="020B0604020202020204" pitchFamily="34" charset="0"/>
              </a:rPr>
              <a:t>Academic Reading and Writing </a:t>
            </a:r>
          </a:p>
          <a:p>
            <a:pPr lvl="3">
              <a:lnSpc>
                <a:spcPct val="150000"/>
              </a:lnSpc>
              <a:buFont typeface="Wingdings" panose="05000000000000000000" pitchFamily="2" charset="2"/>
              <a:buChar char="Ø"/>
            </a:pPr>
            <a:r>
              <a:rPr lang="en-GB" sz="3400" i="1" dirty="0">
                <a:latin typeface="Arial" panose="020B0604020202020204" pitchFamily="34" charset="0"/>
                <a:cs typeface="Arial" panose="020B0604020202020204" pitchFamily="34" charset="0"/>
              </a:rPr>
              <a:t>Listening Reading and Discussion </a:t>
            </a:r>
          </a:p>
          <a:p>
            <a:pPr lvl="3">
              <a:lnSpc>
                <a:spcPct val="150000"/>
              </a:lnSpc>
              <a:buFont typeface="Wingdings" panose="05000000000000000000" pitchFamily="2" charset="2"/>
              <a:buChar char="Ø"/>
            </a:pPr>
            <a:r>
              <a:rPr lang="en-GB" sz="3400" i="1" dirty="0">
                <a:latin typeface="Arial" panose="020B0604020202020204" pitchFamily="34" charset="0"/>
                <a:cs typeface="Arial" panose="020B0604020202020204" pitchFamily="34" charset="0"/>
              </a:rPr>
              <a:t>Oral Presentations </a:t>
            </a:r>
          </a:p>
          <a:p>
            <a:endParaRPr lang="en-GB" dirty="0"/>
          </a:p>
        </p:txBody>
      </p:sp>
      <p:sp>
        <p:nvSpPr>
          <p:cNvPr id="4" name="Slide Number Placeholder 3"/>
          <p:cNvSpPr>
            <a:spLocks noGrp="1"/>
          </p:cNvSpPr>
          <p:nvPr>
            <p:ph type="sldNum" sz="quarter" idx="5"/>
          </p:nvPr>
        </p:nvSpPr>
        <p:spPr/>
        <p:txBody>
          <a:bodyPr/>
          <a:lstStyle/>
          <a:p>
            <a:fld id="{3983028C-28C6-4FCD-A5EE-A86ED6B80C00}" type="slidenum">
              <a:rPr lang="en-GB" smtClean="0"/>
              <a:t>9</a:t>
            </a:fld>
            <a:endParaRPr lang="en-GB"/>
          </a:p>
        </p:txBody>
      </p:sp>
    </p:spTree>
    <p:extLst>
      <p:ext uri="{BB962C8B-B14F-4D97-AF65-F5344CB8AC3E}">
        <p14:creationId xmlns:p14="http://schemas.microsoft.com/office/powerpoint/2010/main" val="2163279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83028C-28C6-4FCD-A5EE-A86ED6B80C00}" type="slidenum">
              <a:rPr lang="en-GB" smtClean="0"/>
              <a:t>12</a:t>
            </a:fld>
            <a:endParaRPr lang="en-GB"/>
          </a:p>
        </p:txBody>
      </p:sp>
    </p:spTree>
    <p:extLst>
      <p:ext uri="{BB962C8B-B14F-4D97-AF65-F5344CB8AC3E}">
        <p14:creationId xmlns:p14="http://schemas.microsoft.com/office/powerpoint/2010/main" val="2286231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83028C-28C6-4FCD-A5EE-A86ED6B80C00}" type="slidenum">
              <a:rPr lang="en-GB" smtClean="0"/>
              <a:t>13</a:t>
            </a:fld>
            <a:endParaRPr lang="en-GB"/>
          </a:p>
        </p:txBody>
      </p:sp>
    </p:spTree>
    <p:extLst>
      <p:ext uri="{BB962C8B-B14F-4D97-AF65-F5344CB8AC3E}">
        <p14:creationId xmlns:p14="http://schemas.microsoft.com/office/powerpoint/2010/main" val="709250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83028C-28C6-4FCD-A5EE-A86ED6B80C00}" type="slidenum">
              <a:rPr lang="en-GB" smtClean="0"/>
              <a:t>14</a:t>
            </a:fld>
            <a:endParaRPr lang="en-GB"/>
          </a:p>
        </p:txBody>
      </p:sp>
    </p:spTree>
    <p:extLst>
      <p:ext uri="{BB962C8B-B14F-4D97-AF65-F5344CB8AC3E}">
        <p14:creationId xmlns:p14="http://schemas.microsoft.com/office/powerpoint/2010/main" val="1504129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83028C-28C6-4FCD-A5EE-A86ED6B80C00}" type="slidenum">
              <a:rPr lang="en-GB" smtClean="0"/>
              <a:t>15</a:t>
            </a:fld>
            <a:endParaRPr lang="en-GB"/>
          </a:p>
        </p:txBody>
      </p:sp>
    </p:spTree>
    <p:extLst>
      <p:ext uri="{BB962C8B-B14F-4D97-AF65-F5344CB8AC3E}">
        <p14:creationId xmlns:p14="http://schemas.microsoft.com/office/powerpoint/2010/main" val="1098100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Extensive reading is viewed by learners as one of the effective ways to generate ideas for their assignments, provides them with language development opportunities, helps to enrich vocabulary, </a:t>
            </a:r>
            <a:r>
              <a:rPr lang="en-US" dirty="0" err="1"/>
              <a:t>familiarises</a:t>
            </a:r>
            <a:r>
              <a:rPr lang="en-US" dirty="0"/>
              <a:t> with academic register and enables to use complex syntactic structures in their own writing (Mu &amp; Carrington, 2007). </a:t>
            </a:r>
          </a:p>
          <a:p>
            <a:endParaRPr lang="en-GB" dirty="0"/>
          </a:p>
        </p:txBody>
      </p:sp>
      <p:sp>
        <p:nvSpPr>
          <p:cNvPr id="4" name="Slide Number Placeholder 3"/>
          <p:cNvSpPr>
            <a:spLocks noGrp="1"/>
          </p:cNvSpPr>
          <p:nvPr>
            <p:ph type="sldNum" sz="quarter" idx="5"/>
          </p:nvPr>
        </p:nvSpPr>
        <p:spPr/>
        <p:txBody>
          <a:bodyPr/>
          <a:lstStyle/>
          <a:p>
            <a:fld id="{3983028C-28C6-4FCD-A5EE-A86ED6B80C00}" type="slidenum">
              <a:rPr lang="en-GB" smtClean="0"/>
              <a:t>16</a:t>
            </a:fld>
            <a:endParaRPr lang="en-GB"/>
          </a:p>
        </p:txBody>
      </p:sp>
    </p:spTree>
    <p:extLst>
      <p:ext uri="{BB962C8B-B14F-4D97-AF65-F5344CB8AC3E}">
        <p14:creationId xmlns:p14="http://schemas.microsoft.com/office/powerpoint/2010/main" val="3683940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nner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4D327-4147-4EAA-A3F5-A8A1CA8EFFB0}" type="datetimeFigureOut">
              <a:rPr lang="en-GB" smtClean="0"/>
              <a:t>23/06/2023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9CB744-1D59-495E-9745-F4699BBEE9B1}" type="slidenum">
              <a:rPr lang="en-GB" smtClean="0"/>
              <a:t>‹#›</a:t>
            </a:fld>
            <a:endParaRPr lang="en-GB"/>
          </a:p>
        </p:txBody>
      </p:sp>
      <p:pic>
        <p:nvPicPr>
          <p:cNvPr id="12" name="UCL Branding">
            <a:extLst>
              <a:ext uri="{FF2B5EF4-FFF2-40B4-BE49-F238E27FC236}">
                <a16:creationId xmlns:a16="http://schemas.microsoft.com/office/drawing/2014/main" id="{2DAB06B6-D936-2CD1-B0A0-1E4694B5F72B}"/>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25" y="-2879"/>
            <a:ext cx="12192025" cy="1341123"/>
          </a:xfrm>
          <a:prstGeom prst="rect">
            <a:avLst/>
          </a:prstGeom>
        </p:spPr>
      </p:pic>
      <p:sp>
        <p:nvSpPr>
          <p:cNvPr id="13" name="Faculty, Department title">
            <a:extLst>
              <a:ext uri="{FF2B5EF4-FFF2-40B4-BE49-F238E27FC236}">
                <a16:creationId xmlns:a16="http://schemas.microsoft.com/office/drawing/2014/main" id="{B663E030-95C2-5F38-7969-35A7B7245593}"/>
              </a:ext>
            </a:extLst>
          </p:cNvPr>
          <p:cNvSpPr>
            <a:spLocks noGrp="1" noRot="1" noMove="1" noResize="1" noEditPoints="1" noAdjustHandles="1" noChangeArrowheads="1" noChangeShapeType="1"/>
          </p:cNvSpPr>
          <p:nvPr>
            <p:ph type="body" sz="quarter" idx="13" hasCustomPrompt="1"/>
          </p:nvPr>
        </p:nvSpPr>
        <p:spPr>
          <a:xfrm>
            <a:off x="360000" y="360000"/>
            <a:ext cx="5760000" cy="720000"/>
          </a:xfrm>
        </p:spPr>
        <p:txBody>
          <a:bodyPr/>
          <a:lstStyle>
            <a:lvl1pPr marL="11112" indent="0">
              <a:buNone/>
              <a:defRPr sz="1400" b="1" i="0" cap="all" baseline="0">
                <a:solidFill>
                  <a:srgbClr val="FFFFFF"/>
                </a:solidFill>
                <a:latin typeface="Arial" panose="020B0604020202020204" pitchFamily="34" charset="0"/>
                <a:cs typeface="Arial" panose="020B0604020202020204" pitchFamily="34" charset="0"/>
              </a:defRPr>
            </a:lvl1pPr>
          </a:lstStyle>
          <a:p>
            <a:pPr lvl="0"/>
            <a:r>
              <a:rPr lang="en-GB" dirty="0"/>
              <a:t>IOE – FACULTY OF EDUCATION AND SOCIETY</a:t>
            </a:r>
            <a:endParaRPr lang="en-US" dirty="0"/>
          </a:p>
        </p:txBody>
      </p:sp>
    </p:spTree>
    <p:extLst>
      <p:ext uri="{BB962C8B-B14F-4D97-AF65-F5344CB8AC3E}">
        <p14:creationId xmlns:p14="http://schemas.microsoft.com/office/powerpoint/2010/main" val="2943012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Blu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4127" r="36674"/>
          <a:stretch/>
        </p:blipFill>
        <p:spPr>
          <a:xfrm>
            <a:off x="0" y="1296759"/>
            <a:ext cx="4104168" cy="5561241"/>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5644D327-4147-4EAA-A3F5-A8A1CA8EFFB0}" type="datetimeFigureOut">
              <a:rPr lang="en-GB" smtClean="0"/>
              <a:pPr/>
              <a:t>23/06/2023</a:t>
            </a:fld>
            <a:endParaRPr lang="en-GB"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F49CB744-1D59-495E-9745-F4699BBEE9B1}" type="slidenum">
              <a:rPr lang="en-GB" smtClean="0"/>
              <a:pPr/>
              <a:t>‹#›</a:t>
            </a:fld>
            <a:endParaRPr lang="en-GB" dirty="0"/>
          </a:p>
        </p:txBody>
      </p:sp>
      <p:sp>
        <p:nvSpPr>
          <p:cNvPr id="7" name="TextBox 6"/>
          <p:cNvSpPr txBox="1"/>
          <p:nvPr userDrawn="1"/>
        </p:nvSpPr>
        <p:spPr>
          <a:xfrm flipH="1" flipV="1">
            <a:off x="4629149" y="2033586"/>
            <a:ext cx="7564233" cy="100013"/>
          </a:xfrm>
          <a:prstGeom prst="rect">
            <a:avLst/>
          </a:prstGeom>
          <a:solidFill>
            <a:srgbClr val="87C6CF">
              <a:alpha val="70000"/>
            </a:srgbClr>
          </a:solidFill>
        </p:spPr>
        <p:txBody>
          <a:bodyPr wrap="square" rtlCol="0">
            <a:spAutoFit/>
          </a:bodyPr>
          <a:lstStyle/>
          <a:p>
            <a:endParaRPr lang="en-GB" dirty="0"/>
          </a:p>
        </p:txBody>
      </p:sp>
      <p:sp>
        <p:nvSpPr>
          <p:cNvPr id="13" name="Text Placeholder 4"/>
          <p:cNvSpPr>
            <a:spLocks noGrp="1"/>
          </p:cNvSpPr>
          <p:nvPr>
            <p:ph type="body" sz="quarter" idx="3" hasCustomPrompt="1"/>
          </p:nvPr>
        </p:nvSpPr>
        <p:spPr>
          <a:xfrm>
            <a:off x="4522824" y="1516391"/>
            <a:ext cx="6754083" cy="496225"/>
          </a:xfrm>
        </p:spPr>
        <p:txBody>
          <a:bodyPr anchor="b">
            <a:noAutofit/>
          </a:bodyPr>
          <a:lstStyle>
            <a:lvl1pPr marL="0" indent="0">
              <a:buNone/>
              <a:defRPr sz="3200" b="0"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One Title</a:t>
            </a:r>
          </a:p>
        </p:txBody>
      </p:sp>
      <p:sp>
        <p:nvSpPr>
          <p:cNvPr id="14" name="Content Placeholder 5"/>
          <p:cNvSpPr>
            <a:spLocks noGrp="1"/>
          </p:cNvSpPr>
          <p:nvPr>
            <p:ph sz="quarter" idx="4"/>
          </p:nvPr>
        </p:nvSpPr>
        <p:spPr>
          <a:xfrm>
            <a:off x="4563579" y="2154568"/>
            <a:ext cx="671332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 name="UCL Branding">
            <a:extLst>
              <a:ext uri="{FF2B5EF4-FFF2-40B4-BE49-F238E27FC236}">
                <a16:creationId xmlns:a16="http://schemas.microsoft.com/office/drawing/2014/main" id="{C605DC0E-D828-5523-8FCB-E28A89AF39F3}"/>
              </a:ext>
            </a:extLst>
          </p:cNvPr>
          <p:cNvPicPr>
            <a:picLocks noGrp="1" noRo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25" y="-1100"/>
            <a:ext cx="12192025" cy="1341123"/>
          </a:xfrm>
          <a:prstGeom prst="rect">
            <a:avLst/>
          </a:prstGeom>
        </p:spPr>
      </p:pic>
      <p:sp>
        <p:nvSpPr>
          <p:cNvPr id="3" name="Faculty, Department title">
            <a:extLst>
              <a:ext uri="{FF2B5EF4-FFF2-40B4-BE49-F238E27FC236}">
                <a16:creationId xmlns:a16="http://schemas.microsoft.com/office/drawing/2014/main" id="{56138803-081A-AA60-9EC5-34C0C9A25FAC}"/>
              </a:ext>
            </a:extLst>
          </p:cNvPr>
          <p:cNvSpPr>
            <a:spLocks noGrp="1" noRot="1" noMove="1" noResize="1" noEditPoints="1" noAdjustHandles="1" noChangeArrowheads="1" noChangeShapeType="1"/>
          </p:cNvSpPr>
          <p:nvPr>
            <p:ph type="body" sz="quarter" idx="13" hasCustomPrompt="1"/>
          </p:nvPr>
        </p:nvSpPr>
        <p:spPr>
          <a:xfrm>
            <a:off x="360000" y="361779"/>
            <a:ext cx="5760000" cy="720000"/>
          </a:xfrm>
        </p:spPr>
        <p:txBody>
          <a:bodyPr/>
          <a:lstStyle>
            <a:lvl1pPr marL="11112" indent="0">
              <a:buNone/>
              <a:defRPr sz="1400" b="1" i="0" cap="all" baseline="0">
                <a:solidFill>
                  <a:srgbClr val="FFFFFF"/>
                </a:solidFill>
                <a:latin typeface="Arial" panose="020B0604020202020204" pitchFamily="34" charset="0"/>
                <a:cs typeface="Arial" panose="020B0604020202020204" pitchFamily="34" charset="0"/>
              </a:defRPr>
            </a:lvl1pPr>
          </a:lstStyle>
          <a:p>
            <a:pPr lvl="0"/>
            <a:r>
              <a:rPr lang="en-GB" dirty="0"/>
              <a:t>IOE – FACULTY OF EDUCATION AND SOCIETY</a:t>
            </a:r>
            <a:endParaRPr lang="en-US" dirty="0"/>
          </a:p>
        </p:txBody>
      </p:sp>
    </p:spTree>
    <p:extLst>
      <p:ext uri="{BB962C8B-B14F-4D97-AF65-F5344CB8AC3E}">
        <p14:creationId xmlns:p14="http://schemas.microsoft.com/office/powerpoint/2010/main" val="3076437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Green">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14488" r="33808"/>
          <a:stretch/>
        </p:blipFill>
        <p:spPr>
          <a:xfrm>
            <a:off x="-13648" y="1310532"/>
            <a:ext cx="4299045" cy="5547468"/>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5644D327-4147-4EAA-A3F5-A8A1CA8EFFB0}" type="datetimeFigureOut">
              <a:rPr lang="en-GB" smtClean="0"/>
              <a:pPr/>
              <a:t>23/06/2023</a:t>
            </a:fld>
            <a:endParaRPr lang="en-GB"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F49CB744-1D59-495E-9745-F4699BBEE9B1}" type="slidenum">
              <a:rPr lang="en-GB" smtClean="0"/>
              <a:pPr/>
              <a:t>‹#›</a:t>
            </a:fld>
            <a:endParaRPr lang="en-GB" dirty="0"/>
          </a:p>
        </p:txBody>
      </p:sp>
      <p:sp>
        <p:nvSpPr>
          <p:cNvPr id="7" name="TextBox 6"/>
          <p:cNvSpPr txBox="1"/>
          <p:nvPr userDrawn="1"/>
        </p:nvSpPr>
        <p:spPr>
          <a:xfrm flipH="1" flipV="1">
            <a:off x="4629149" y="2033586"/>
            <a:ext cx="7564233" cy="100013"/>
          </a:xfrm>
          <a:prstGeom prst="rect">
            <a:avLst/>
          </a:prstGeom>
          <a:solidFill>
            <a:srgbClr val="CBD14C"/>
          </a:solidFill>
        </p:spPr>
        <p:txBody>
          <a:bodyPr wrap="square" rtlCol="0">
            <a:spAutoFit/>
          </a:bodyPr>
          <a:lstStyle/>
          <a:p>
            <a:endParaRPr lang="en-GB" dirty="0"/>
          </a:p>
        </p:txBody>
      </p:sp>
      <p:sp>
        <p:nvSpPr>
          <p:cNvPr id="13" name="Text Placeholder 4"/>
          <p:cNvSpPr>
            <a:spLocks noGrp="1"/>
          </p:cNvSpPr>
          <p:nvPr>
            <p:ph type="body" sz="quarter" idx="3" hasCustomPrompt="1"/>
          </p:nvPr>
        </p:nvSpPr>
        <p:spPr>
          <a:xfrm>
            <a:off x="4522824" y="1516391"/>
            <a:ext cx="6754083" cy="496225"/>
          </a:xfrm>
        </p:spPr>
        <p:txBody>
          <a:bodyPr anchor="b">
            <a:noAutofit/>
          </a:bodyPr>
          <a:lstStyle>
            <a:lvl1pPr marL="0" indent="0">
              <a:buNone/>
              <a:defRPr sz="32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Two Title</a:t>
            </a:r>
          </a:p>
        </p:txBody>
      </p:sp>
      <p:sp>
        <p:nvSpPr>
          <p:cNvPr id="14" name="Content Placeholder 5"/>
          <p:cNvSpPr>
            <a:spLocks noGrp="1"/>
          </p:cNvSpPr>
          <p:nvPr>
            <p:ph sz="quarter" idx="4"/>
          </p:nvPr>
        </p:nvSpPr>
        <p:spPr>
          <a:xfrm>
            <a:off x="4563579" y="2154568"/>
            <a:ext cx="671332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 name="UCL Branding">
            <a:extLst>
              <a:ext uri="{FF2B5EF4-FFF2-40B4-BE49-F238E27FC236}">
                <a16:creationId xmlns:a16="http://schemas.microsoft.com/office/drawing/2014/main" id="{3C4F8CF8-91A2-7A0E-9CE7-441F83E3AC7D}"/>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25" y="-1100"/>
            <a:ext cx="12192025" cy="1341123"/>
          </a:xfrm>
          <a:prstGeom prst="rect">
            <a:avLst/>
          </a:prstGeom>
        </p:spPr>
      </p:pic>
      <p:sp>
        <p:nvSpPr>
          <p:cNvPr id="3" name="Faculty, Department title">
            <a:extLst>
              <a:ext uri="{FF2B5EF4-FFF2-40B4-BE49-F238E27FC236}">
                <a16:creationId xmlns:a16="http://schemas.microsoft.com/office/drawing/2014/main" id="{794FBEE6-9187-6A4C-1F3F-33AF2C5AAE43}"/>
              </a:ext>
            </a:extLst>
          </p:cNvPr>
          <p:cNvSpPr>
            <a:spLocks noGrp="1" noRot="1" noMove="1" noResize="1" noEditPoints="1" noAdjustHandles="1" noChangeArrowheads="1" noChangeShapeType="1"/>
          </p:cNvSpPr>
          <p:nvPr>
            <p:ph type="body" sz="quarter" idx="13" hasCustomPrompt="1"/>
          </p:nvPr>
        </p:nvSpPr>
        <p:spPr>
          <a:xfrm>
            <a:off x="360000" y="361779"/>
            <a:ext cx="5760000" cy="720000"/>
          </a:xfrm>
        </p:spPr>
        <p:txBody>
          <a:bodyPr/>
          <a:lstStyle>
            <a:lvl1pPr marL="11112" indent="0">
              <a:buNone/>
              <a:defRPr sz="1400" b="1" i="0" cap="all" baseline="0">
                <a:solidFill>
                  <a:srgbClr val="FFFFFF"/>
                </a:solidFill>
                <a:latin typeface="Arial" panose="020B0604020202020204" pitchFamily="34" charset="0"/>
                <a:cs typeface="Arial" panose="020B0604020202020204" pitchFamily="34" charset="0"/>
              </a:defRPr>
            </a:lvl1pPr>
          </a:lstStyle>
          <a:p>
            <a:pPr lvl="0"/>
            <a:r>
              <a:rPr lang="en-GB" dirty="0"/>
              <a:t>IOE – FACULTY OF EDUCATION AND SOCIETY</a:t>
            </a:r>
            <a:endParaRPr lang="en-US" dirty="0"/>
          </a:p>
        </p:txBody>
      </p:sp>
    </p:spTree>
    <p:extLst>
      <p:ext uri="{BB962C8B-B14F-4D97-AF65-F5344CB8AC3E}">
        <p14:creationId xmlns:p14="http://schemas.microsoft.com/office/powerpoint/2010/main" val="199542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 only - Pi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644D327-4147-4EAA-A3F5-A8A1CA8EFFB0}" type="datetimeFigureOut">
              <a:rPr lang="en-GB" smtClean="0"/>
              <a:t>23/06/2023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9CB744-1D59-495E-9745-F4699BBEE9B1}" type="slidenum">
              <a:rPr lang="en-GB" smtClean="0"/>
              <a:t>‹#›</a:t>
            </a:fld>
            <a:endParaRPr lang="en-GB"/>
          </a:p>
        </p:txBody>
      </p:sp>
      <p:sp>
        <p:nvSpPr>
          <p:cNvPr id="7" name="TextBox 6"/>
          <p:cNvSpPr txBox="1"/>
          <p:nvPr userDrawn="1"/>
        </p:nvSpPr>
        <p:spPr>
          <a:xfrm flipH="1" flipV="1">
            <a:off x="336884" y="2012614"/>
            <a:ext cx="11936708" cy="100800"/>
          </a:xfrm>
          <a:prstGeom prst="rect">
            <a:avLst/>
          </a:prstGeom>
          <a:solidFill>
            <a:srgbClr val="C55A8B">
              <a:alpha val="70000"/>
            </a:srgbClr>
          </a:solidFill>
        </p:spPr>
        <p:txBody>
          <a:bodyPr wrap="square" rtlCol="0">
            <a:spAutoFit/>
          </a:bodyPr>
          <a:lstStyle/>
          <a:p>
            <a:endParaRPr lang="en-GB" dirty="0"/>
          </a:p>
        </p:txBody>
      </p:sp>
      <p:sp>
        <p:nvSpPr>
          <p:cNvPr id="8" name="Text Placeholder 4"/>
          <p:cNvSpPr>
            <a:spLocks noGrp="1"/>
          </p:cNvSpPr>
          <p:nvPr>
            <p:ph type="body" sz="quarter" idx="3"/>
          </p:nvPr>
        </p:nvSpPr>
        <p:spPr>
          <a:xfrm>
            <a:off x="240632" y="1443789"/>
            <a:ext cx="10923981" cy="568827"/>
          </a:xfrm>
        </p:spPr>
        <p:txBody>
          <a:bodyPr anchor="b">
            <a:noAutofit/>
          </a:bodyPr>
          <a:lstStyle>
            <a:lvl1pPr marL="0" indent="0">
              <a:buNone/>
              <a:defRPr sz="3200" b="0"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pic>
        <p:nvPicPr>
          <p:cNvPr id="2" name="UCL Branding">
            <a:extLst>
              <a:ext uri="{FF2B5EF4-FFF2-40B4-BE49-F238E27FC236}">
                <a16:creationId xmlns:a16="http://schemas.microsoft.com/office/drawing/2014/main" id="{AB209C78-0BCF-7FA5-2E94-259FEA33D66D}"/>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5" y="-1100"/>
            <a:ext cx="12192025" cy="1341123"/>
          </a:xfrm>
          <a:prstGeom prst="rect">
            <a:avLst/>
          </a:prstGeom>
        </p:spPr>
      </p:pic>
      <p:sp>
        <p:nvSpPr>
          <p:cNvPr id="9" name="Faculty, Department title">
            <a:extLst>
              <a:ext uri="{FF2B5EF4-FFF2-40B4-BE49-F238E27FC236}">
                <a16:creationId xmlns:a16="http://schemas.microsoft.com/office/drawing/2014/main" id="{30EAF100-D89D-528F-A8D6-6EC8E5EBA9F2}"/>
              </a:ext>
            </a:extLst>
          </p:cNvPr>
          <p:cNvSpPr>
            <a:spLocks noGrp="1" noRot="1" noMove="1" noResize="1" noEditPoints="1" noAdjustHandles="1" noChangeArrowheads="1" noChangeShapeType="1"/>
          </p:cNvSpPr>
          <p:nvPr>
            <p:ph type="body" sz="quarter" idx="13" hasCustomPrompt="1"/>
          </p:nvPr>
        </p:nvSpPr>
        <p:spPr>
          <a:xfrm>
            <a:off x="360000" y="361779"/>
            <a:ext cx="5760000" cy="720000"/>
          </a:xfrm>
        </p:spPr>
        <p:txBody>
          <a:bodyPr/>
          <a:lstStyle>
            <a:lvl1pPr marL="11112" indent="0">
              <a:buNone/>
              <a:defRPr sz="1400" b="1" i="0" cap="all" baseline="0">
                <a:solidFill>
                  <a:srgbClr val="FFFFFF"/>
                </a:solidFill>
                <a:latin typeface="Arial" panose="020B0604020202020204" pitchFamily="34" charset="0"/>
                <a:cs typeface="Arial" panose="020B0604020202020204" pitchFamily="34" charset="0"/>
              </a:defRPr>
            </a:lvl1pPr>
          </a:lstStyle>
          <a:p>
            <a:pPr lvl="0"/>
            <a:r>
              <a:rPr lang="en-GB" dirty="0"/>
              <a:t>IOE – FACULTY OF EDUCATION AND SOCIETY</a:t>
            </a:r>
            <a:endParaRPr lang="en-US" dirty="0"/>
          </a:p>
        </p:txBody>
      </p:sp>
    </p:spTree>
    <p:extLst>
      <p:ext uri="{BB962C8B-B14F-4D97-AF65-F5344CB8AC3E}">
        <p14:creationId xmlns:p14="http://schemas.microsoft.com/office/powerpoint/2010/main" val="3652291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Graph Pi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5644D327-4147-4EAA-A3F5-A8A1CA8EFFB0}" type="datetimeFigureOut">
              <a:rPr lang="en-GB" smtClean="0"/>
              <a:pPr/>
              <a:t>23/06/2023</a:t>
            </a:fld>
            <a:endParaRPr lang="en-GB"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F49CB744-1D59-495E-9745-F4699BBEE9B1}" type="slidenum">
              <a:rPr lang="en-GB" smtClean="0"/>
              <a:pPr/>
              <a:t>‹#›</a:t>
            </a:fld>
            <a:endParaRPr lang="en-GB" dirty="0"/>
          </a:p>
        </p:txBody>
      </p:sp>
      <p:sp>
        <p:nvSpPr>
          <p:cNvPr id="7" name="TextBox 6"/>
          <p:cNvSpPr txBox="1"/>
          <p:nvPr userDrawn="1"/>
        </p:nvSpPr>
        <p:spPr>
          <a:xfrm flipH="1" flipV="1">
            <a:off x="4629149" y="2033586"/>
            <a:ext cx="7564233" cy="100013"/>
          </a:xfrm>
          <a:prstGeom prst="rect">
            <a:avLst/>
          </a:prstGeom>
          <a:solidFill>
            <a:srgbClr val="C55A8B">
              <a:alpha val="70000"/>
            </a:srgbClr>
          </a:solidFill>
        </p:spPr>
        <p:txBody>
          <a:bodyPr wrap="square" rtlCol="0">
            <a:spAutoFit/>
          </a:bodyPr>
          <a:lstStyle/>
          <a:p>
            <a:endParaRPr lang="en-GB" dirty="0"/>
          </a:p>
        </p:txBody>
      </p:sp>
      <p:sp>
        <p:nvSpPr>
          <p:cNvPr id="13" name="Text Placeholder 4"/>
          <p:cNvSpPr>
            <a:spLocks noGrp="1"/>
          </p:cNvSpPr>
          <p:nvPr>
            <p:ph type="body" sz="quarter" idx="3" hasCustomPrompt="1"/>
          </p:nvPr>
        </p:nvSpPr>
        <p:spPr>
          <a:xfrm>
            <a:off x="4522824" y="1491915"/>
            <a:ext cx="6754083" cy="520701"/>
          </a:xfrm>
        </p:spPr>
        <p:txBody>
          <a:bodyPr anchor="b">
            <a:noAutofit/>
          </a:bodyPr>
          <a:lstStyle>
            <a:lvl1pPr marL="0" indent="0">
              <a:buNone/>
              <a:defRPr sz="3200" b="0"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Graph heading</a:t>
            </a:r>
          </a:p>
        </p:txBody>
      </p:sp>
      <p:sp>
        <p:nvSpPr>
          <p:cNvPr id="14" name="Content Placeholder 5"/>
          <p:cNvSpPr>
            <a:spLocks noGrp="1"/>
          </p:cNvSpPr>
          <p:nvPr>
            <p:ph sz="quarter" idx="4"/>
          </p:nvPr>
        </p:nvSpPr>
        <p:spPr>
          <a:xfrm>
            <a:off x="4563579" y="2154568"/>
            <a:ext cx="671332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Chart Placeholder 2"/>
          <p:cNvSpPr>
            <a:spLocks noGrp="1"/>
          </p:cNvSpPr>
          <p:nvPr>
            <p:ph type="chart" sz="quarter" idx="13"/>
          </p:nvPr>
        </p:nvSpPr>
        <p:spPr>
          <a:xfrm>
            <a:off x="288758" y="1491916"/>
            <a:ext cx="4107030" cy="4346909"/>
          </a:xfrm>
        </p:spPr>
        <p:txBody>
          <a:bodyPr/>
          <a:lstStyle/>
          <a:p>
            <a:endParaRPr lang="en-GB" dirty="0"/>
          </a:p>
        </p:txBody>
      </p:sp>
      <p:pic>
        <p:nvPicPr>
          <p:cNvPr id="2" name="UCL Branding">
            <a:extLst>
              <a:ext uri="{FF2B5EF4-FFF2-40B4-BE49-F238E27FC236}">
                <a16:creationId xmlns:a16="http://schemas.microsoft.com/office/drawing/2014/main" id="{2C180AEA-DF01-F515-0F06-80B22DA77C4A}"/>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5" y="-1100"/>
            <a:ext cx="12192025" cy="1341123"/>
          </a:xfrm>
          <a:prstGeom prst="rect">
            <a:avLst/>
          </a:prstGeom>
        </p:spPr>
      </p:pic>
      <p:sp>
        <p:nvSpPr>
          <p:cNvPr id="8" name="Faculty, Department title">
            <a:extLst>
              <a:ext uri="{FF2B5EF4-FFF2-40B4-BE49-F238E27FC236}">
                <a16:creationId xmlns:a16="http://schemas.microsoft.com/office/drawing/2014/main" id="{A8740694-18F4-DA09-AC15-EB25AA0EA212}"/>
              </a:ext>
            </a:extLst>
          </p:cNvPr>
          <p:cNvSpPr>
            <a:spLocks noGrp="1" noRot="1" noMove="1" noResize="1" noEditPoints="1" noAdjustHandles="1" noChangeArrowheads="1" noChangeShapeType="1"/>
          </p:cNvSpPr>
          <p:nvPr>
            <p:ph type="body" sz="quarter" idx="14" hasCustomPrompt="1"/>
          </p:nvPr>
        </p:nvSpPr>
        <p:spPr>
          <a:xfrm>
            <a:off x="360000" y="361779"/>
            <a:ext cx="5760000" cy="720000"/>
          </a:xfrm>
        </p:spPr>
        <p:txBody>
          <a:bodyPr/>
          <a:lstStyle>
            <a:lvl1pPr marL="11112" indent="0">
              <a:buNone/>
              <a:defRPr sz="1400" b="1" i="0" cap="all" baseline="0">
                <a:solidFill>
                  <a:srgbClr val="FFFFFF"/>
                </a:solidFill>
                <a:latin typeface="Arial" panose="020B0604020202020204" pitchFamily="34" charset="0"/>
                <a:cs typeface="Arial" panose="020B0604020202020204" pitchFamily="34" charset="0"/>
              </a:defRPr>
            </a:lvl1pPr>
          </a:lstStyle>
          <a:p>
            <a:pPr lvl="0"/>
            <a:r>
              <a:rPr lang="en-GB" dirty="0"/>
              <a:t>IOE – FACULTY OF EDUCATION AND SOCIETY</a:t>
            </a:r>
            <a:endParaRPr lang="en-US" dirty="0"/>
          </a:p>
        </p:txBody>
      </p:sp>
    </p:spTree>
    <p:extLst>
      <p:ext uri="{BB962C8B-B14F-4D97-AF65-F5344CB8AC3E}">
        <p14:creationId xmlns:p14="http://schemas.microsoft.com/office/powerpoint/2010/main" val="2625363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27102"/>
          <a:stretch/>
        </p:blipFill>
        <p:spPr>
          <a:xfrm>
            <a:off x="1008" y="634000"/>
            <a:ext cx="12192000" cy="6578223"/>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5644D327-4147-4EAA-A3F5-A8A1CA8EFFB0}" type="datetimeFigureOut">
              <a:rPr lang="en-GB" smtClean="0"/>
              <a:pPr/>
              <a:t>23/06/2023</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49CB744-1D59-495E-9745-F4699BBEE9B1}" type="slidenum">
              <a:rPr lang="en-GB" smtClean="0"/>
              <a:pPr/>
              <a:t>‹#›</a:t>
            </a:fld>
            <a:endParaRPr lang="en-GB" dirty="0"/>
          </a:p>
        </p:txBody>
      </p:sp>
      <p:sp>
        <p:nvSpPr>
          <p:cNvPr id="15" name="Rectangle 14"/>
          <p:cNvSpPr/>
          <p:nvPr userDrawn="1"/>
        </p:nvSpPr>
        <p:spPr>
          <a:xfrm>
            <a:off x="6004479" y="3272589"/>
            <a:ext cx="6187521" cy="274543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p:cNvSpPr>
            <a:spLocks noGrp="1"/>
          </p:cNvSpPr>
          <p:nvPr>
            <p:ph type="body" sz="quarter" idx="13" hasCustomPrompt="1"/>
          </p:nvPr>
        </p:nvSpPr>
        <p:spPr>
          <a:xfrm>
            <a:off x="6144126" y="3421757"/>
            <a:ext cx="5430837" cy="607580"/>
          </a:xfrm>
        </p:spPr>
        <p:txBody>
          <a:bodyPr>
            <a:normAutofit/>
          </a:bodyPr>
          <a:lstStyle>
            <a:lvl1pPr marL="0" indent="0">
              <a:buNone/>
              <a:defRPr sz="4000" b="0" baseline="0">
                <a:latin typeface="Arial" panose="020B0604020202020204" pitchFamily="34" charset="0"/>
                <a:cs typeface="Arial" panose="020B0604020202020204" pitchFamily="34" charset="0"/>
              </a:defRPr>
            </a:lvl1pPr>
          </a:lstStyle>
          <a:p>
            <a:pPr lvl="0"/>
            <a:r>
              <a:rPr lang="en-GB" dirty="0"/>
              <a:t>Thank you!</a:t>
            </a:r>
          </a:p>
        </p:txBody>
      </p:sp>
      <p:sp>
        <p:nvSpPr>
          <p:cNvPr id="16" name="Text Placeholder 13"/>
          <p:cNvSpPr>
            <a:spLocks noGrp="1"/>
          </p:cNvSpPr>
          <p:nvPr>
            <p:ph type="body" sz="quarter" idx="14" hasCustomPrompt="1"/>
          </p:nvPr>
        </p:nvSpPr>
        <p:spPr>
          <a:xfrm>
            <a:off x="6144126" y="3997521"/>
            <a:ext cx="5430837" cy="607580"/>
          </a:xfrm>
        </p:spPr>
        <p:txBody>
          <a:bodyPr>
            <a:normAutofit/>
          </a:bodyPr>
          <a:lstStyle>
            <a:lvl1pPr marL="0" indent="0">
              <a:buNone/>
              <a:defRPr sz="3200" baseline="0">
                <a:latin typeface="Arial" panose="020B0604020202020204" pitchFamily="34" charset="0"/>
                <a:cs typeface="Arial" panose="020B0604020202020204" pitchFamily="34" charset="0"/>
              </a:defRPr>
            </a:lvl1pPr>
          </a:lstStyle>
          <a:p>
            <a:pPr lvl="0"/>
            <a:r>
              <a:rPr lang="en-GB" dirty="0"/>
              <a:t>Any questions?</a:t>
            </a:r>
          </a:p>
        </p:txBody>
      </p:sp>
      <p:sp>
        <p:nvSpPr>
          <p:cNvPr id="17" name="Text Placeholder 13"/>
          <p:cNvSpPr>
            <a:spLocks noGrp="1"/>
          </p:cNvSpPr>
          <p:nvPr>
            <p:ph type="body" sz="quarter" idx="15" hasCustomPrompt="1"/>
          </p:nvPr>
        </p:nvSpPr>
        <p:spPr>
          <a:xfrm>
            <a:off x="6144126" y="4693282"/>
            <a:ext cx="5430837" cy="1172320"/>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GB" dirty="0"/>
              <a:t>Fill in your contact details</a:t>
            </a:r>
          </a:p>
        </p:txBody>
      </p:sp>
      <p:pic>
        <p:nvPicPr>
          <p:cNvPr id="2" name="UCL Branding">
            <a:extLst>
              <a:ext uri="{FF2B5EF4-FFF2-40B4-BE49-F238E27FC236}">
                <a16:creationId xmlns:a16="http://schemas.microsoft.com/office/drawing/2014/main" id="{7B4D42EE-93BB-B189-B5EB-8F6442B2E3AE}"/>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25" y="-1100"/>
            <a:ext cx="12192025" cy="1341123"/>
          </a:xfrm>
          <a:prstGeom prst="rect">
            <a:avLst/>
          </a:prstGeom>
        </p:spPr>
      </p:pic>
      <p:sp>
        <p:nvSpPr>
          <p:cNvPr id="3" name="Faculty, Department title">
            <a:extLst>
              <a:ext uri="{FF2B5EF4-FFF2-40B4-BE49-F238E27FC236}">
                <a16:creationId xmlns:a16="http://schemas.microsoft.com/office/drawing/2014/main" id="{DB6653B4-A3AC-D0DC-A862-57BC953FA8BB}"/>
              </a:ext>
            </a:extLst>
          </p:cNvPr>
          <p:cNvSpPr>
            <a:spLocks noGrp="1" noRot="1" noMove="1" noResize="1" noEditPoints="1" noAdjustHandles="1" noChangeArrowheads="1" noChangeShapeType="1"/>
          </p:cNvSpPr>
          <p:nvPr>
            <p:ph type="body" sz="quarter" idx="16" hasCustomPrompt="1"/>
          </p:nvPr>
        </p:nvSpPr>
        <p:spPr>
          <a:xfrm>
            <a:off x="360000" y="361779"/>
            <a:ext cx="5760000" cy="720000"/>
          </a:xfrm>
        </p:spPr>
        <p:txBody>
          <a:bodyPr/>
          <a:lstStyle>
            <a:lvl1pPr marL="11112" indent="0">
              <a:buNone/>
              <a:defRPr sz="1400" b="1" i="0" cap="all" baseline="0">
                <a:solidFill>
                  <a:srgbClr val="FFFFFF"/>
                </a:solidFill>
                <a:latin typeface="Arial" panose="020B0604020202020204" pitchFamily="34" charset="0"/>
                <a:cs typeface="Arial" panose="020B0604020202020204" pitchFamily="34" charset="0"/>
              </a:defRPr>
            </a:lvl1pPr>
          </a:lstStyle>
          <a:p>
            <a:pPr lvl="0"/>
            <a:r>
              <a:rPr lang="en-GB" dirty="0"/>
              <a:t>IOE – FACULTY OF EDUCATION AND SOCIETY</a:t>
            </a:r>
            <a:endParaRPr lang="en-US" dirty="0"/>
          </a:p>
        </p:txBody>
      </p:sp>
    </p:spTree>
    <p:extLst>
      <p:ext uri="{BB962C8B-B14F-4D97-AF65-F5344CB8AC3E}">
        <p14:creationId xmlns:p14="http://schemas.microsoft.com/office/powerpoint/2010/main" val="3774022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01F9CA3-105E-4857-9057-6DB6197DA786}" type="datetimeFigureOut">
              <a:rPr lang="en-US" smtClean="0"/>
              <a:t>6/23/2023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extLst>
      <p:ext uri="{BB962C8B-B14F-4D97-AF65-F5344CB8AC3E}">
        <p14:creationId xmlns:p14="http://schemas.microsoft.com/office/powerpoint/2010/main" val="1394933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44D327-4147-4EAA-A3F5-A8A1CA8EFFB0}" type="datetimeFigureOut">
              <a:rPr lang="en-GB" smtClean="0"/>
              <a:t>23/06/2023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CB744-1D59-495E-9745-F4699BBEE9B1}" type="slidenum">
              <a:rPr lang="en-GB" smtClean="0"/>
              <a:t>‹#›</a:t>
            </a:fld>
            <a:endParaRPr lang="en-GB"/>
          </a:p>
        </p:txBody>
      </p:sp>
      <p:pic>
        <p:nvPicPr>
          <p:cNvPr id="7" name="UCL Branding">
            <a:extLst>
              <a:ext uri="{FF2B5EF4-FFF2-40B4-BE49-F238E27FC236}">
                <a16:creationId xmlns:a16="http://schemas.microsoft.com/office/drawing/2014/main" id="{8260544F-4115-873B-D58C-6C2C6BE62A66}"/>
              </a:ext>
            </a:extLst>
          </p:cNvPr>
          <p:cNvPicPr/>
          <p:nvPr userDrawn="1"/>
        </p:nvPicPr>
        <p:blipFill>
          <a:blip r:embed="rId9" cstate="print">
            <a:extLst>
              <a:ext uri="{28A0092B-C50C-407E-A947-70E740481C1C}">
                <a14:useLocalDpi xmlns:a14="http://schemas.microsoft.com/office/drawing/2010/main" val="0"/>
              </a:ext>
            </a:extLst>
          </a:blip>
          <a:stretch>
            <a:fillRect/>
          </a:stretch>
        </p:blipFill>
        <p:spPr>
          <a:xfrm>
            <a:off x="-25" y="-1100"/>
            <a:ext cx="12192025" cy="1341123"/>
          </a:xfrm>
          <a:prstGeom prst="rect">
            <a:avLst/>
          </a:prstGeom>
        </p:spPr>
      </p:pic>
      <p:sp>
        <p:nvSpPr>
          <p:cNvPr id="8" name="Faculty, Department title">
            <a:extLst>
              <a:ext uri="{FF2B5EF4-FFF2-40B4-BE49-F238E27FC236}">
                <a16:creationId xmlns:a16="http://schemas.microsoft.com/office/drawing/2014/main" id="{C8642C55-10AB-7E54-078D-1659864E7CAB}"/>
              </a:ext>
            </a:extLst>
          </p:cNvPr>
          <p:cNvSpPr txBox="1">
            <a:spLocks noGrp="1" noRot="1" noMove="1" noResize="1" noEditPoints="1" noAdjustHandles="1" noChangeArrowheads="1" noChangeShapeType="1"/>
          </p:cNvSpPr>
          <p:nvPr userDrawn="1"/>
        </p:nvSpPr>
        <p:spPr>
          <a:xfrm>
            <a:off x="360000" y="361779"/>
            <a:ext cx="5760000" cy="720000"/>
          </a:xfrm>
          <a:prstGeom prst="rect">
            <a:avLst/>
          </a:prstGeom>
        </p:spPr>
        <p:txBody>
          <a:bodyPr/>
          <a:lstStyle>
            <a:lvl1pPr marL="11112" indent="0" algn="l" defTabSz="914400" rtl="0" eaLnBrk="1" latinLnBrk="0" hangingPunct="1">
              <a:lnSpc>
                <a:spcPct val="90000"/>
              </a:lnSpc>
              <a:spcBef>
                <a:spcPts val="1000"/>
              </a:spcBef>
              <a:buFont typeface="Arial" panose="020B0604020202020204" pitchFamily="34" charset="0"/>
              <a:buNone/>
              <a:defRPr sz="1400" b="1" i="0" kern="1200" cap="all" baseline="0">
                <a:solidFill>
                  <a:srgbClr val="FFFFF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IOE – FACULTY OF EDUCATION AND SOCIETY</a:t>
            </a:r>
            <a:endParaRPr lang="en-US" dirty="0"/>
          </a:p>
        </p:txBody>
      </p:sp>
    </p:spTree>
    <p:extLst>
      <p:ext uri="{BB962C8B-B14F-4D97-AF65-F5344CB8AC3E}">
        <p14:creationId xmlns:p14="http://schemas.microsoft.com/office/powerpoint/2010/main" val="4114615715"/>
      </p:ext>
    </p:extLst>
  </p:cSld>
  <p:clrMap bg1="lt1" tx1="dk1" bg2="lt2" tx2="dk2" accent1="accent1" accent2="accent2" accent3="accent3" accent4="accent4" accent5="accent5" accent6="accent6" hlink="hlink" folHlink="folHlink"/>
  <p:sldLayoutIdLst>
    <p:sldLayoutId id="2147483655" r:id="rId1"/>
    <p:sldLayoutId id="2147483664" r:id="rId2"/>
    <p:sldLayoutId id="2147483650" r:id="rId3"/>
    <p:sldLayoutId id="2147483678" r:id="rId4"/>
    <p:sldLayoutId id="2147483680" r:id="rId5"/>
    <p:sldLayoutId id="2147483673" r:id="rId6"/>
    <p:sldLayoutId id="2147483681" r:id="rId7"/>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mailto:D.Mazgutova@leeds.ac.uk" TargetMode="Externa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txBox="1">
            <a:spLocks/>
          </p:cNvSpPr>
          <p:nvPr/>
        </p:nvSpPr>
        <p:spPr>
          <a:xfrm>
            <a:off x="6096000" y="2590756"/>
            <a:ext cx="5791200" cy="1102221"/>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dirty="0"/>
              <a:t>The Academic Writing Centre and the Academic Communication Centre warmly welcome you to the</a:t>
            </a:r>
          </a:p>
        </p:txBody>
      </p:sp>
      <p:sp>
        <p:nvSpPr>
          <p:cNvPr id="3" name="Text Placeholder 3"/>
          <p:cNvSpPr txBox="1">
            <a:spLocks/>
          </p:cNvSpPr>
          <p:nvPr/>
        </p:nvSpPr>
        <p:spPr>
          <a:xfrm>
            <a:off x="6096000" y="3743081"/>
            <a:ext cx="5954038" cy="48933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IOE Academic Writing Seminar Series</a:t>
            </a:r>
          </a:p>
        </p:txBody>
      </p:sp>
      <p:sp>
        <p:nvSpPr>
          <p:cNvPr id="5" name="Text Placeholder 4">
            <a:extLst>
              <a:ext uri="{FF2B5EF4-FFF2-40B4-BE49-F238E27FC236}">
                <a16:creationId xmlns:a16="http://schemas.microsoft.com/office/drawing/2014/main" id="{795846BC-889C-586C-020A-76B7A08D6EA1}"/>
              </a:ext>
            </a:extLst>
          </p:cNvPr>
          <p:cNvSpPr>
            <a:spLocks noGrp="1"/>
          </p:cNvSpPr>
          <p:nvPr>
            <p:ph type="body" sz="quarter" idx="13"/>
          </p:nvPr>
        </p:nvSpPr>
        <p:spPr/>
        <p:txBody>
          <a:bodyPr/>
          <a:lstStyle/>
          <a:p>
            <a:endParaRPr lang="en-GB" dirty="0"/>
          </a:p>
        </p:txBody>
      </p:sp>
    </p:spTree>
    <p:extLst>
      <p:ext uri="{BB962C8B-B14F-4D97-AF65-F5344CB8AC3E}">
        <p14:creationId xmlns:p14="http://schemas.microsoft.com/office/powerpoint/2010/main" val="1426696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E8ED01-5555-C803-EED2-4D3F1D1A8D67}"/>
              </a:ext>
            </a:extLst>
          </p:cNvPr>
          <p:cNvSpPr>
            <a:spLocks noGrp="1"/>
          </p:cNvSpPr>
          <p:nvPr>
            <p:ph type="body" sz="quarter" idx="3"/>
          </p:nvPr>
        </p:nvSpPr>
        <p:spPr/>
        <p:txBody>
          <a:bodyPr/>
          <a:lstStyle/>
          <a:p>
            <a:r>
              <a:rPr lang="en-US" sz="2800" b="1" dirty="0"/>
              <a:t>Participants</a:t>
            </a:r>
            <a:r>
              <a:rPr lang="en-US" dirty="0"/>
              <a:t> </a:t>
            </a:r>
            <a:endParaRPr lang="en-GB" dirty="0"/>
          </a:p>
        </p:txBody>
      </p:sp>
      <p:sp>
        <p:nvSpPr>
          <p:cNvPr id="3" name="Content Placeholder 2">
            <a:extLst>
              <a:ext uri="{FF2B5EF4-FFF2-40B4-BE49-F238E27FC236}">
                <a16:creationId xmlns:a16="http://schemas.microsoft.com/office/drawing/2014/main" id="{210FD72D-B955-4AFF-2709-55A195891628}"/>
              </a:ext>
            </a:extLst>
          </p:cNvPr>
          <p:cNvSpPr>
            <a:spLocks noGrp="1"/>
          </p:cNvSpPr>
          <p:nvPr>
            <p:ph sz="quarter" idx="4"/>
          </p:nvPr>
        </p:nvSpPr>
        <p:spPr>
          <a:xfrm>
            <a:off x="4563579" y="2447228"/>
            <a:ext cx="6713328" cy="3391928"/>
          </a:xfrm>
        </p:spPr>
        <p:txBody>
          <a:bodyPr/>
          <a:lstStyle/>
          <a:p>
            <a:pPr>
              <a:buFont typeface="Wingdings" panose="05000000000000000000" pitchFamily="2" charset="2"/>
              <a:buChar char="§"/>
            </a:pPr>
            <a:r>
              <a:rPr lang="en-GB" sz="28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A group of 14 Chinese L2 learners of English</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 Pre-undergraduate students on an intensive EAP summer programme </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 ~B1-B2 level of English language proficiency in CEFR (6- 6.5 in IELTS)</a:t>
            </a:r>
          </a:p>
          <a:p>
            <a:endParaRPr lang="en-GB" dirty="0"/>
          </a:p>
        </p:txBody>
      </p:sp>
      <p:sp>
        <p:nvSpPr>
          <p:cNvPr id="4" name="Text Placeholder 3">
            <a:extLst>
              <a:ext uri="{FF2B5EF4-FFF2-40B4-BE49-F238E27FC236}">
                <a16:creationId xmlns:a16="http://schemas.microsoft.com/office/drawing/2014/main" id="{8CB787E3-D617-A1CD-E6DC-FD09A5028918}"/>
              </a:ext>
            </a:extLst>
          </p:cNvPr>
          <p:cNvSpPr>
            <a:spLocks noGrp="1"/>
          </p:cNvSpPr>
          <p:nvPr>
            <p:ph type="body" sz="quarter" idx="13"/>
          </p:nvPr>
        </p:nvSpPr>
        <p:spPr/>
        <p:txBody>
          <a:bodyPr>
            <a:normAutofit/>
          </a:bodyPr>
          <a:lstStyle/>
          <a:p>
            <a:r>
              <a:rPr lang="en-US" sz="2800" dirty="0"/>
              <a:t>METHODOLOGY</a:t>
            </a:r>
            <a:endParaRPr lang="en-GB" sz="2800" dirty="0"/>
          </a:p>
        </p:txBody>
      </p:sp>
      <p:pic>
        <p:nvPicPr>
          <p:cNvPr id="5" name="Picture 4">
            <a:extLst>
              <a:ext uri="{FF2B5EF4-FFF2-40B4-BE49-F238E27FC236}">
                <a16:creationId xmlns:a16="http://schemas.microsoft.com/office/drawing/2014/main" id="{07094D96-FFDF-0C0D-AAA8-EC5C9A1D91AA}"/>
              </a:ext>
            </a:extLst>
          </p:cNvPr>
          <p:cNvPicPr>
            <a:picLocks noChangeAspect="1"/>
          </p:cNvPicPr>
          <p:nvPr/>
        </p:nvPicPr>
        <p:blipFill>
          <a:blip r:embed="rId2"/>
          <a:stretch>
            <a:fillRect/>
          </a:stretch>
        </p:blipFill>
        <p:spPr>
          <a:xfrm>
            <a:off x="-67112" y="1320888"/>
            <a:ext cx="4334312" cy="5658752"/>
          </a:xfrm>
          <a:prstGeom prst="rect">
            <a:avLst/>
          </a:prstGeom>
        </p:spPr>
      </p:pic>
    </p:spTree>
    <p:extLst>
      <p:ext uri="{BB962C8B-B14F-4D97-AF65-F5344CB8AC3E}">
        <p14:creationId xmlns:p14="http://schemas.microsoft.com/office/powerpoint/2010/main" val="1626236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2287AE-EAE9-F1AA-0A29-5A063CB75A4A}"/>
              </a:ext>
            </a:extLst>
          </p:cNvPr>
          <p:cNvSpPr>
            <a:spLocks noGrp="1"/>
          </p:cNvSpPr>
          <p:nvPr>
            <p:ph type="body" sz="quarter" idx="3"/>
          </p:nvPr>
        </p:nvSpPr>
        <p:spPr/>
        <p:txBody>
          <a:bodyPr/>
          <a:lstStyle/>
          <a:p>
            <a:r>
              <a:rPr lang="en-US" sz="2800" b="1" dirty="0"/>
              <a:t>Interviews</a:t>
            </a:r>
            <a:endParaRPr lang="en-GB" sz="2800" b="1" dirty="0"/>
          </a:p>
        </p:txBody>
      </p:sp>
      <p:sp>
        <p:nvSpPr>
          <p:cNvPr id="3" name="Content Placeholder 2">
            <a:extLst>
              <a:ext uri="{FF2B5EF4-FFF2-40B4-BE49-F238E27FC236}">
                <a16:creationId xmlns:a16="http://schemas.microsoft.com/office/drawing/2014/main" id="{8070FD4B-406B-FADA-B77D-77CAF6EF67D3}"/>
              </a:ext>
            </a:extLst>
          </p:cNvPr>
          <p:cNvSpPr>
            <a:spLocks noGrp="1"/>
          </p:cNvSpPr>
          <p:nvPr>
            <p:ph sz="quarter" idx="4"/>
          </p:nvPr>
        </p:nvSpPr>
        <p:spPr>
          <a:xfrm>
            <a:off x="4563578" y="2447228"/>
            <a:ext cx="6942621" cy="3391928"/>
          </a:xfrm>
        </p:spPr>
        <p:txBody>
          <a:bodyPr>
            <a:normAutofit/>
          </a:bodyPr>
          <a:lstStyle/>
          <a:p>
            <a:r>
              <a:rPr lang="en-GB" sz="2400" dirty="0"/>
              <a:t>Two semi-structured interviews conducted with every participant.</a:t>
            </a:r>
          </a:p>
          <a:p>
            <a:endParaRPr lang="en-GB" sz="2400" dirty="0"/>
          </a:p>
          <a:p>
            <a:r>
              <a:rPr lang="en-GB" sz="2400" dirty="0"/>
              <a:t>One at the beginning of Week 1 and the other at the end of Week 4.</a:t>
            </a:r>
          </a:p>
          <a:p>
            <a:endParaRPr lang="en-GB" sz="2400" dirty="0"/>
          </a:p>
          <a:p>
            <a:r>
              <a:rPr lang="en-GB" sz="2400" dirty="0"/>
              <a:t>Every interview lasted for 25-30 minutes.</a:t>
            </a:r>
          </a:p>
          <a:p>
            <a:endParaRPr lang="en-GB" dirty="0"/>
          </a:p>
        </p:txBody>
      </p:sp>
      <p:sp>
        <p:nvSpPr>
          <p:cNvPr id="4" name="Text Placeholder 3">
            <a:extLst>
              <a:ext uri="{FF2B5EF4-FFF2-40B4-BE49-F238E27FC236}">
                <a16:creationId xmlns:a16="http://schemas.microsoft.com/office/drawing/2014/main" id="{0D05F62F-7B54-6A6E-7E9D-F4B80E705734}"/>
              </a:ext>
            </a:extLst>
          </p:cNvPr>
          <p:cNvSpPr>
            <a:spLocks noGrp="1"/>
          </p:cNvSpPr>
          <p:nvPr>
            <p:ph type="body" sz="quarter" idx="13"/>
          </p:nvPr>
        </p:nvSpPr>
        <p:spPr/>
        <p:txBody>
          <a:bodyPr>
            <a:normAutofit/>
          </a:bodyPr>
          <a:lstStyle/>
          <a:p>
            <a:r>
              <a:rPr lang="en-US" sz="2800" dirty="0"/>
              <a:t>METHODOLOGY</a:t>
            </a:r>
            <a:endParaRPr lang="en-GB" sz="2800" dirty="0"/>
          </a:p>
        </p:txBody>
      </p:sp>
      <p:pic>
        <p:nvPicPr>
          <p:cNvPr id="5" name="Picture 4">
            <a:extLst>
              <a:ext uri="{FF2B5EF4-FFF2-40B4-BE49-F238E27FC236}">
                <a16:creationId xmlns:a16="http://schemas.microsoft.com/office/drawing/2014/main" id="{EB011735-CACE-C8CB-CB50-B4C2B8CB23A5}"/>
              </a:ext>
            </a:extLst>
          </p:cNvPr>
          <p:cNvPicPr>
            <a:picLocks noChangeAspect="1"/>
          </p:cNvPicPr>
          <p:nvPr/>
        </p:nvPicPr>
        <p:blipFill>
          <a:blip r:embed="rId2"/>
          <a:stretch>
            <a:fillRect/>
          </a:stretch>
        </p:blipFill>
        <p:spPr>
          <a:xfrm>
            <a:off x="0" y="1309468"/>
            <a:ext cx="4203700" cy="5700931"/>
          </a:xfrm>
          <a:prstGeom prst="rect">
            <a:avLst/>
          </a:prstGeom>
        </p:spPr>
      </p:pic>
    </p:spTree>
    <p:extLst>
      <p:ext uri="{BB962C8B-B14F-4D97-AF65-F5344CB8AC3E}">
        <p14:creationId xmlns:p14="http://schemas.microsoft.com/office/powerpoint/2010/main" val="231013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8D3D7D6-C7D8-C63F-822E-0F0AF42345CA}"/>
              </a:ext>
            </a:extLst>
          </p:cNvPr>
          <p:cNvSpPr>
            <a:spLocks noGrp="1"/>
          </p:cNvSpPr>
          <p:nvPr>
            <p:ph type="body" sz="quarter" idx="3"/>
          </p:nvPr>
        </p:nvSpPr>
        <p:spPr>
          <a:xfrm>
            <a:off x="288758" y="1491915"/>
            <a:ext cx="10988149" cy="520701"/>
          </a:xfrm>
        </p:spPr>
        <p:txBody>
          <a:bodyPr/>
          <a:lstStyle/>
          <a:p>
            <a:r>
              <a:rPr lang="en-US" sz="2800" b="1" dirty="0"/>
              <a:t>Interview prompts </a:t>
            </a:r>
            <a:endParaRPr lang="en-GB" sz="2800" b="1" dirty="0"/>
          </a:p>
        </p:txBody>
      </p:sp>
      <p:sp>
        <p:nvSpPr>
          <p:cNvPr id="6" name="Content Placeholder 5">
            <a:extLst>
              <a:ext uri="{FF2B5EF4-FFF2-40B4-BE49-F238E27FC236}">
                <a16:creationId xmlns:a16="http://schemas.microsoft.com/office/drawing/2014/main" id="{FA435542-C354-8C9E-0D5A-81DEB04946A7}"/>
              </a:ext>
            </a:extLst>
          </p:cNvPr>
          <p:cNvSpPr>
            <a:spLocks noGrp="1"/>
          </p:cNvSpPr>
          <p:nvPr>
            <p:ph sz="quarter" idx="4"/>
          </p:nvPr>
        </p:nvSpPr>
        <p:spPr>
          <a:xfrm>
            <a:off x="288757" y="2260600"/>
            <a:ext cx="11407943" cy="5499100"/>
          </a:xfrm>
        </p:spPr>
        <p:txBody>
          <a:bodyPr>
            <a:normAutofit fontScale="92500"/>
          </a:bodyPr>
          <a:lstStyle/>
          <a:p>
            <a:pPr marL="0" indent="0" algn="l" rtl="0" eaLnBrk="1" fontAlgn="t" latinLnBrk="0" hangingPunct="1">
              <a:spcBef>
                <a:spcPts val="0"/>
              </a:spcBef>
              <a:spcAft>
                <a:spcPts val="0"/>
              </a:spcAft>
              <a:buNone/>
            </a:pPr>
            <a:r>
              <a:rPr lang="en-GB" sz="2600" b="1" i="0" u="none" strike="noStrike" kern="1200" dirty="0">
                <a:effectLst/>
                <a:latin typeface="Calibri" panose="020F0502020204030204" pitchFamily="34" charset="0"/>
              </a:rPr>
              <a:t>Week 1</a:t>
            </a:r>
            <a:r>
              <a:rPr lang="en-GB" sz="2600" b="1" i="0" u="none" strike="noStrike" kern="1200" dirty="0">
                <a:solidFill>
                  <a:srgbClr val="FFFFFF"/>
                </a:solidFill>
                <a:effectLst/>
                <a:latin typeface="Calibri" panose="020F0502020204030204" pitchFamily="34" charset="0"/>
              </a:rPr>
              <a:t>k </a:t>
            </a:r>
            <a:r>
              <a:rPr lang="en-GB" sz="3200" b="1" i="0" u="none" strike="noStrike" kern="1200" dirty="0">
                <a:solidFill>
                  <a:srgbClr val="FFFFFF"/>
                </a:solidFill>
                <a:effectLst/>
                <a:latin typeface="Calibri" panose="020F0502020204030204" pitchFamily="34" charset="0"/>
              </a:rPr>
              <a:t>1 interview prompts</a:t>
            </a:r>
            <a:endParaRPr lang="en-GB" sz="24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0"/>
              </a:spcAft>
            </a:pPr>
            <a:r>
              <a:rPr lang="en-GB" sz="2400" b="1" i="0" u="none" strike="noStrike" kern="1200" dirty="0">
                <a:solidFill>
                  <a:schemeClr val="accent1">
                    <a:lumMod val="75000"/>
                  </a:schemeClr>
                </a:solidFill>
                <a:effectLst/>
                <a:latin typeface="Calibri" panose="020F0502020204030204" pitchFamily="34" charset="0"/>
              </a:rPr>
              <a:t>How do you see yourself as a writer? </a:t>
            </a:r>
            <a:endParaRPr lang="en-GB" sz="2400" b="1" i="0" u="none" strike="noStrike" dirty="0">
              <a:solidFill>
                <a:schemeClr val="accent1">
                  <a:lumMod val="75000"/>
                </a:schemeClr>
              </a:solidFill>
              <a:effectLst/>
              <a:latin typeface="Arial" panose="020B0604020202020204" pitchFamily="34" charset="0"/>
            </a:endParaRPr>
          </a:p>
          <a:p>
            <a:pPr marL="0" algn="l" rtl="0" eaLnBrk="1" fontAlgn="t" latinLnBrk="0" hangingPunct="1">
              <a:lnSpc>
                <a:spcPct val="107000"/>
              </a:lnSpc>
              <a:spcBef>
                <a:spcPts val="0"/>
              </a:spcBef>
              <a:spcAft>
                <a:spcPts val="0"/>
              </a:spcAft>
            </a:pPr>
            <a:r>
              <a:rPr lang="en-GB" sz="2400" b="1" i="0" u="none" strike="noStrike" kern="1200" dirty="0">
                <a:solidFill>
                  <a:schemeClr val="accent1">
                    <a:lumMod val="75000"/>
                  </a:schemeClr>
                </a:solidFill>
                <a:effectLst/>
                <a:latin typeface="Calibri" panose="020F0502020204030204" pitchFamily="34" charset="0"/>
              </a:rPr>
              <a:t>What is your usual method of writing in English?</a:t>
            </a:r>
          </a:p>
          <a:p>
            <a:pPr marL="0" algn="l" rtl="0" eaLnBrk="1" fontAlgn="t" latinLnBrk="0" hangingPunct="1">
              <a:lnSpc>
                <a:spcPct val="107000"/>
              </a:lnSpc>
              <a:spcBef>
                <a:spcPts val="0"/>
              </a:spcBef>
              <a:spcAft>
                <a:spcPts val="0"/>
              </a:spcAft>
            </a:pPr>
            <a:r>
              <a:rPr lang="en-GB" sz="2400" b="1" i="0" u="none" strike="noStrike" kern="1200" dirty="0">
                <a:solidFill>
                  <a:schemeClr val="accent1">
                    <a:lumMod val="75000"/>
                  </a:schemeClr>
                </a:solidFill>
                <a:effectLst/>
                <a:latin typeface="Calibri" panose="020F0502020204030204" pitchFamily="34" charset="0"/>
              </a:rPr>
              <a:t>What steps do you follow when writing? </a:t>
            </a:r>
            <a:endParaRPr lang="en-GB" sz="2400" b="1" i="0" u="none" strike="noStrike" dirty="0">
              <a:solidFill>
                <a:schemeClr val="accent1">
                  <a:lumMod val="75000"/>
                </a:schemeClr>
              </a:solidFill>
              <a:effectLst/>
              <a:latin typeface="Arial" panose="020B0604020202020204" pitchFamily="34" charset="0"/>
            </a:endParaRPr>
          </a:p>
          <a:p>
            <a:pPr marL="0" algn="l" rtl="0" eaLnBrk="1" fontAlgn="t" latinLnBrk="0" hangingPunct="1">
              <a:spcBef>
                <a:spcPts val="0"/>
              </a:spcBef>
              <a:spcAft>
                <a:spcPts val="0"/>
              </a:spcAft>
            </a:pPr>
            <a:r>
              <a:rPr lang="en-GB" sz="2400" b="1" i="0" u="none" strike="noStrike" kern="1200" dirty="0">
                <a:solidFill>
                  <a:schemeClr val="accent1">
                    <a:lumMod val="75000"/>
                  </a:schemeClr>
                </a:solidFill>
                <a:effectLst/>
                <a:latin typeface="Calibri" panose="020F0502020204030204" pitchFamily="34" charset="0"/>
              </a:rPr>
              <a:t>What is your own method of checking or rewriting what you have written?</a:t>
            </a:r>
          </a:p>
          <a:p>
            <a:pPr marL="0" indent="0" fontAlgn="t">
              <a:spcBef>
                <a:spcPts val="0"/>
              </a:spcBef>
              <a:buNone/>
            </a:pPr>
            <a:endParaRPr lang="en-GB" sz="2000" b="1" dirty="0">
              <a:latin typeface="Calibri" panose="020F0502020204030204" pitchFamily="34" charset="0"/>
            </a:endParaRPr>
          </a:p>
          <a:p>
            <a:pPr marL="0" indent="0" fontAlgn="t">
              <a:spcBef>
                <a:spcPts val="0"/>
              </a:spcBef>
              <a:buNone/>
            </a:pPr>
            <a:r>
              <a:rPr lang="en-GB" sz="2600" b="1" i="0" u="none" strike="noStrike" kern="1200" dirty="0">
                <a:effectLst/>
                <a:latin typeface="Calibri" panose="020F0502020204030204" pitchFamily="34" charset="0"/>
              </a:rPr>
              <a:t>Week 4</a:t>
            </a:r>
          </a:p>
          <a:p>
            <a:pPr marL="0" indent="0" fontAlgn="t">
              <a:spcBef>
                <a:spcPts val="0"/>
              </a:spcBef>
              <a:buNone/>
            </a:pPr>
            <a:endParaRPr lang="en-GB" sz="2000" b="1" i="0" u="none" strike="noStrike" kern="1200" dirty="0">
              <a:effectLst/>
              <a:latin typeface="Calibri" panose="020F0502020204030204" pitchFamily="34" charset="0"/>
            </a:endParaRPr>
          </a:p>
          <a:p>
            <a:pPr marL="0" algn="l" rtl="0" eaLnBrk="1" fontAlgn="t" latinLnBrk="0" hangingPunct="1">
              <a:lnSpc>
                <a:spcPct val="107000"/>
              </a:lnSpc>
              <a:spcBef>
                <a:spcPts val="0"/>
              </a:spcBef>
              <a:spcAft>
                <a:spcPts val="0"/>
              </a:spcAft>
            </a:pPr>
            <a:r>
              <a:rPr lang="en-GB" sz="2400" b="1" i="0" u="none" strike="noStrike" kern="1200" dirty="0">
                <a:solidFill>
                  <a:srgbClr val="C00000"/>
                </a:solidFill>
                <a:effectLst/>
                <a:latin typeface="Calibri" panose="020F0502020204030204" pitchFamily="34" charset="0"/>
              </a:rPr>
              <a:t>Do you see yourself any differently from what you were at the beginning of the EAP course? </a:t>
            </a:r>
            <a:endParaRPr lang="en-GB" sz="2400" b="1" i="0" u="none" strike="noStrike" dirty="0">
              <a:solidFill>
                <a:srgbClr val="C00000"/>
              </a:solidFill>
              <a:effectLst/>
              <a:latin typeface="Arial" panose="020B0604020202020204" pitchFamily="34" charset="0"/>
            </a:endParaRPr>
          </a:p>
          <a:p>
            <a:pPr marL="0" algn="l" rtl="0" eaLnBrk="1" fontAlgn="t" latinLnBrk="0" hangingPunct="1">
              <a:lnSpc>
                <a:spcPct val="107000"/>
              </a:lnSpc>
              <a:spcBef>
                <a:spcPts val="0"/>
              </a:spcBef>
              <a:spcAft>
                <a:spcPts val="0"/>
              </a:spcAft>
            </a:pPr>
            <a:r>
              <a:rPr lang="en-GB" sz="2400" b="1" i="0" u="none" strike="noStrike" kern="1200" dirty="0">
                <a:solidFill>
                  <a:srgbClr val="C00000"/>
                </a:solidFill>
                <a:effectLst/>
                <a:latin typeface="Calibri" panose="020F0502020204030204" pitchFamily="34" charset="0"/>
              </a:rPr>
              <a:t>Has your method of writing changed in four weeks? What steps do you follow when writing?</a:t>
            </a:r>
            <a:endParaRPr lang="en-GB" sz="2400" b="1" i="0" u="none" strike="noStrike" dirty="0">
              <a:solidFill>
                <a:srgbClr val="C00000"/>
              </a:solidFill>
              <a:effectLst/>
              <a:latin typeface="Arial" panose="020B0604020202020204" pitchFamily="34" charset="0"/>
            </a:endParaRPr>
          </a:p>
          <a:p>
            <a:pPr marL="0" algn="l" rtl="0" eaLnBrk="1" fontAlgn="t" latinLnBrk="0" hangingPunct="1">
              <a:spcBef>
                <a:spcPts val="0"/>
              </a:spcBef>
              <a:spcAft>
                <a:spcPts val="0"/>
              </a:spcAft>
            </a:pPr>
            <a:r>
              <a:rPr lang="en-GB" sz="2400" b="1" i="0" u="none" strike="noStrike" kern="1200" dirty="0">
                <a:solidFill>
                  <a:srgbClr val="C00000"/>
                </a:solidFill>
                <a:effectLst/>
                <a:latin typeface="Calibri" panose="020F0502020204030204" pitchFamily="34" charset="0"/>
              </a:rPr>
              <a:t>Has your method of checking or rewriting what you have written changed in four weeks' time? </a:t>
            </a:r>
            <a:endParaRPr lang="en-GB" sz="2400" b="1" i="0" u="none" strike="noStrike" dirty="0">
              <a:solidFill>
                <a:srgbClr val="C00000"/>
              </a:solidFill>
              <a:effectLst/>
              <a:latin typeface="Arial" panose="020B0604020202020204" pitchFamily="34" charset="0"/>
            </a:endParaRPr>
          </a:p>
          <a:p>
            <a:pPr fontAlgn="t">
              <a:spcBef>
                <a:spcPts val="0"/>
              </a:spcBef>
            </a:pPr>
            <a:endParaRPr lang="en-GB" sz="2400" b="1" i="0" u="none" strike="noStrike" kern="1200" dirty="0">
              <a:solidFill>
                <a:srgbClr val="C00000"/>
              </a:solidFill>
              <a:effectLst/>
              <a:latin typeface="Calibri" panose="020F0502020204030204" pitchFamily="34" charset="0"/>
            </a:endParaRPr>
          </a:p>
          <a:p>
            <a:pPr marL="0" indent="0" algn="l" rtl="0" eaLnBrk="1" fontAlgn="t" latinLnBrk="0" hangingPunct="1">
              <a:spcBef>
                <a:spcPts val="0"/>
              </a:spcBef>
              <a:spcAft>
                <a:spcPts val="0"/>
              </a:spcAft>
              <a:buNone/>
            </a:pPr>
            <a:endParaRPr lang="en-GB" sz="2400" b="1" dirty="0">
              <a:solidFill>
                <a:srgbClr val="FFFFFF"/>
              </a:solidFill>
              <a:latin typeface="Calibri" panose="020F0502020204030204" pitchFamily="34" charset="0"/>
            </a:endParaRPr>
          </a:p>
          <a:p>
            <a:pPr fontAlgn="t">
              <a:spcBef>
                <a:spcPts val="0"/>
              </a:spcBef>
            </a:pPr>
            <a:r>
              <a:rPr lang="en-GB" sz="2400" b="1" dirty="0">
                <a:solidFill>
                  <a:srgbClr val="FFFFFF"/>
                </a:solidFill>
                <a:latin typeface="Calibri" panose="020F0502020204030204" pitchFamily="34" charset="0"/>
              </a:rPr>
              <a:t> </a:t>
            </a:r>
          </a:p>
          <a:p>
            <a:pPr marL="0" indent="0" algn="l" rtl="0" eaLnBrk="1" fontAlgn="t" latinLnBrk="0" hangingPunct="1">
              <a:spcBef>
                <a:spcPts val="0"/>
              </a:spcBef>
              <a:spcAft>
                <a:spcPts val="0"/>
              </a:spcAft>
              <a:buNone/>
            </a:pPr>
            <a:r>
              <a:rPr lang="en-GB" sz="2600" b="1" i="0" u="none" strike="noStrike" kern="1200" dirty="0">
                <a:solidFill>
                  <a:srgbClr val="FFFFFF"/>
                </a:solidFill>
                <a:effectLst/>
                <a:latin typeface="Calibri" panose="020F0502020204030204" pitchFamily="34" charset="0"/>
              </a:rPr>
              <a:t> 1</a:t>
            </a:r>
            <a:endParaRPr lang="en-GB" sz="2600" b="0" i="0" u="none" strike="noStrike" dirty="0">
              <a:effectLst/>
              <a:latin typeface="Arial" panose="020B0604020202020204" pitchFamily="34" charset="0"/>
            </a:endParaRPr>
          </a:p>
          <a:p>
            <a:endParaRPr lang="en-GB" dirty="0"/>
          </a:p>
        </p:txBody>
      </p:sp>
      <p:sp>
        <p:nvSpPr>
          <p:cNvPr id="8" name="Text Placeholder 7">
            <a:extLst>
              <a:ext uri="{FF2B5EF4-FFF2-40B4-BE49-F238E27FC236}">
                <a16:creationId xmlns:a16="http://schemas.microsoft.com/office/drawing/2014/main" id="{B3F15204-781E-6CCA-56EE-EF43DE53ACB5}"/>
              </a:ext>
            </a:extLst>
          </p:cNvPr>
          <p:cNvSpPr>
            <a:spLocks noGrp="1"/>
          </p:cNvSpPr>
          <p:nvPr>
            <p:ph type="body" sz="quarter" idx="14"/>
          </p:nvPr>
        </p:nvSpPr>
        <p:spPr/>
        <p:txBody>
          <a:bodyPr>
            <a:normAutofit/>
          </a:bodyPr>
          <a:lstStyle/>
          <a:p>
            <a:r>
              <a:rPr lang="en-US" sz="2800" dirty="0"/>
              <a:t>METHODOLOGY</a:t>
            </a:r>
            <a:endParaRPr lang="en-GB" sz="2800" dirty="0"/>
          </a:p>
        </p:txBody>
      </p:sp>
    </p:spTree>
    <p:extLst>
      <p:ext uri="{BB962C8B-B14F-4D97-AF65-F5344CB8AC3E}">
        <p14:creationId xmlns:p14="http://schemas.microsoft.com/office/powerpoint/2010/main" val="3822300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E8ED01-5555-C803-EED2-4D3F1D1A8D67}"/>
              </a:ext>
            </a:extLst>
          </p:cNvPr>
          <p:cNvSpPr>
            <a:spLocks noGrp="1"/>
          </p:cNvSpPr>
          <p:nvPr>
            <p:ph type="body" sz="quarter" idx="3"/>
          </p:nvPr>
        </p:nvSpPr>
        <p:spPr/>
        <p:txBody>
          <a:bodyPr/>
          <a:lstStyle/>
          <a:p>
            <a:r>
              <a:rPr lang="en-US" sz="2800" b="1" dirty="0"/>
              <a:t>Learning journals </a:t>
            </a:r>
            <a:r>
              <a:rPr lang="en-US" dirty="0"/>
              <a:t> </a:t>
            </a:r>
            <a:endParaRPr lang="en-GB" dirty="0"/>
          </a:p>
        </p:txBody>
      </p:sp>
      <p:sp>
        <p:nvSpPr>
          <p:cNvPr id="3" name="Content Placeholder 2">
            <a:extLst>
              <a:ext uri="{FF2B5EF4-FFF2-40B4-BE49-F238E27FC236}">
                <a16:creationId xmlns:a16="http://schemas.microsoft.com/office/drawing/2014/main" id="{210FD72D-B955-4AFF-2709-55A195891628}"/>
              </a:ext>
            </a:extLst>
          </p:cNvPr>
          <p:cNvSpPr>
            <a:spLocks noGrp="1"/>
          </p:cNvSpPr>
          <p:nvPr>
            <p:ph sz="quarter" idx="4"/>
          </p:nvPr>
        </p:nvSpPr>
        <p:spPr>
          <a:xfrm>
            <a:off x="4563578" y="2447228"/>
            <a:ext cx="7044222" cy="3391928"/>
          </a:xfrm>
        </p:spPr>
        <p:txBody>
          <a:bodyPr/>
          <a:lstStyle/>
          <a:p>
            <a:pPr>
              <a:buFont typeface="Wingdings" panose="05000000000000000000" pitchFamily="2" charset="2"/>
              <a:buChar char="§"/>
            </a:pPr>
            <a:r>
              <a:rPr lang="en-GB" sz="2400" dirty="0">
                <a:latin typeface="Arial" panose="020B0604020202020204" pitchFamily="34" charset="0"/>
                <a:cs typeface="Arial" panose="020B0604020202020204" pitchFamily="34" charset="0"/>
              </a:rPr>
              <a:t>Three reflective entries submitted by all learners</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 Every entry written upon completion of a weekly assignment </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 No word limit imposed, but entries ranged between 500-700 words</a:t>
            </a:r>
          </a:p>
          <a:p>
            <a:endParaRPr lang="en-GB" dirty="0"/>
          </a:p>
        </p:txBody>
      </p:sp>
      <p:sp>
        <p:nvSpPr>
          <p:cNvPr id="4" name="Text Placeholder 3">
            <a:extLst>
              <a:ext uri="{FF2B5EF4-FFF2-40B4-BE49-F238E27FC236}">
                <a16:creationId xmlns:a16="http://schemas.microsoft.com/office/drawing/2014/main" id="{8CB787E3-D617-A1CD-E6DC-FD09A5028918}"/>
              </a:ext>
            </a:extLst>
          </p:cNvPr>
          <p:cNvSpPr>
            <a:spLocks noGrp="1"/>
          </p:cNvSpPr>
          <p:nvPr>
            <p:ph type="body" sz="quarter" idx="13"/>
          </p:nvPr>
        </p:nvSpPr>
        <p:spPr/>
        <p:txBody>
          <a:bodyPr>
            <a:normAutofit/>
          </a:bodyPr>
          <a:lstStyle/>
          <a:p>
            <a:r>
              <a:rPr lang="en-US" sz="2800" dirty="0"/>
              <a:t>METHODOLOGY</a:t>
            </a:r>
            <a:endParaRPr lang="en-GB" sz="2800" dirty="0"/>
          </a:p>
        </p:txBody>
      </p:sp>
      <p:pic>
        <p:nvPicPr>
          <p:cNvPr id="6" name="Picture 5">
            <a:extLst>
              <a:ext uri="{FF2B5EF4-FFF2-40B4-BE49-F238E27FC236}">
                <a16:creationId xmlns:a16="http://schemas.microsoft.com/office/drawing/2014/main" id="{1B5A79B1-CE7D-75AF-0C8B-6558329027B9}"/>
              </a:ext>
            </a:extLst>
          </p:cNvPr>
          <p:cNvPicPr>
            <a:picLocks noChangeAspect="1"/>
          </p:cNvPicPr>
          <p:nvPr/>
        </p:nvPicPr>
        <p:blipFill>
          <a:blip r:embed="rId3"/>
          <a:stretch>
            <a:fillRect/>
          </a:stretch>
        </p:blipFill>
        <p:spPr>
          <a:xfrm>
            <a:off x="-94629" y="1322168"/>
            <a:ext cx="4311029" cy="5675532"/>
          </a:xfrm>
          <a:prstGeom prst="rect">
            <a:avLst/>
          </a:prstGeom>
        </p:spPr>
      </p:pic>
    </p:spTree>
    <p:extLst>
      <p:ext uri="{BB962C8B-B14F-4D97-AF65-F5344CB8AC3E}">
        <p14:creationId xmlns:p14="http://schemas.microsoft.com/office/powerpoint/2010/main" val="66149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8D3D7D6-C7D8-C63F-822E-0F0AF42345CA}"/>
              </a:ext>
            </a:extLst>
          </p:cNvPr>
          <p:cNvSpPr>
            <a:spLocks noGrp="1"/>
          </p:cNvSpPr>
          <p:nvPr>
            <p:ph type="body" sz="quarter" idx="3"/>
          </p:nvPr>
        </p:nvSpPr>
        <p:spPr>
          <a:xfrm>
            <a:off x="288758" y="1491915"/>
            <a:ext cx="10988149" cy="520701"/>
          </a:xfrm>
        </p:spPr>
        <p:txBody>
          <a:bodyPr/>
          <a:lstStyle/>
          <a:p>
            <a:r>
              <a:rPr lang="en-US" sz="2800" b="1" dirty="0"/>
              <a:t>Learning journal prompts </a:t>
            </a:r>
            <a:endParaRPr lang="en-GB" sz="2800" b="1" dirty="0"/>
          </a:p>
        </p:txBody>
      </p:sp>
      <p:sp>
        <p:nvSpPr>
          <p:cNvPr id="6" name="Content Placeholder 5">
            <a:extLst>
              <a:ext uri="{FF2B5EF4-FFF2-40B4-BE49-F238E27FC236}">
                <a16:creationId xmlns:a16="http://schemas.microsoft.com/office/drawing/2014/main" id="{FA435542-C354-8C9E-0D5A-81DEB04946A7}"/>
              </a:ext>
            </a:extLst>
          </p:cNvPr>
          <p:cNvSpPr>
            <a:spLocks noGrp="1"/>
          </p:cNvSpPr>
          <p:nvPr>
            <p:ph sz="quarter" idx="4"/>
          </p:nvPr>
        </p:nvSpPr>
        <p:spPr>
          <a:xfrm>
            <a:off x="288757" y="2422752"/>
            <a:ext cx="11407943" cy="5336948"/>
          </a:xfrm>
        </p:spPr>
        <p:txBody>
          <a:bodyPr>
            <a:normAutofit/>
          </a:bodyPr>
          <a:lstStyle/>
          <a:p>
            <a:pPr>
              <a:buFont typeface="Wingdings" panose="05000000000000000000" pitchFamily="2" charset="2"/>
              <a:buChar char="§"/>
            </a:pPr>
            <a:r>
              <a:rPr lang="en-GB" sz="2400" dirty="0">
                <a:latin typeface="Arial" panose="020B0604020202020204" pitchFamily="34" charset="0"/>
                <a:cs typeface="Arial" panose="020B0604020202020204" pitchFamily="34" charset="0"/>
              </a:rPr>
              <a:t>How did you feel when you wrote in English? </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 How did you compose your assignment? </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Did you use any specific strategies?</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 Where did you get the information for writing (e.g., own ideas, experiences, other peoples’ experiences, books or other sources of information)?</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 Did you get a teacher feedback on your writing this week? What did you think of that? </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How did you feel about teacher feedback? Did you find it helpful/ understandable? Why/Why not?</a:t>
            </a:r>
          </a:p>
          <a:p>
            <a:endParaRPr lang="en-GB" dirty="0"/>
          </a:p>
        </p:txBody>
      </p:sp>
      <p:sp>
        <p:nvSpPr>
          <p:cNvPr id="8" name="Text Placeholder 7">
            <a:extLst>
              <a:ext uri="{FF2B5EF4-FFF2-40B4-BE49-F238E27FC236}">
                <a16:creationId xmlns:a16="http://schemas.microsoft.com/office/drawing/2014/main" id="{B3F15204-781E-6CCA-56EE-EF43DE53ACB5}"/>
              </a:ext>
            </a:extLst>
          </p:cNvPr>
          <p:cNvSpPr>
            <a:spLocks noGrp="1"/>
          </p:cNvSpPr>
          <p:nvPr>
            <p:ph type="body" sz="quarter" idx="14"/>
          </p:nvPr>
        </p:nvSpPr>
        <p:spPr/>
        <p:txBody>
          <a:bodyPr>
            <a:normAutofit/>
          </a:bodyPr>
          <a:lstStyle/>
          <a:p>
            <a:r>
              <a:rPr lang="en-US" sz="2800" dirty="0"/>
              <a:t>METHODOLOGY</a:t>
            </a:r>
            <a:endParaRPr lang="en-GB" sz="2800" dirty="0"/>
          </a:p>
        </p:txBody>
      </p:sp>
    </p:spTree>
    <p:extLst>
      <p:ext uri="{BB962C8B-B14F-4D97-AF65-F5344CB8AC3E}">
        <p14:creationId xmlns:p14="http://schemas.microsoft.com/office/powerpoint/2010/main" val="3016520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8D3D7D6-C7D8-C63F-822E-0F0AF42345CA}"/>
              </a:ext>
            </a:extLst>
          </p:cNvPr>
          <p:cNvSpPr>
            <a:spLocks noGrp="1"/>
          </p:cNvSpPr>
          <p:nvPr>
            <p:ph type="body" sz="quarter" idx="3"/>
          </p:nvPr>
        </p:nvSpPr>
        <p:spPr>
          <a:xfrm>
            <a:off x="288758" y="1491915"/>
            <a:ext cx="10988149" cy="520701"/>
          </a:xfrm>
        </p:spPr>
        <p:txBody>
          <a:bodyPr/>
          <a:lstStyle/>
          <a:p>
            <a:r>
              <a:rPr lang="en-US" sz="2800" b="1" dirty="0"/>
              <a:t>Data analysis </a:t>
            </a:r>
            <a:endParaRPr lang="en-GB" sz="2800" b="1" dirty="0"/>
          </a:p>
        </p:txBody>
      </p:sp>
      <p:sp>
        <p:nvSpPr>
          <p:cNvPr id="6" name="Content Placeholder 5">
            <a:extLst>
              <a:ext uri="{FF2B5EF4-FFF2-40B4-BE49-F238E27FC236}">
                <a16:creationId xmlns:a16="http://schemas.microsoft.com/office/drawing/2014/main" id="{FA435542-C354-8C9E-0D5A-81DEB04946A7}"/>
              </a:ext>
            </a:extLst>
          </p:cNvPr>
          <p:cNvSpPr>
            <a:spLocks noGrp="1"/>
          </p:cNvSpPr>
          <p:nvPr>
            <p:ph sz="quarter" idx="4"/>
          </p:nvPr>
        </p:nvSpPr>
        <p:spPr>
          <a:xfrm>
            <a:off x="457200" y="2641600"/>
            <a:ext cx="11239500" cy="5118100"/>
          </a:xfrm>
        </p:spPr>
        <p:txBody>
          <a:bodyPr>
            <a:normAutofit/>
          </a:bodyPr>
          <a:lstStyle/>
          <a:p>
            <a:pPr>
              <a:buFont typeface="Wingdings" panose="05000000000000000000" pitchFamily="2" charset="2"/>
              <a:buChar char="§"/>
            </a:pPr>
            <a:r>
              <a:rPr lang="en-GB" sz="2400" dirty="0">
                <a:latin typeface="Arial" panose="020B0604020202020204" pitchFamily="34" charset="0"/>
                <a:cs typeface="Arial" panose="020B0604020202020204" pitchFamily="34" charset="0"/>
              </a:rPr>
              <a:t> </a:t>
            </a:r>
            <a:r>
              <a:rPr lang="en-GB" sz="2800" b="1" dirty="0">
                <a:solidFill>
                  <a:srgbClr val="FF0000"/>
                </a:solidFill>
                <a:latin typeface="Arial" panose="020B0604020202020204" pitchFamily="34" charset="0"/>
                <a:cs typeface="Arial" panose="020B0604020202020204" pitchFamily="34" charset="0"/>
              </a:rPr>
              <a:t>Thematic analysis (TA) </a:t>
            </a:r>
            <a:r>
              <a:rPr lang="en-GB" sz="2800" dirty="0">
                <a:latin typeface="Arial" panose="020B0604020202020204" pitchFamily="34" charset="0"/>
                <a:cs typeface="Arial" panose="020B0604020202020204" pitchFamily="34" charset="0"/>
              </a:rPr>
              <a:t>applied to interviews and learning journals</a:t>
            </a:r>
          </a:p>
          <a:p>
            <a:pPr>
              <a:buFont typeface="Wingdings" panose="05000000000000000000" pitchFamily="2" charset="2"/>
              <a:buChar char="§"/>
            </a:pPr>
            <a:endParaRPr lang="en-GB" sz="2800" dirty="0">
              <a:latin typeface="Arial" panose="020B0604020202020204" pitchFamily="34" charset="0"/>
              <a:cs typeface="Arial" panose="020B0604020202020204" pitchFamily="34" charset="0"/>
            </a:endParaRPr>
          </a:p>
          <a:p>
            <a:pPr>
              <a:buFont typeface="Wingdings" panose="05000000000000000000" pitchFamily="2" charset="2"/>
              <a:buChar char="§"/>
            </a:pPr>
            <a:r>
              <a:rPr lang="en-GB" sz="2800" dirty="0">
                <a:latin typeface="Arial" panose="020B0604020202020204" pitchFamily="34" charset="0"/>
                <a:cs typeface="Arial" panose="020B0604020202020204" pitchFamily="34" charset="0"/>
              </a:rPr>
              <a:t> Coding done according to standard practices of TA:</a:t>
            </a:r>
          </a:p>
          <a:p>
            <a:pPr marL="0" indent="0">
              <a:buNone/>
            </a:pPr>
            <a:r>
              <a:rPr lang="en-GB" sz="2800" dirty="0">
                <a:latin typeface="Arial" panose="020B0604020202020204" pitchFamily="34" charset="0"/>
                <a:cs typeface="Arial" panose="020B0604020202020204" pitchFamily="34" charset="0"/>
              </a:rPr>
              <a:t> </a:t>
            </a:r>
          </a:p>
          <a:p>
            <a:pPr lvl="3">
              <a:buFont typeface="Wingdings" panose="05000000000000000000" pitchFamily="2" charset="2"/>
              <a:buChar char="Ø"/>
            </a:pPr>
            <a:r>
              <a:rPr lang="en-GB" sz="2400" dirty="0">
                <a:latin typeface="Arial" panose="020B0604020202020204" pitchFamily="34" charset="0"/>
                <a:cs typeface="Arial" panose="020B0604020202020204" pitchFamily="34" charset="0"/>
              </a:rPr>
              <a:t>identifying themes and subthemes</a:t>
            </a:r>
          </a:p>
          <a:p>
            <a:pPr lvl="3">
              <a:buFont typeface="Wingdings" panose="05000000000000000000" pitchFamily="2" charset="2"/>
              <a:buChar char="Ø"/>
            </a:pPr>
            <a:r>
              <a:rPr lang="en-GB" sz="2400" dirty="0">
                <a:latin typeface="Arial" panose="020B0604020202020204" pitchFamily="34" charset="0"/>
                <a:cs typeface="Arial" panose="020B0604020202020204" pitchFamily="34" charset="0"/>
              </a:rPr>
              <a:t>selecting important themes and subthemes</a:t>
            </a:r>
          </a:p>
          <a:p>
            <a:pPr lvl="3">
              <a:buFont typeface="Wingdings" panose="05000000000000000000" pitchFamily="2" charset="2"/>
              <a:buChar char="Ø"/>
            </a:pPr>
            <a:r>
              <a:rPr lang="en-GB" sz="2400" dirty="0">
                <a:latin typeface="Arial" panose="020B0604020202020204" pitchFamily="34" charset="0"/>
                <a:cs typeface="Arial" panose="020B0604020202020204" pitchFamily="34" charset="0"/>
              </a:rPr>
              <a:t>establishing theme hierarchies and </a:t>
            </a:r>
          </a:p>
          <a:p>
            <a:pPr lvl="3">
              <a:buFont typeface="Wingdings" panose="05000000000000000000" pitchFamily="2" charset="2"/>
              <a:buChar char="Ø"/>
            </a:pPr>
            <a:r>
              <a:rPr lang="en-GB" sz="2400" dirty="0">
                <a:latin typeface="Arial" panose="020B0604020202020204" pitchFamily="34" charset="0"/>
                <a:cs typeface="Arial" panose="020B0604020202020204" pitchFamily="34" charset="0"/>
              </a:rPr>
              <a:t> linking themes and subthemes to theoretical frameworks                                              							(Ryan &amp; Bernard 2003).</a:t>
            </a:r>
          </a:p>
          <a:p>
            <a:pPr>
              <a:buFont typeface="Wingdings" panose="05000000000000000000" pitchFamily="2" charset="2"/>
              <a:buChar char="§"/>
            </a:pPr>
            <a:endParaRPr lang="en-GB" sz="2400" dirty="0">
              <a:latin typeface="Arial" panose="020B0604020202020204" pitchFamily="34" charset="0"/>
              <a:cs typeface="Arial" panose="020B0604020202020204" pitchFamily="34" charset="0"/>
            </a:endParaRPr>
          </a:p>
          <a:p>
            <a:endParaRPr lang="en-GB" dirty="0"/>
          </a:p>
        </p:txBody>
      </p:sp>
      <p:sp>
        <p:nvSpPr>
          <p:cNvPr id="8" name="Text Placeholder 7">
            <a:extLst>
              <a:ext uri="{FF2B5EF4-FFF2-40B4-BE49-F238E27FC236}">
                <a16:creationId xmlns:a16="http://schemas.microsoft.com/office/drawing/2014/main" id="{B3F15204-781E-6CCA-56EE-EF43DE53ACB5}"/>
              </a:ext>
            </a:extLst>
          </p:cNvPr>
          <p:cNvSpPr>
            <a:spLocks noGrp="1"/>
          </p:cNvSpPr>
          <p:nvPr>
            <p:ph type="body" sz="quarter" idx="14"/>
          </p:nvPr>
        </p:nvSpPr>
        <p:spPr/>
        <p:txBody>
          <a:bodyPr>
            <a:normAutofit/>
          </a:bodyPr>
          <a:lstStyle/>
          <a:p>
            <a:r>
              <a:rPr lang="en-US" sz="2800" dirty="0"/>
              <a:t>METHODOLOGY</a:t>
            </a:r>
            <a:endParaRPr lang="en-GB" sz="2800" dirty="0"/>
          </a:p>
        </p:txBody>
      </p:sp>
    </p:spTree>
    <p:extLst>
      <p:ext uri="{BB962C8B-B14F-4D97-AF65-F5344CB8AC3E}">
        <p14:creationId xmlns:p14="http://schemas.microsoft.com/office/powerpoint/2010/main" val="3598873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E8ED01-5555-C803-EED2-4D3F1D1A8D67}"/>
              </a:ext>
            </a:extLst>
          </p:cNvPr>
          <p:cNvSpPr>
            <a:spLocks noGrp="1"/>
          </p:cNvSpPr>
          <p:nvPr>
            <p:ph type="body" sz="quarter" idx="3"/>
          </p:nvPr>
        </p:nvSpPr>
        <p:spPr/>
        <p:txBody>
          <a:bodyPr/>
          <a:lstStyle/>
          <a:p>
            <a:r>
              <a:rPr lang="en-US" sz="2800" b="1" dirty="0"/>
              <a:t>Extensive reading </a:t>
            </a:r>
            <a:endParaRPr lang="en-GB" dirty="0"/>
          </a:p>
        </p:txBody>
      </p:sp>
      <p:sp>
        <p:nvSpPr>
          <p:cNvPr id="3" name="Content Placeholder 2">
            <a:extLst>
              <a:ext uri="{FF2B5EF4-FFF2-40B4-BE49-F238E27FC236}">
                <a16:creationId xmlns:a16="http://schemas.microsoft.com/office/drawing/2014/main" id="{210FD72D-B955-4AFF-2709-55A195891628}"/>
              </a:ext>
            </a:extLst>
          </p:cNvPr>
          <p:cNvSpPr>
            <a:spLocks noGrp="1"/>
          </p:cNvSpPr>
          <p:nvPr>
            <p:ph sz="quarter" idx="4"/>
          </p:nvPr>
        </p:nvSpPr>
        <p:spPr>
          <a:xfrm>
            <a:off x="4648199" y="2447228"/>
            <a:ext cx="6628707" cy="3890072"/>
          </a:xfrm>
        </p:spPr>
        <p:txBody>
          <a:bodyPr>
            <a:normAutofit/>
          </a:bodyPr>
          <a:lstStyle/>
          <a:p>
            <a:pPr marL="0" indent="0">
              <a:buNone/>
            </a:pPr>
            <a:r>
              <a:rPr lang="en-US" sz="2600" b="1" dirty="0">
                <a:latin typeface="Arial" panose="020B0604020202020204" pitchFamily="34" charset="0"/>
                <a:cs typeface="Arial" panose="020B0604020202020204" pitchFamily="34" charset="0"/>
              </a:rPr>
              <a:t>Increased engagement in extensive reading</a:t>
            </a:r>
          </a:p>
          <a:p>
            <a:pPr>
              <a:buFont typeface="Wingdings" panose="05000000000000000000" pitchFamily="2" charset="2"/>
              <a:buChar char="§"/>
            </a:pPr>
            <a:endParaRPr lang="en-US" sz="2400" b="1"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 “</a:t>
            </a:r>
            <a:r>
              <a:rPr lang="en-GB" sz="2400" i="1" dirty="0">
                <a:latin typeface="Arial" panose="020B0604020202020204" pitchFamily="34" charset="0"/>
                <a:cs typeface="Arial" panose="020B0604020202020204" pitchFamily="34" charset="0"/>
              </a:rPr>
              <a:t>My major is economics, so I will read more papers or other materials related to my subject…this should help me so much to improve my writing ability” </a:t>
            </a:r>
          </a:p>
          <a:p>
            <a:pPr marL="0" indent="0">
              <a:buNone/>
            </a:pPr>
            <a:r>
              <a:rPr lang="en-GB" sz="2400" dirty="0">
                <a:latin typeface="Arial" panose="020B0604020202020204" pitchFamily="34" charset="0"/>
                <a:cs typeface="Arial" panose="020B0604020202020204" pitchFamily="34" charset="0"/>
              </a:rPr>
              <a:t> (Ppt 1,  post-course interview)</a:t>
            </a:r>
          </a:p>
          <a:p>
            <a:pPr>
              <a:buFont typeface="Wingdings" panose="05000000000000000000" pitchFamily="2" charset="2"/>
              <a:buChar char="§"/>
            </a:pPr>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pPr>
              <a:buFont typeface="Wingdings" panose="05000000000000000000" pitchFamily="2" charset="2"/>
              <a:buChar char="§"/>
            </a:pPr>
            <a:endParaRPr lang="en-GB" sz="2400" dirty="0">
              <a:latin typeface="Arial" panose="020B0604020202020204" pitchFamily="34" charset="0"/>
              <a:cs typeface="Arial" panose="020B0604020202020204" pitchFamily="34" charset="0"/>
            </a:endParaRPr>
          </a:p>
          <a:p>
            <a:endParaRPr lang="en-GB" dirty="0"/>
          </a:p>
        </p:txBody>
      </p:sp>
      <p:sp>
        <p:nvSpPr>
          <p:cNvPr id="4" name="Text Placeholder 3">
            <a:extLst>
              <a:ext uri="{FF2B5EF4-FFF2-40B4-BE49-F238E27FC236}">
                <a16:creationId xmlns:a16="http://schemas.microsoft.com/office/drawing/2014/main" id="{8CB787E3-D617-A1CD-E6DC-FD09A5028918}"/>
              </a:ext>
            </a:extLst>
          </p:cNvPr>
          <p:cNvSpPr>
            <a:spLocks noGrp="1"/>
          </p:cNvSpPr>
          <p:nvPr>
            <p:ph type="body" sz="quarter" idx="13"/>
          </p:nvPr>
        </p:nvSpPr>
        <p:spPr/>
        <p:txBody>
          <a:bodyPr>
            <a:normAutofit/>
          </a:bodyPr>
          <a:lstStyle/>
          <a:p>
            <a:r>
              <a:rPr lang="en-US" sz="2800" dirty="0"/>
              <a:t>Findings </a:t>
            </a:r>
            <a:endParaRPr lang="en-GB" sz="2800" dirty="0"/>
          </a:p>
        </p:txBody>
      </p:sp>
      <p:pic>
        <p:nvPicPr>
          <p:cNvPr id="6" name="Picture 5">
            <a:extLst>
              <a:ext uri="{FF2B5EF4-FFF2-40B4-BE49-F238E27FC236}">
                <a16:creationId xmlns:a16="http://schemas.microsoft.com/office/drawing/2014/main" id="{692EB68C-A355-80F7-4707-926F7E2FE53B}"/>
              </a:ext>
            </a:extLst>
          </p:cNvPr>
          <p:cNvPicPr>
            <a:picLocks noChangeAspect="1"/>
          </p:cNvPicPr>
          <p:nvPr/>
        </p:nvPicPr>
        <p:blipFill>
          <a:blip r:embed="rId3"/>
          <a:stretch>
            <a:fillRect/>
          </a:stretch>
        </p:blipFill>
        <p:spPr>
          <a:xfrm>
            <a:off x="0" y="1322168"/>
            <a:ext cx="4191000" cy="5700931"/>
          </a:xfrm>
          <a:prstGeom prst="rect">
            <a:avLst/>
          </a:prstGeom>
        </p:spPr>
      </p:pic>
    </p:spTree>
    <p:extLst>
      <p:ext uri="{BB962C8B-B14F-4D97-AF65-F5344CB8AC3E}">
        <p14:creationId xmlns:p14="http://schemas.microsoft.com/office/powerpoint/2010/main" val="1430581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E8ED01-5555-C803-EED2-4D3F1D1A8D67}"/>
              </a:ext>
            </a:extLst>
          </p:cNvPr>
          <p:cNvSpPr>
            <a:spLocks noGrp="1"/>
          </p:cNvSpPr>
          <p:nvPr>
            <p:ph type="body" sz="quarter" idx="3"/>
          </p:nvPr>
        </p:nvSpPr>
        <p:spPr/>
        <p:txBody>
          <a:bodyPr/>
          <a:lstStyle/>
          <a:p>
            <a:r>
              <a:rPr lang="en-US" sz="2800" b="1" dirty="0"/>
              <a:t>Using exemplars </a:t>
            </a:r>
            <a:endParaRPr lang="en-GB" dirty="0"/>
          </a:p>
        </p:txBody>
      </p:sp>
      <p:sp>
        <p:nvSpPr>
          <p:cNvPr id="3" name="Content Placeholder 2">
            <a:extLst>
              <a:ext uri="{FF2B5EF4-FFF2-40B4-BE49-F238E27FC236}">
                <a16:creationId xmlns:a16="http://schemas.microsoft.com/office/drawing/2014/main" id="{210FD72D-B955-4AFF-2709-55A195891628}"/>
              </a:ext>
            </a:extLst>
          </p:cNvPr>
          <p:cNvSpPr>
            <a:spLocks noGrp="1"/>
          </p:cNvSpPr>
          <p:nvPr>
            <p:ph sz="quarter" idx="4"/>
          </p:nvPr>
        </p:nvSpPr>
        <p:spPr>
          <a:xfrm>
            <a:off x="4648199" y="2447228"/>
            <a:ext cx="6628708" cy="3890072"/>
          </a:xfrm>
        </p:spPr>
        <p:txBody>
          <a:bodyPr>
            <a:normAutofit/>
          </a:bodyPr>
          <a:lstStyle/>
          <a:p>
            <a:pPr marL="0" indent="0">
              <a:buNone/>
            </a:pPr>
            <a:r>
              <a:rPr lang="en-GB" sz="2400" b="1" dirty="0">
                <a:solidFill>
                  <a:schemeClr val="tx1"/>
                </a:solidFill>
                <a:latin typeface="Arial" panose="020B0604020202020204" pitchFamily="34" charset="0"/>
                <a:cs typeface="Arial" panose="020B0604020202020204" pitchFamily="34" charset="0"/>
              </a:rPr>
              <a:t>Increased reading of other students’ work</a:t>
            </a:r>
          </a:p>
          <a:p>
            <a:pPr>
              <a:buFont typeface="Wingdings" panose="05000000000000000000" pitchFamily="2" charset="2"/>
              <a:buChar char="§"/>
            </a:pPr>
            <a:endParaRPr lang="en-GB" sz="2800" b="1" dirty="0">
              <a:solidFill>
                <a:schemeClr val="tx1"/>
              </a:solidFill>
              <a:latin typeface="Arial" panose="020B0604020202020204" pitchFamily="34" charset="0"/>
              <a:cs typeface="Arial" panose="020B0604020202020204" pitchFamily="34" charset="0"/>
            </a:endParaRPr>
          </a:p>
          <a:p>
            <a:pPr marL="0" indent="0">
              <a:buNone/>
            </a:pPr>
            <a:r>
              <a:rPr lang="en-GB" sz="2400" i="1" dirty="0">
                <a:latin typeface="Arial" panose="020B0604020202020204" pitchFamily="34" charset="0"/>
                <a:cs typeface="Arial" panose="020B0604020202020204" pitchFamily="34" charset="0"/>
              </a:rPr>
              <a:t>“I will try to write something maybe imitate I mean read an essay… a good essay about our  major, I will try to imitate the writing style and use...select the useful words or expressions…” </a:t>
            </a:r>
          </a:p>
          <a:p>
            <a:pPr marL="0" indent="0">
              <a:buNone/>
            </a:pPr>
            <a:r>
              <a:rPr lang="en-GB" sz="2400" dirty="0">
                <a:latin typeface="Arial" panose="020B0604020202020204" pitchFamily="34" charset="0"/>
                <a:cs typeface="Arial" panose="020B0604020202020204" pitchFamily="34" charset="0"/>
              </a:rPr>
              <a:t>(Ppt 14, post-course interview)</a:t>
            </a:r>
          </a:p>
          <a:p>
            <a:pPr>
              <a:buFont typeface="Wingdings" panose="05000000000000000000" pitchFamily="2" charset="2"/>
              <a:buChar char="§"/>
            </a:pPr>
            <a:endParaRPr lang="en-GB" sz="2400" dirty="0">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
            </a:pPr>
            <a:endParaRPr lang="en-GB" sz="2400" dirty="0">
              <a:latin typeface="Arial" panose="020B0604020202020204" pitchFamily="34" charset="0"/>
              <a:cs typeface="Arial" panose="020B0604020202020204" pitchFamily="34" charset="0"/>
            </a:endParaRPr>
          </a:p>
          <a:p>
            <a:endParaRPr lang="en-GB" dirty="0"/>
          </a:p>
        </p:txBody>
      </p:sp>
      <p:sp>
        <p:nvSpPr>
          <p:cNvPr id="4" name="Text Placeholder 3">
            <a:extLst>
              <a:ext uri="{FF2B5EF4-FFF2-40B4-BE49-F238E27FC236}">
                <a16:creationId xmlns:a16="http://schemas.microsoft.com/office/drawing/2014/main" id="{8CB787E3-D617-A1CD-E6DC-FD09A5028918}"/>
              </a:ext>
            </a:extLst>
          </p:cNvPr>
          <p:cNvSpPr>
            <a:spLocks noGrp="1"/>
          </p:cNvSpPr>
          <p:nvPr>
            <p:ph type="body" sz="quarter" idx="13"/>
          </p:nvPr>
        </p:nvSpPr>
        <p:spPr/>
        <p:txBody>
          <a:bodyPr>
            <a:normAutofit/>
          </a:bodyPr>
          <a:lstStyle/>
          <a:p>
            <a:r>
              <a:rPr lang="en-US" sz="2800" dirty="0"/>
              <a:t>Findings </a:t>
            </a:r>
            <a:endParaRPr lang="en-GB" sz="2800" dirty="0"/>
          </a:p>
        </p:txBody>
      </p:sp>
      <p:pic>
        <p:nvPicPr>
          <p:cNvPr id="7" name="Picture 6">
            <a:extLst>
              <a:ext uri="{FF2B5EF4-FFF2-40B4-BE49-F238E27FC236}">
                <a16:creationId xmlns:a16="http://schemas.microsoft.com/office/drawing/2014/main" id="{A74B6D5E-52D9-9D51-52FF-76E8B7434373}"/>
              </a:ext>
            </a:extLst>
          </p:cNvPr>
          <p:cNvPicPr>
            <a:picLocks noChangeAspect="1"/>
          </p:cNvPicPr>
          <p:nvPr/>
        </p:nvPicPr>
        <p:blipFill>
          <a:blip r:embed="rId3"/>
          <a:stretch>
            <a:fillRect/>
          </a:stretch>
        </p:blipFill>
        <p:spPr>
          <a:xfrm>
            <a:off x="0" y="1330325"/>
            <a:ext cx="4089400" cy="5527675"/>
          </a:xfrm>
          <a:prstGeom prst="rect">
            <a:avLst/>
          </a:prstGeom>
        </p:spPr>
      </p:pic>
    </p:spTree>
    <p:extLst>
      <p:ext uri="{BB962C8B-B14F-4D97-AF65-F5344CB8AC3E}">
        <p14:creationId xmlns:p14="http://schemas.microsoft.com/office/powerpoint/2010/main" val="1794493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E8ED01-5555-C803-EED2-4D3F1D1A8D67}"/>
              </a:ext>
            </a:extLst>
          </p:cNvPr>
          <p:cNvSpPr>
            <a:spLocks noGrp="1"/>
          </p:cNvSpPr>
          <p:nvPr>
            <p:ph type="body" sz="quarter" idx="3"/>
          </p:nvPr>
        </p:nvSpPr>
        <p:spPr/>
        <p:txBody>
          <a:bodyPr/>
          <a:lstStyle/>
          <a:p>
            <a:r>
              <a:rPr lang="en-US" sz="2800" b="1" dirty="0"/>
              <a:t>Revision</a:t>
            </a:r>
            <a:endParaRPr lang="en-GB" dirty="0"/>
          </a:p>
        </p:txBody>
      </p:sp>
      <p:sp>
        <p:nvSpPr>
          <p:cNvPr id="3" name="Content Placeholder 2">
            <a:extLst>
              <a:ext uri="{FF2B5EF4-FFF2-40B4-BE49-F238E27FC236}">
                <a16:creationId xmlns:a16="http://schemas.microsoft.com/office/drawing/2014/main" id="{210FD72D-B955-4AFF-2709-55A195891628}"/>
              </a:ext>
            </a:extLst>
          </p:cNvPr>
          <p:cNvSpPr>
            <a:spLocks noGrp="1"/>
          </p:cNvSpPr>
          <p:nvPr>
            <p:ph sz="quarter" idx="4"/>
          </p:nvPr>
        </p:nvSpPr>
        <p:spPr>
          <a:xfrm>
            <a:off x="4648199" y="2447227"/>
            <a:ext cx="6870701" cy="3953573"/>
          </a:xfrm>
        </p:spPr>
        <p:txBody>
          <a:bodyPr>
            <a:normAutofit/>
          </a:bodyPr>
          <a:lstStyle/>
          <a:p>
            <a:pPr marL="0" indent="0">
              <a:buNone/>
            </a:pPr>
            <a:r>
              <a:rPr lang="en-GB" sz="2400" b="1" dirty="0">
                <a:latin typeface="Arial" panose="020B0604020202020204" pitchFamily="34" charset="0"/>
                <a:cs typeface="Arial" panose="020B0604020202020204" pitchFamily="34" charset="0"/>
              </a:rPr>
              <a:t>Decreased revision for grammatical accuracy</a:t>
            </a:r>
          </a:p>
          <a:p>
            <a:pPr>
              <a:buFont typeface="Wingdings" panose="05000000000000000000" pitchFamily="2" charset="2"/>
              <a:buChar char="§"/>
            </a:pPr>
            <a:endParaRPr lang="en-GB" sz="3100" b="1"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a:t>
            </a:r>
            <a:r>
              <a:rPr lang="en-GB" sz="2400" i="1" dirty="0">
                <a:latin typeface="Arial" panose="020B0604020202020204" pitchFamily="34" charset="0"/>
                <a:cs typeface="Arial" panose="020B0604020202020204" pitchFamily="34" charset="0"/>
              </a:rPr>
              <a:t>Before I check grammar and other mistakes, I will check that the Introduction contains my position and the main point and goals, I mean the task…</a:t>
            </a:r>
            <a:r>
              <a:rPr lang="en-GB" sz="2400" dirty="0">
                <a:latin typeface="Arial" panose="020B0604020202020204" pitchFamily="34" charset="0"/>
                <a:cs typeface="Arial" panose="020B0604020202020204" pitchFamily="34" charset="0"/>
              </a:rPr>
              <a:t> “</a:t>
            </a:r>
          </a:p>
          <a:p>
            <a:pPr marL="0" indent="0">
              <a:buNone/>
            </a:pPr>
            <a:r>
              <a:rPr lang="en-GB" sz="2400" dirty="0">
                <a:latin typeface="Arial" panose="020B0604020202020204" pitchFamily="34" charset="0"/>
                <a:cs typeface="Arial" panose="020B0604020202020204" pitchFamily="34" charset="0"/>
              </a:rPr>
              <a:t>(Ppt 5, post-course interview) </a:t>
            </a:r>
          </a:p>
          <a:p>
            <a:pPr>
              <a:buFont typeface="Wingdings" panose="05000000000000000000" pitchFamily="2" charset="2"/>
              <a:buChar char="§"/>
            </a:pPr>
            <a:endParaRPr lang="en-GB" sz="2800" dirty="0">
              <a:latin typeface="Arial" panose="020B0604020202020204" pitchFamily="34" charset="0"/>
              <a:cs typeface="Arial" panose="020B0604020202020204" pitchFamily="34" charset="0"/>
            </a:endParaRPr>
          </a:p>
          <a:p>
            <a:endParaRPr lang="en-GB" dirty="0"/>
          </a:p>
        </p:txBody>
      </p:sp>
      <p:sp>
        <p:nvSpPr>
          <p:cNvPr id="4" name="Text Placeholder 3">
            <a:extLst>
              <a:ext uri="{FF2B5EF4-FFF2-40B4-BE49-F238E27FC236}">
                <a16:creationId xmlns:a16="http://schemas.microsoft.com/office/drawing/2014/main" id="{8CB787E3-D617-A1CD-E6DC-FD09A5028918}"/>
              </a:ext>
            </a:extLst>
          </p:cNvPr>
          <p:cNvSpPr>
            <a:spLocks noGrp="1"/>
          </p:cNvSpPr>
          <p:nvPr>
            <p:ph type="body" sz="quarter" idx="13"/>
          </p:nvPr>
        </p:nvSpPr>
        <p:spPr/>
        <p:txBody>
          <a:bodyPr>
            <a:normAutofit/>
          </a:bodyPr>
          <a:lstStyle/>
          <a:p>
            <a:r>
              <a:rPr lang="en-US" sz="2800" dirty="0"/>
              <a:t>Findings </a:t>
            </a:r>
            <a:endParaRPr lang="en-GB" sz="2800" dirty="0"/>
          </a:p>
        </p:txBody>
      </p:sp>
      <p:pic>
        <p:nvPicPr>
          <p:cNvPr id="5" name="Picture 4">
            <a:extLst>
              <a:ext uri="{FF2B5EF4-FFF2-40B4-BE49-F238E27FC236}">
                <a16:creationId xmlns:a16="http://schemas.microsoft.com/office/drawing/2014/main" id="{57E2CA43-791B-6E9F-E41A-490E9F7E5663}"/>
              </a:ext>
            </a:extLst>
          </p:cNvPr>
          <p:cNvPicPr>
            <a:picLocks noChangeAspect="1"/>
          </p:cNvPicPr>
          <p:nvPr/>
        </p:nvPicPr>
        <p:blipFill>
          <a:blip r:embed="rId3"/>
          <a:stretch>
            <a:fillRect/>
          </a:stretch>
        </p:blipFill>
        <p:spPr>
          <a:xfrm>
            <a:off x="0" y="1334868"/>
            <a:ext cx="4191000" cy="5662831"/>
          </a:xfrm>
          <a:prstGeom prst="rect">
            <a:avLst/>
          </a:prstGeom>
        </p:spPr>
      </p:pic>
    </p:spTree>
    <p:extLst>
      <p:ext uri="{BB962C8B-B14F-4D97-AF65-F5344CB8AC3E}">
        <p14:creationId xmlns:p14="http://schemas.microsoft.com/office/powerpoint/2010/main" val="3658520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E8ED01-5555-C803-EED2-4D3F1D1A8D67}"/>
              </a:ext>
            </a:extLst>
          </p:cNvPr>
          <p:cNvSpPr>
            <a:spLocks noGrp="1"/>
          </p:cNvSpPr>
          <p:nvPr>
            <p:ph type="body" sz="quarter" idx="3"/>
          </p:nvPr>
        </p:nvSpPr>
        <p:spPr/>
        <p:txBody>
          <a:bodyPr/>
          <a:lstStyle/>
          <a:p>
            <a:r>
              <a:rPr lang="en-US" sz="2800" b="1" dirty="0"/>
              <a:t>Backtracking</a:t>
            </a:r>
            <a:endParaRPr lang="en-GB" dirty="0"/>
          </a:p>
        </p:txBody>
      </p:sp>
      <p:sp>
        <p:nvSpPr>
          <p:cNvPr id="3" name="Content Placeholder 2">
            <a:extLst>
              <a:ext uri="{FF2B5EF4-FFF2-40B4-BE49-F238E27FC236}">
                <a16:creationId xmlns:a16="http://schemas.microsoft.com/office/drawing/2014/main" id="{210FD72D-B955-4AFF-2709-55A195891628}"/>
              </a:ext>
            </a:extLst>
          </p:cNvPr>
          <p:cNvSpPr>
            <a:spLocks noGrp="1"/>
          </p:cNvSpPr>
          <p:nvPr>
            <p:ph sz="quarter" idx="4"/>
          </p:nvPr>
        </p:nvSpPr>
        <p:spPr>
          <a:xfrm>
            <a:off x="4648199" y="2447227"/>
            <a:ext cx="6870701" cy="3953573"/>
          </a:xfrm>
        </p:spPr>
        <p:txBody>
          <a:bodyPr>
            <a:normAutofit/>
          </a:bodyPr>
          <a:lstStyle/>
          <a:p>
            <a:pPr marL="0" indent="0">
              <a:buNone/>
            </a:pPr>
            <a:r>
              <a:rPr lang="en-GB" sz="2400" b="1" dirty="0">
                <a:latin typeface="Arial" panose="020B0604020202020204" pitchFamily="34" charset="0"/>
                <a:cs typeface="Arial" panose="020B0604020202020204" pitchFamily="34" charset="0"/>
              </a:rPr>
              <a:t>Increased use of backtracking</a:t>
            </a:r>
          </a:p>
          <a:p>
            <a:pPr marL="0" indent="0">
              <a:buNone/>
            </a:pPr>
            <a:endParaRPr lang="en-GB" sz="2400" i="1" dirty="0"/>
          </a:p>
          <a:p>
            <a:pPr marL="0" indent="0">
              <a:buNone/>
            </a:pPr>
            <a:r>
              <a:rPr lang="en-GB" sz="2400" i="1" dirty="0">
                <a:latin typeface="Arial" panose="020B0604020202020204" pitchFamily="34" charset="0"/>
                <a:cs typeface="Arial" panose="020B0604020202020204" pitchFamily="34" charset="0"/>
              </a:rPr>
              <a:t>“I actually read the essay again and again because there are some mistakes concealed so maybe at first sight we cannot find them so you should read again and them you could find them”                        </a:t>
            </a:r>
          </a:p>
          <a:p>
            <a:pPr marL="0" indent="0">
              <a:buNone/>
            </a:pPr>
            <a:r>
              <a:rPr lang="en-GB" sz="2400" dirty="0">
                <a:latin typeface="Arial" panose="020B0604020202020204" pitchFamily="34" charset="0"/>
                <a:cs typeface="Arial" panose="020B0604020202020204" pitchFamily="34" charset="0"/>
              </a:rPr>
              <a:t>(Pt 1, post-course interview)</a:t>
            </a:r>
            <a:r>
              <a:rPr lang="en-GB" sz="2400" i="1" dirty="0">
                <a:latin typeface="Arial" panose="020B0604020202020204" pitchFamily="34" charset="0"/>
                <a:cs typeface="Arial" panose="020B0604020202020204" pitchFamily="34" charset="0"/>
              </a:rPr>
              <a:t> </a:t>
            </a:r>
          </a:p>
          <a:p>
            <a:pPr marL="0" indent="0">
              <a:buNone/>
            </a:pPr>
            <a:endParaRPr lang="en-GB" sz="2400" dirty="0"/>
          </a:p>
          <a:p>
            <a:endParaRPr lang="en-GB" dirty="0"/>
          </a:p>
        </p:txBody>
      </p:sp>
      <p:sp>
        <p:nvSpPr>
          <p:cNvPr id="4" name="Text Placeholder 3">
            <a:extLst>
              <a:ext uri="{FF2B5EF4-FFF2-40B4-BE49-F238E27FC236}">
                <a16:creationId xmlns:a16="http://schemas.microsoft.com/office/drawing/2014/main" id="{8CB787E3-D617-A1CD-E6DC-FD09A5028918}"/>
              </a:ext>
            </a:extLst>
          </p:cNvPr>
          <p:cNvSpPr>
            <a:spLocks noGrp="1"/>
          </p:cNvSpPr>
          <p:nvPr>
            <p:ph type="body" sz="quarter" idx="13"/>
          </p:nvPr>
        </p:nvSpPr>
        <p:spPr/>
        <p:txBody>
          <a:bodyPr>
            <a:normAutofit/>
          </a:bodyPr>
          <a:lstStyle/>
          <a:p>
            <a:r>
              <a:rPr lang="en-US" sz="2800" dirty="0"/>
              <a:t>Findings </a:t>
            </a:r>
            <a:endParaRPr lang="en-GB" sz="2800" dirty="0"/>
          </a:p>
        </p:txBody>
      </p:sp>
      <p:pic>
        <p:nvPicPr>
          <p:cNvPr id="6" name="Picture 5">
            <a:extLst>
              <a:ext uri="{FF2B5EF4-FFF2-40B4-BE49-F238E27FC236}">
                <a16:creationId xmlns:a16="http://schemas.microsoft.com/office/drawing/2014/main" id="{B9DAADCB-1E69-EE03-F92A-0CC613DEBDEE}"/>
              </a:ext>
            </a:extLst>
          </p:cNvPr>
          <p:cNvPicPr>
            <a:picLocks noChangeAspect="1"/>
          </p:cNvPicPr>
          <p:nvPr/>
        </p:nvPicPr>
        <p:blipFill>
          <a:blip r:embed="rId3"/>
          <a:stretch>
            <a:fillRect/>
          </a:stretch>
        </p:blipFill>
        <p:spPr>
          <a:xfrm>
            <a:off x="0" y="1322168"/>
            <a:ext cx="4216400" cy="5688231"/>
          </a:xfrm>
          <a:prstGeom prst="rect">
            <a:avLst/>
          </a:prstGeom>
        </p:spPr>
      </p:pic>
    </p:spTree>
    <p:extLst>
      <p:ext uri="{BB962C8B-B14F-4D97-AF65-F5344CB8AC3E}">
        <p14:creationId xmlns:p14="http://schemas.microsoft.com/office/powerpoint/2010/main" val="424401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txBox="1">
            <a:spLocks/>
          </p:cNvSpPr>
          <p:nvPr/>
        </p:nvSpPr>
        <p:spPr>
          <a:xfrm>
            <a:off x="6096000" y="2590756"/>
            <a:ext cx="5316638" cy="1102221"/>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Examining L2 learners’ perceptions of their writing strategies on an intensive EAP course in the UK</a:t>
            </a:r>
          </a:p>
        </p:txBody>
      </p:sp>
      <p:sp>
        <p:nvSpPr>
          <p:cNvPr id="3" name="Text Placeholder 3"/>
          <p:cNvSpPr txBox="1">
            <a:spLocks/>
          </p:cNvSpPr>
          <p:nvPr/>
        </p:nvSpPr>
        <p:spPr>
          <a:xfrm>
            <a:off x="6096000" y="3743081"/>
            <a:ext cx="5954038" cy="489338"/>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None/>
            </a:pPr>
            <a:r>
              <a:rPr lang="en-GB" sz="2000" dirty="0"/>
              <a:t>Dr Diana </a:t>
            </a:r>
            <a:r>
              <a:rPr lang="en-GB" sz="2000" dirty="0" err="1"/>
              <a:t>Mazgutova</a:t>
            </a:r>
            <a:r>
              <a:rPr lang="en-GB" sz="2000" dirty="0"/>
              <a:t> (University of Leeds) with input from Dr Judith Hanks</a:t>
            </a:r>
          </a:p>
        </p:txBody>
      </p:sp>
      <p:sp>
        <p:nvSpPr>
          <p:cNvPr id="4" name="Text Placeholder 3">
            <a:extLst>
              <a:ext uri="{FF2B5EF4-FFF2-40B4-BE49-F238E27FC236}">
                <a16:creationId xmlns:a16="http://schemas.microsoft.com/office/drawing/2014/main" id="{5263C2F3-07E7-F386-48B6-5903B8A6E7CB}"/>
              </a:ext>
            </a:extLst>
          </p:cNvPr>
          <p:cNvSpPr>
            <a:spLocks noGrp="1"/>
          </p:cNvSpPr>
          <p:nvPr>
            <p:ph type="body" sz="quarter" idx="13"/>
          </p:nvPr>
        </p:nvSpPr>
        <p:spPr/>
        <p:txBody>
          <a:bodyPr/>
          <a:lstStyle/>
          <a:p>
            <a:endParaRPr lang="en-GB"/>
          </a:p>
        </p:txBody>
      </p:sp>
      <p:pic>
        <p:nvPicPr>
          <p:cNvPr id="5" name="Picture 4">
            <a:extLst>
              <a:ext uri="{FF2B5EF4-FFF2-40B4-BE49-F238E27FC236}">
                <a16:creationId xmlns:a16="http://schemas.microsoft.com/office/drawing/2014/main" id="{AEDA16A6-4E5A-E65F-DB80-E300DB20B165}"/>
              </a:ext>
            </a:extLst>
          </p:cNvPr>
          <p:cNvPicPr>
            <a:picLocks noChangeAspect="1"/>
          </p:cNvPicPr>
          <p:nvPr/>
        </p:nvPicPr>
        <p:blipFill>
          <a:blip r:embed="rId3"/>
          <a:stretch>
            <a:fillRect/>
          </a:stretch>
        </p:blipFill>
        <p:spPr>
          <a:xfrm>
            <a:off x="2773371" y="2626133"/>
            <a:ext cx="2286198" cy="1713124"/>
          </a:xfrm>
          <a:prstGeom prst="rect">
            <a:avLst/>
          </a:prstGeom>
        </p:spPr>
      </p:pic>
    </p:spTree>
    <p:extLst>
      <p:ext uri="{BB962C8B-B14F-4D97-AF65-F5344CB8AC3E}">
        <p14:creationId xmlns:p14="http://schemas.microsoft.com/office/powerpoint/2010/main" val="4044786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E8ED01-5555-C803-EED2-4D3F1D1A8D67}"/>
              </a:ext>
            </a:extLst>
          </p:cNvPr>
          <p:cNvSpPr>
            <a:spLocks noGrp="1"/>
          </p:cNvSpPr>
          <p:nvPr>
            <p:ph type="body" sz="quarter" idx="3"/>
          </p:nvPr>
        </p:nvSpPr>
        <p:spPr/>
        <p:txBody>
          <a:bodyPr/>
          <a:lstStyle/>
          <a:p>
            <a:r>
              <a:rPr lang="en-US" sz="2800" b="1" dirty="0"/>
              <a:t>Seeking tutor support </a:t>
            </a:r>
            <a:endParaRPr lang="en-GB" dirty="0"/>
          </a:p>
        </p:txBody>
      </p:sp>
      <p:sp>
        <p:nvSpPr>
          <p:cNvPr id="3" name="Content Placeholder 2">
            <a:extLst>
              <a:ext uri="{FF2B5EF4-FFF2-40B4-BE49-F238E27FC236}">
                <a16:creationId xmlns:a16="http://schemas.microsoft.com/office/drawing/2014/main" id="{210FD72D-B955-4AFF-2709-55A195891628}"/>
              </a:ext>
            </a:extLst>
          </p:cNvPr>
          <p:cNvSpPr>
            <a:spLocks noGrp="1"/>
          </p:cNvSpPr>
          <p:nvPr>
            <p:ph sz="quarter" idx="4"/>
          </p:nvPr>
        </p:nvSpPr>
        <p:spPr>
          <a:xfrm>
            <a:off x="4648199" y="2447228"/>
            <a:ext cx="6870701" cy="3953572"/>
          </a:xfrm>
        </p:spPr>
        <p:txBody>
          <a:bodyPr>
            <a:normAutofit/>
          </a:bodyPr>
          <a:lstStyle/>
          <a:p>
            <a:pPr marL="0" indent="0">
              <a:buNone/>
            </a:pPr>
            <a:r>
              <a:rPr lang="en-GB" sz="2400" b="1" dirty="0">
                <a:latin typeface="Arial" panose="020B0604020202020204" pitchFamily="34" charset="0"/>
                <a:cs typeface="Arial" panose="020B0604020202020204" pitchFamily="34" charset="0"/>
              </a:rPr>
              <a:t>Increased appreciation of written and oral teacher feedback</a:t>
            </a:r>
          </a:p>
          <a:p>
            <a:pPr>
              <a:buFont typeface="Wingdings" panose="05000000000000000000" pitchFamily="2" charset="2"/>
              <a:buChar char="§"/>
            </a:pPr>
            <a:endParaRPr lang="en-GB" sz="2400" dirty="0">
              <a:solidFill>
                <a:srgbClr val="FF0000"/>
              </a:solidFill>
              <a:latin typeface="Arial" panose="020B0604020202020204" pitchFamily="34" charset="0"/>
              <a:cs typeface="Arial" panose="020B0604020202020204" pitchFamily="34" charset="0"/>
            </a:endParaRPr>
          </a:p>
          <a:p>
            <a:pPr marL="0" indent="0">
              <a:buNone/>
            </a:pPr>
            <a:r>
              <a:rPr lang="en-GB" sz="2400" i="1" dirty="0">
                <a:latin typeface="Arial" panose="020B0604020202020204" pitchFamily="34" charset="0"/>
                <a:cs typeface="Arial" panose="020B0604020202020204" pitchFamily="34" charset="0"/>
              </a:rPr>
              <a:t>“I  will read the assignment again, rewrite some parts of my essays and hand it in to my teacher, and she will reread and give some of her valuable ideas, suggestions and I can improve next time</a:t>
            </a:r>
            <a:r>
              <a:rPr lang="en-GB" sz="2400" dirty="0">
                <a:latin typeface="Arial" panose="020B0604020202020204" pitchFamily="34" charset="0"/>
                <a:cs typeface="Arial" panose="020B0604020202020204" pitchFamily="34" charset="0"/>
              </a:rPr>
              <a:t>“ </a:t>
            </a:r>
          </a:p>
          <a:p>
            <a:pPr marL="0" indent="0">
              <a:buNone/>
            </a:pPr>
            <a:r>
              <a:rPr lang="en-GB" sz="2400" dirty="0">
                <a:latin typeface="Arial" panose="020B0604020202020204" pitchFamily="34" charset="0"/>
                <a:cs typeface="Arial" panose="020B0604020202020204" pitchFamily="34" charset="0"/>
              </a:rPr>
              <a:t>(</a:t>
            </a:r>
            <a:r>
              <a:rPr lang="en-GB" sz="2400" dirty="0"/>
              <a:t>Ppt </a:t>
            </a:r>
            <a:r>
              <a:rPr lang="en-GB" sz="2400" dirty="0">
                <a:latin typeface="Arial" panose="020B0604020202020204" pitchFamily="34" charset="0"/>
                <a:cs typeface="Arial" panose="020B0604020202020204" pitchFamily="34" charset="0"/>
              </a:rPr>
              <a:t>12, post-course interview)</a:t>
            </a:r>
          </a:p>
          <a:p>
            <a:pPr>
              <a:buFont typeface="Wingdings" panose="05000000000000000000" pitchFamily="2" charset="2"/>
              <a:buChar char="§"/>
            </a:pPr>
            <a:endParaRPr lang="en-GB" sz="2400" dirty="0">
              <a:latin typeface="Arial" panose="020B0604020202020204" pitchFamily="34" charset="0"/>
              <a:cs typeface="Arial" panose="020B0604020202020204" pitchFamily="34" charset="0"/>
            </a:endParaRPr>
          </a:p>
          <a:p>
            <a:endParaRPr lang="en-GB" dirty="0"/>
          </a:p>
        </p:txBody>
      </p:sp>
      <p:sp>
        <p:nvSpPr>
          <p:cNvPr id="4" name="Text Placeholder 3">
            <a:extLst>
              <a:ext uri="{FF2B5EF4-FFF2-40B4-BE49-F238E27FC236}">
                <a16:creationId xmlns:a16="http://schemas.microsoft.com/office/drawing/2014/main" id="{8CB787E3-D617-A1CD-E6DC-FD09A5028918}"/>
              </a:ext>
            </a:extLst>
          </p:cNvPr>
          <p:cNvSpPr>
            <a:spLocks noGrp="1"/>
          </p:cNvSpPr>
          <p:nvPr>
            <p:ph type="body" sz="quarter" idx="13"/>
          </p:nvPr>
        </p:nvSpPr>
        <p:spPr/>
        <p:txBody>
          <a:bodyPr>
            <a:normAutofit/>
          </a:bodyPr>
          <a:lstStyle/>
          <a:p>
            <a:r>
              <a:rPr lang="en-US" sz="2800" dirty="0"/>
              <a:t>Findings </a:t>
            </a:r>
            <a:endParaRPr lang="en-GB" sz="2800" dirty="0"/>
          </a:p>
        </p:txBody>
      </p:sp>
      <p:pic>
        <p:nvPicPr>
          <p:cNvPr id="7" name="Picture 6">
            <a:extLst>
              <a:ext uri="{FF2B5EF4-FFF2-40B4-BE49-F238E27FC236}">
                <a16:creationId xmlns:a16="http://schemas.microsoft.com/office/drawing/2014/main" id="{F04BCD3C-AE53-9C4E-A719-DBDEB18AE9DC}"/>
              </a:ext>
            </a:extLst>
          </p:cNvPr>
          <p:cNvPicPr>
            <a:picLocks noChangeAspect="1"/>
          </p:cNvPicPr>
          <p:nvPr/>
        </p:nvPicPr>
        <p:blipFill>
          <a:blip r:embed="rId3"/>
          <a:stretch>
            <a:fillRect/>
          </a:stretch>
        </p:blipFill>
        <p:spPr>
          <a:xfrm>
            <a:off x="0" y="1383373"/>
            <a:ext cx="4102100" cy="5505450"/>
          </a:xfrm>
          <a:prstGeom prst="rect">
            <a:avLst/>
          </a:prstGeom>
        </p:spPr>
      </p:pic>
    </p:spTree>
    <p:extLst>
      <p:ext uri="{BB962C8B-B14F-4D97-AF65-F5344CB8AC3E}">
        <p14:creationId xmlns:p14="http://schemas.microsoft.com/office/powerpoint/2010/main" val="3463314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A844B8-B4D0-1EC4-19D8-44F1D5E54F83}"/>
              </a:ext>
            </a:extLst>
          </p:cNvPr>
          <p:cNvSpPr>
            <a:spLocks noGrp="1"/>
          </p:cNvSpPr>
          <p:nvPr>
            <p:ph type="body" sz="quarter" idx="13"/>
          </p:nvPr>
        </p:nvSpPr>
        <p:spPr/>
        <p:txBody>
          <a:bodyPr/>
          <a:lstStyle/>
          <a:p>
            <a:r>
              <a:rPr lang="en-US" sz="2800" dirty="0"/>
              <a:t>Pedagogical implications </a:t>
            </a:r>
            <a:endParaRPr lang="en-GB" sz="2800" dirty="0"/>
          </a:p>
        </p:txBody>
      </p:sp>
      <p:sp>
        <p:nvSpPr>
          <p:cNvPr id="3" name="Content Placeholder 2">
            <a:extLst>
              <a:ext uri="{FF2B5EF4-FFF2-40B4-BE49-F238E27FC236}">
                <a16:creationId xmlns:a16="http://schemas.microsoft.com/office/drawing/2014/main" id="{8C54D968-B807-A2EB-F851-6AD422451B59}"/>
              </a:ext>
            </a:extLst>
          </p:cNvPr>
          <p:cNvSpPr>
            <a:spLocks noGrp="1"/>
          </p:cNvSpPr>
          <p:nvPr>
            <p:ph sz="quarter" idx="4294967295"/>
          </p:nvPr>
        </p:nvSpPr>
        <p:spPr>
          <a:xfrm>
            <a:off x="645206" y="1590806"/>
            <a:ext cx="10719480" cy="4659682"/>
          </a:xfrm>
        </p:spPr>
        <p:txBody>
          <a:bodyPr>
            <a:normAutofit/>
          </a:bodyPr>
          <a:lstStyle/>
          <a:p>
            <a:pPr>
              <a:buFont typeface="Wingdings" panose="05000000000000000000" pitchFamily="2" charset="2"/>
              <a:buChar char="§"/>
            </a:pPr>
            <a:r>
              <a:rPr lang="en-GB" sz="2400" dirty="0">
                <a:latin typeface="Arial" panose="020B0604020202020204" pitchFamily="34" charset="0"/>
                <a:cs typeface="Arial" panose="020B0604020202020204" pitchFamily="34" charset="0"/>
              </a:rPr>
              <a:t>Teachers need to work with their students to understand their students’ perspectives, experiences, and struggles.</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Teachers should direct students to academic books, scholarly journals, professional magazines and educational websites which would assist them substantially with enriching their lexicon in L2 as well as using scholarly ideas to support and challenge their own arguments.</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The use of exemplary academic essays might assist students by serving as a model of skilful writing and enable them to attempt to improve the style, clarity, cohesion, and accuracy of their texts. </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Teachers should also encourage students to reread their texts to devise new ideas as well as to critically evaluate what they have written. </a:t>
            </a:r>
          </a:p>
          <a:p>
            <a:pPr>
              <a:buFont typeface="Wingdings" panose="05000000000000000000" pitchFamily="2" charset="2"/>
              <a:buChar char="§"/>
            </a:pPr>
            <a:endParaRPr lang="en-GB" sz="1800" dirty="0"/>
          </a:p>
          <a:p>
            <a:endParaRPr lang="en-GB" dirty="0"/>
          </a:p>
        </p:txBody>
      </p:sp>
    </p:spTree>
    <p:extLst>
      <p:ext uri="{BB962C8B-B14F-4D97-AF65-F5344CB8AC3E}">
        <p14:creationId xmlns:p14="http://schemas.microsoft.com/office/powerpoint/2010/main" val="1322332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A844B8-B4D0-1EC4-19D8-44F1D5E54F83}"/>
              </a:ext>
            </a:extLst>
          </p:cNvPr>
          <p:cNvSpPr>
            <a:spLocks noGrp="1"/>
          </p:cNvSpPr>
          <p:nvPr>
            <p:ph type="body" sz="quarter" idx="13"/>
          </p:nvPr>
        </p:nvSpPr>
        <p:spPr/>
        <p:txBody>
          <a:bodyPr>
            <a:normAutofit fontScale="92500"/>
          </a:bodyPr>
          <a:lstStyle/>
          <a:p>
            <a:r>
              <a:rPr lang="en-US" sz="2800" dirty="0"/>
              <a:t>Future RESEARCH DIRECTIONS </a:t>
            </a:r>
            <a:endParaRPr lang="en-GB" sz="2800" dirty="0"/>
          </a:p>
        </p:txBody>
      </p:sp>
      <p:sp>
        <p:nvSpPr>
          <p:cNvPr id="3" name="Content Placeholder 2">
            <a:extLst>
              <a:ext uri="{FF2B5EF4-FFF2-40B4-BE49-F238E27FC236}">
                <a16:creationId xmlns:a16="http://schemas.microsoft.com/office/drawing/2014/main" id="{8C54D968-B807-A2EB-F851-6AD422451B59}"/>
              </a:ext>
            </a:extLst>
          </p:cNvPr>
          <p:cNvSpPr>
            <a:spLocks noGrp="1"/>
          </p:cNvSpPr>
          <p:nvPr>
            <p:ph sz="quarter" idx="4294967295"/>
          </p:nvPr>
        </p:nvSpPr>
        <p:spPr>
          <a:xfrm>
            <a:off x="645206" y="1818481"/>
            <a:ext cx="10719480" cy="4016262"/>
          </a:xfrm>
        </p:spPr>
        <p:txBody>
          <a:bodyPr>
            <a:normAutofit/>
          </a:bodyPr>
          <a:lstStyle/>
          <a:p>
            <a:pPr>
              <a:buFont typeface="Wingdings" panose="05000000000000000000" pitchFamily="2" charset="2"/>
              <a:buChar char="§"/>
            </a:pPr>
            <a:r>
              <a:rPr lang="en-GB" sz="2400" dirty="0">
                <a:latin typeface="Arial" panose="020B0604020202020204" pitchFamily="34" charset="0"/>
                <a:cs typeface="Arial" panose="020B0604020202020204" pitchFamily="34" charset="0"/>
              </a:rPr>
              <a:t>To conduct multiple case-studies to investigate in-depth writers’ linguistic and cognitive development. </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 To examine whether writers use the same writing strategies in naturalistic context, i.e., where they are not required to produce an essay within a restricted time. </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To invite students to work as co-researchers alongside teachers (and academic researchers) in order to understand their struggles with writing.</a:t>
            </a:r>
            <a:r>
              <a:rPr lang="en-GB" sz="1800" dirty="0"/>
              <a:t> </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To investigate the relationship between L2 learners’ perceived writing strategies, their writing difficulties and the use of syntactic, lexical and cohesive features of their writing.</a:t>
            </a:r>
          </a:p>
          <a:p>
            <a:pPr marL="0" indent="0">
              <a:buNone/>
            </a:pPr>
            <a:endParaRPr lang="en-GB" sz="24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937672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2417" y="1713652"/>
            <a:ext cx="6601216" cy="3096342"/>
          </a:xfrm>
        </p:spPr>
        <p:txBody>
          <a:bodyPr>
            <a:normAutofit fontScale="90000"/>
          </a:bodyPr>
          <a:lstStyle/>
          <a:p>
            <a:br>
              <a:rPr lang="en-GB" dirty="0"/>
            </a:br>
            <a:br>
              <a:rPr lang="en-GB" dirty="0"/>
            </a:br>
            <a:r>
              <a:rPr lang="en-GB" dirty="0"/>
              <a:t>Thank you!</a:t>
            </a:r>
            <a:br>
              <a:rPr lang="en-GB" dirty="0"/>
            </a:br>
            <a:br>
              <a:rPr lang="en-GB" dirty="0"/>
            </a:br>
            <a:r>
              <a:rPr lang="en-GB" dirty="0"/>
              <a:t>Any questions?</a:t>
            </a:r>
            <a:br>
              <a:rPr lang="en-GB" dirty="0"/>
            </a:br>
            <a:br>
              <a:rPr lang="en-GB" sz="2700" dirty="0"/>
            </a:br>
            <a:br>
              <a:rPr lang="en-GB" sz="2700" dirty="0"/>
            </a:br>
            <a:r>
              <a:rPr lang="en-GB" sz="2200" dirty="0">
                <a:hlinkClick r:id="rId2"/>
              </a:rPr>
              <a:t>D.Mazgutova@leeds.ac.uk</a:t>
            </a:r>
            <a:br>
              <a:rPr lang="en-GB" dirty="0"/>
            </a:br>
            <a:br>
              <a:rPr lang="en-GB" dirty="0"/>
            </a:br>
            <a:endParaRPr lang="en-GB" dirty="0"/>
          </a:p>
        </p:txBody>
      </p:sp>
      <p:pic>
        <p:nvPicPr>
          <p:cNvPr id="4" name="Content Placeholder 3" descr="EP Photographs 2010 003.jpg"/>
          <p:cNvPicPr>
            <a:picLocks noGrp="1" noChangeAspect="1"/>
          </p:cNvPicPr>
          <p:nvPr>
            <p:ph idx="1"/>
          </p:nvPr>
        </p:nvPicPr>
        <p:blipFill>
          <a:blip r:embed="rId3" cstate="print"/>
          <a:stretch>
            <a:fillRect/>
          </a:stretch>
        </p:blipFill>
        <p:spPr>
          <a:xfrm>
            <a:off x="338203" y="1880828"/>
            <a:ext cx="4248472" cy="3096344"/>
          </a:xfrm>
        </p:spPr>
      </p:pic>
      <p:pic>
        <p:nvPicPr>
          <p:cNvPr id="3" name="Picture 2">
            <a:extLst>
              <a:ext uri="{FF2B5EF4-FFF2-40B4-BE49-F238E27FC236}">
                <a16:creationId xmlns:a16="http://schemas.microsoft.com/office/drawing/2014/main" id="{DD8F3832-9971-14D5-1B11-2E2071B8910B}"/>
              </a:ext>
            </a:extLst>
          </p:cNvPr>
          <p:cNvPicPr>
            <a:picLocks noChangeAspect="1"/>
          </p:cNvPicPr>
          <p:nvPr/>
        </p:nvPicPr>
        <p:blipFill>
          <a:blip r:embed="rId4"/>
          <a:stretch>
            <a:fillRect/>
          </a:stretch>
        </p:blipFill>
        <p:spPr>
          <a:xfrm>
            <a:off x="9444624" y="4809993"/>
            <a:ext cx="2409173" cy="1681944"/>
          </a:xfrm>
          <a:prstGeom prst="rect">
            <a:avLst/>
          </a:prstGeom>
        </p:spPr>
      </p:pic>
    </p:spTree>
    <p:extLst>
      <p:ext uri="{BB962C8B-B14F-4D97-AF65-F5344CB8AC3E}">
        <p14:creationId xmlns:p14="http://schemas.microsoft.com/office/powerpoint/2010/main" val="182927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A844B8-B4D0-1EC4-19D8-44F1D5E54F83}"/>
              </a:ext>
            </a:extLst>
          </p:cNvPr>
          <p:cNvSpPr>
            <a:spLocks noGrp="1"/>
          </p:cNvSpPr>
          <p:nvPr>
            <p:ph type="body" sz="quarter" idx="13"/>
          </p:nvPr>
        </p:nvSpPr>
        <p:spPr/>
        <p:txBody>
          <a:bodyPr>
            <a:normAutofit/>
          </a:bodyPr>
          <a:lstStyle/>
          <a:p>
            <a:r>
              <a:rPr lang="en-US" sz="2800" dirty="0"/>
              <a:t>References (1) </a:t>
            </a:r>
            <a:endParaRPr lang="en-GB" sz="2800" dirty="0"/>
          </a:p>
        </p:txBody>
      </p:sp>
      <p:sp>
        <p:nvSpPr>
          <p:cNvPr id="3" name="Content Placeholder 2">
            <a:extLst>
              <a:ext uri="{FF2B5EF4-FFF2-40B4-BE49-F238E27FC236}">
                <a16:creationId xmlns:a16="http://schemas.microsoft.com/office/drawing/2014/main" id="{8C54D968-B807-A2EB-F851-6AD422451B59}"/>
              </a:ext>
            </a:extLst>
          </p:cNvPr>
          <p:cNvSpPr>
            <a:spLocks noGrp="1"/>
          </p:cNvSpPr>
          <p:nvPr>
            <p:ph sz="quarter" idx="4294967295"/>
          </p:nvPr>
        </p:nvSpPr>
        <p:spPr>
          <a:xfrm>
            <a:off x="360000" y="1640910"/>
            <a:ext cx="11004686" cy="4857090"/>
          </a:xfrm>
        </p:spPr>
        <p:txBody>
          <a:bodyPr>
            <a:normAutofit fontScale="77500" lnSpcReduction="20000"/>
          </a:bodyPr>
          <a:lstStyle/>
          <a:p>
            <a:pPr marL="0" indent="-457200">
              <a:buNone/>
            </a:pPr>
            <a:r>
              <a:rPr lang="en-GB" sz="2400" dirty="0"/>
              <a:t>Allwright, D. &amp; Hanks, J. (2009). </a:t>
            </a:r>
            <a:r>
              <a:rPr lang="en-GB" sz="2400" i="1" dirty="0"/>
              <a:t>The Developing Language Learner: An introduction to Exploratory Practice</a:t>
            </a:r>
            <a:r>
              <a:rPr lang="en-GB" sz="2400" dirty="0"/>
              <a:t>. Palgrave Macmillan.</a:t>
            </a:r>
          </a:p>
          <a:p>
            <a:pPr marL="0" indent="-457200">
              <a:buNone/>
            </a:pPr>
            <a:r>
              <a:rPr lang="en-GB" sz="2400" dirty="0"/>
              <a:t>Dikilitaş, K., &amp; J. Hanks (Eds.). (2018). </a:t>
            </a:r>
            <a:r>
              <a:rPr lang="en-GB" sz="2400" i="1" dirty="0"/>
              <a:t>Developing Language Teachers with Exploratory Practice: Innovations and explorations in language education</a:t>
            </a:r>
            <a:r>
              <a:rPr lang="en-GB" sz="2400" dirty="0"/>
              <a:t>. Palgrave Macmillan.</a:t>
            </a:r>
          </a:p>
          <a:p>
            <a:pPr marL="0" indent="-457200">
              <a:buNone/>
            </a:pPr>
            <a:r>
              <a:rPr lang="en-GB" sz="2400" dirty="0"/>
              <a:t>Evans, S., &amp; Green, C. (2007). Why EAP is necessary: A survey of Hong Kong tertiary students. </a:t>
            </a:r>
            <a:r>
              <a:rPr lang="en-GB" sz="2400" i="1" dirty="0"/>
              <a:t>Journal of English for Academic Purposes, 6(1</a:t>
            </a:r>
            <a:r>
              <a:rPr lang="en-GB" sz="2400" dirty="0"/>
              <a:t>), 3–17.</a:t>
            </a:r>
          </a:p>
          <a:p>
            <a:pPr marL="0" indent="-457200">
              <a:buNone/>
            </a:pPr>
            <a:r>
              <a:rPr lang="en-US" sz="2400" b="0" i="0" dirty="0">
                <a:effectLst/>
                <a:latin typeface="Arial" panose="020B0604020202020204" pitchFamily="34" charset="0"/>
              </a:rPr>
              <a:t>Hanks, J. (2015a). </a:t>
            </a:r>
            <a:r>
              <a:rPr lang="en-US" sz="2400" b="0" i="1" dirty="0">
                <a:effectLst/>
                <a:latin typeface="Arial" panose="020B0604020202020204" pitchFamily="34" charset="0"/>
              </a:rPr>
              <a:t>'Education is not just teaching': learner thoughts on Exploratory Practice. ELT Journal, 69 </a:t>
            </a:r>
            <a:r>
              <a:rPr lang="en-US" sz="2400" b="0" i="0" dirty="0">
                <a:effectLst/>
                <a:latin typeface="Arial" panose="020B0604020202020204" pitchFamily="34" charset="0"/>
              </a:rPr>
              <a:t>(2), pp. 117-128.  </a:t>
            </a:r>
          </a:p>
          <a:p>
            <a:pPr marL="0" indent="-457200">
              <a:buNone/>
            </a:pPr>
            <a:r>
              <a:rPr lang="en-US" sz="2400" b="0" i="0" dirty="0">
                <a:effectLst/>
                <a:latin typeface="Arial" panose="020B0604020202020204" pitchFamily="34" charset="0"/>
              </a:rPr>
              <a:t>Hanks, J. (2015b). Language teachers making sense of Exploratory Practice. </a:t>
            </a:r>
            <a:r>
              <a:rPr lang="en-US" sz="2400" b="0" i="1" dirty="0">
                <a:effectLst/>
                <a:latin typeface="Arial" panose="020B0604020202020204" pitchFamily="34" charset="0"/>
              </a:rPr>
              <a:t>Language Teaching Research, 19 </a:t>
            </a:r>
            <a:r>
              <a:rPr lang="en-US" sz="2400" b="0" i="0" dirty="0">
                <a:effectLst/>
                <a:latin typeface="Arial" panose="020B0604020202020204" pitchFamily="34" charset="0"/>
              </a:rPr>
              <a:t>(5), pp. 612-633.</a:t>
            </a:r>
            <a:endParaRPr lang="en-GB" sz="2400" b="0" i="0" dirty="0">
              <a:effectLst/>
              <a:latin typeface="Arial" panose="020B0604020202020204" pitchFamily="34" charset="0"/>
            </a:endParaRPr>
          </a:p>
          <a:p>
            <a:pPr marL="0" indent="-457200">
              <a:buNone/>
            </a:pPr>
            <a:r>
              <a:rPr lang="en-GB" sz="2400" dirty="0"/>
              <a:t>Hanks, J. (2017). </a:t>
            </a:r>
            <a:r>
              <a:rPr lang="en-GB" sz="2400" i="1" dirty="0"/>
              <a:t>Exploratory Practice in Language Teaching: Puzzling about principles and practices. </a:t>
            </a:r>
            <a:r>
              <a:rPr lang="en-GB" sz="2400" dirty="0"/>
              <a:t>Palgrave Macmillan.</a:t>
            </a:r>
          </a:p>
          <a:p>
            <a:pPr marL="0" indent="-457200">
              <a:buNone/>
            </a:pPr>
            <a:r>
              <a:rPr lang="en-US" sz="2400" dirty="0"/>
              <a:t>Hanks, J. (2022a). De-mystifying the nimbus of research: re-igniting practitioners’ interest in exploring EAP. </a:t>
            </a:r>
            <a:r>
              <a:rPr lang="en-US" sz="2400" i="1" dirty="0"/>
              <a:t>Journal of EAP, 60 </a:t>
            </a:r>
            <a:r>
              <a:rPr lang="en-US" sz="2400" dirty="0"/>
              <a:t>pp.101176, </a:t>
            </a:r>
          </a:p>
          <a:p>
            <a:pPr marL="0" indent="-457200">
              <a:buNone/>
            </a:pPr>
            <a:r>
              <a:rPr lang="en-US" sz="2400" dirty="0"/>
              <a:t>Hanks, J. (2022b). Integrating research into language teaching and learning: Learners and teachers as co-researchers exploring praxis</a:t>
            </a:r>
            <a:r>
              <a:rPr lang="en-US" sz="2400" i="1" dirty="0"/>
              <a:t>. Language Teaching 55 </a:t>
            </a:r>
            <a:r>
              <a:rPr lang="en-US" sz="2400" dirty="0"/>
              <a:t>(2) pp.217-232. </a:t>
            </a:r>
          </a:p>
          <a:p>
            <a:pPr marL="0" indent="-457200">
              <a:buNone/>
            </a:pPr>
            <a:r>
              <a:rPr lang="en-GB" sz="2400" b="0" i="0" dirty="0" err="1">
                <a:effectLst/>
                <a:latin typeface="Arial" panose="020B0604020202020204" pitchFamily="34" charset="0"/>
              </a:rPr>
              <a:t>Khaldieh</a:t>
            </a:r>
            <a:r>
              <a:rPr lang="en-GB" sz="2400" b="0" i="0" dirty="0">
                <a:effectLst/>
                <a:latin typeface="Arial" panose="020B0604020202020204" pitchFamily="34" charset="0"/>
              </a:rPr>
              <a:t>, S. A. (2000). Learning strategies and writing processes of proficient vs. less- proficient learners of Arabic. </a:t>
            </a:r>
            <a:r>
              <a:rPr lang="en-GB" sz="2400" b="0" i="1" dirty="0">
                <a:effectLst/>
                <a:latin typeface="Arial" panose="020B0604020202020204" pitchFamily="34" charset="0"/>
              </a:rPr>
              <a:t>Foreign Language Annals, 33(5</a:t>
            </a:r>
            <a:r>
              <a:rPr lang="en-GB" sz="2400" b="0" i="0" dirty="0">
                <a:effectLst/>
                <a:latin typeface="Arial" panose="020B0604020202020204" pitchFamily="34" charset="0"/>
              </a:rPr>
              <a:t>), 522–533.</a:t>
            </a:r>
          </a:p>
          <a:p>
            <a:pPr marL="0" indent="0">
              <a:buNone/>
            </a:pPr>
            <a:endParaRPr lang="en-GB" dirty="0"/>
          </a:p>
        </p:txBody>
      </p:sp>
    </p:spTree>
    <p:extLst>
      <p:ext uri="{BB962C8B-B14F-4D97-AF65-F5344CB8AC3E}">
        <p14:creationId xmlns:p14="http://schemas.microsoft.com/office/powerpoint/2010/main" val="3883418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A844B8-B4D0-1EC4-19D8-44F1D5E54F83}"/>
              </a:ext>
            </a:extLst>
          </p:cNvPr>
          <p:cNvSpPr>
            <a:spLocks noGrp="1"/>
          </p:cNvSpPr>
          <p:nvPr>
            <p:ph type="body" sz="quarter" idx="13"/>
          </p:nvPr>
        </p:nvSpPr>
        <p:spPr/>
        <p:txBody>
          <a:bodyPr>
            <a:normAutofit/>
          </a:bodyPr>
          <a:lstStyle/>
          <a:p>
            <a:r>
              <a:rPr lang="en-US" sz="2800" dirty="0"/>
              <a:t>References (2) </a:t>
            </a:r>
            <a:endParaRPr lang="en-GB" sz="2800" dirty="0"/>
          </a:p>
        </p:txBody>
      </p:sp>
      <p:sp>
        <p:nvSpPr>
          <p:cNvPr id="3" name="Content Placeholder 2">
            <a:extLst>
              <a:ext uri="{FF2B5EF4-FFF2-40B4-BE49-F238E27FC236}">
                <a16:creationId xmlns:a16="http://schemas.microsoft.com/office/drawing/2014/main" id="{8C54D968-B807-A2EB-F851-6AD422451B59}"/>
              </a:ext>
            </a:extLst>
          </p:cNvPr>
          <p:cNvSpPr>
            <a:spLocks noGrp="1"/>
          </p:cNvSpPr>
          <p:nvPr>
            <p:ph sz="quarter" idx="4294967295"/>
          </p:nvPr>
        </p:nvSpPr>
        <p:spPr>
          <a:xfrm>
            <a:off x="360000" y="1640910"/>
            <a:ext cx="11004686" cy="4857090"/>
          </a:xfrm>
        </p:spPr>
        <p:txBody>
          <a:bodyPr>
            <a:normAutofit fontScale="85000" lnSpcReduction="20000"/>
          </a:bodyPr>
          <a:lstStyle/>
          <a:p>
            <a:pPr marL="0" indent="0">
              <a:buNone/>
            </a:pPr>
            <a:r>
              <a:rPr lang="en-US" sz="2400" b="0" i="0" dirty="0">
                <a:effectLst/>
                <a:latin typeface="Arial" panose="020B0604020202020204" pitchFamily="34" charset="0"/>
              </a:rPr>
              <a:t>Mazgutova, D., &amp; Hanks, J. (2021). L2 Learners’ Perceptions of Their Writing Strategies on an Intensive EAP Course. </a:t>
            </a:r>
            <a:r>
              <a:rPr lang="en-US" sz="2400" b="0" i="1" dirty="0">
                <a:effectLst/>
                <a:latin typeface="Arial" panose="020B0604020202020204" pitchFamily="34" charset="0"/>
              </a:rPr>
              <a:t>Journal of Academic Writing, 11 </a:t>
            </a:r>
            <a:r>
              <a:rPr lang="en-US" sz="2400" b="0" i="0" dirty="0">
                <a:effectLst/>
                <a:latin typeface="Arial" panose="020B0604020202020204" pitchFamily="34" charset="0"/>
              </a:rPr>
              <a:t>(1), 45-61. </a:t>
            </a:r>
            <a:endParaRPr lang="en-GB" sz="2400" b="0" i="0" dirty="0">
              <a:effectLst/>
              <a:latin typeface="Arial" panose="020B0604020202020204" pitchFamily="34" charset="0"/>
            </a:endParaRPr>
          </a:p>
          <a:p>
            <a:pPr marL="0" indent="0">
              <a:buNone/>
            </a:pPr>
            <a:r>
              <a:rPr lang="en-GB" sz="2400" b="0" i="0" dirty="0">
                <a:effectLst/>
                <a:latin typeface="Arial" panose="020B0604020202020204" pitchFamily="34" charset="0"/>
              </a:rPr>
              <a:t>Mazgutova D., &amp; Kormos, J. (2015). Syntactic and lexical development in an intensive English for Academic Purposes programme. </a:t>
            </a:r>
            <a:r>
              <a:rPr lang="en-GB" sz="2400" b="0" i="1" dirty="0">
                <a:effectLst/>
                <a:latin typeface="Arial" panose="020B0604020202020204" pitchFamily="34" charset="0"/>
              </a:rPr>
              <a:t>Journal of Second Language Writing, 29</a:t>
            </a:r>
            <a:r>
              <a:rPr lang="en-GB" sz="2400" b="0" i="0" dirty="0">
                <a:effectLst/>
                <a:latin typeface="Arial" panose="020B0604020202020204" pitchFamily="34" charset="0"/>
              </a:rPr>
              <a:t>, 3–15.</a:t>
            </a:r>
          </a:p>
          <a:p>
            <a:pPr marL="0" indent="0">
              <a:buNone/>
            </a:pPr>
            <a:r>
              <a:rPr lang="en-GB" sz="2400" b="0" i="0" dirty="0">
                <a:effectLst/>
                <a:latin typeface="Arial" panose="020B0604020202020204" pitchFamily="34" charset="0"/>
              </a:rPr>
              <a:t>Mu, C., &amp; Carrington, S. (2007). An investigation of three Chinese students’ English writing strategies. </a:t>
            </a:r>
            <a:r>
              <a:rPr lang="en-GB" sz="2400" b="0" i="1" dirty="0">
                <a:effectLst/>
                <a:latin typeface="Arial" panose="020B0604020202020204" pitchFamily="34" charset="0"/>
              </a:rPr>
              <a:t>TESL-EJ, 11(1</a:t>
            </a:r>
            <a:r>
              <a:rPr lang="en-GB" sz="2400" b="0" i="0" dirty="0">
                <a:effectLst/>
                <a:latin typeface="Arial" panose="020B0604020202020204" pitchFamily="34" charset="0"/>
              </a:rPr>
              <a:t>), 1–23.</a:t>
            </a:r>
          </a:p>
          <a:p>
            <a:pPr marL="0" indent="0">
              <a:buNone/>
            </a:pPr>
            <a:r>
              <a:rPr lang="en-GB" sz="2400" b="0" i="0" dirty="0" err="1">
                <a:effectLst/>
                <a:latin typeface="Arial" panose="020B0604020202020204" pitchFamily="34" charset="0"/>
              </a:rPr>
              <a:t>Myhill</a:t>
            </a:r>
            <a:r>
              <a:rPr lang="en-GB" sz="2400" b="0" i="0" dirty="0">
                <a:effectLst/>
                <a:latin typeface="Arial" panose="020B0604020202020204" pitchFamily="34" charset="0"/>
              </a:rPr>
              <a:t>, D., &amp; Jones, S. (2007). More than just error correction: Students’ perspectives on their revision processes during writing. </a:t>
            </a:r>
            <a:r>
              <a:rPr lang="en-GB" sz="2400" b="0" i="1" dirty="0">
                <a:effectLst/>
                <a:latin typeface="Arial" panose="020B0604020202020204" pitchFamily="34" charset="0"/>
              </a:rPr>
              <a:t>Written Communication, 24(4</a:t>
            </a:r>
            <a:r>
              <a:rPr lang="en-GB" sz="2400" b="0" i="0" dirty="0">
                <a:effectLst/>
                <a:latin typeface="Arial" panose="020B0604020202020204" pitchFamily="34" charset="0"/>
              </a:rPr>
              <a:t>), 323–343. </a:t>
            </a:r>
          </a:p>
          <a:p>
            <a:pPr marL="0" indent="0">
              <a:buNone/>
            </a:pPr>
            <a:r>
              <a:rPr lang="en-GB" sz="2400" b="0" i="0" dirty="0">
                <a:effectLst/>
                <a:latin typeface="Arial" panose="020B0604020202020204" pitchFamily="34" charset="0"/>
              </a:rPr>
              <a:t>Pecorari, D. (2016). Writing from sources, plagiarism and textual borrowing. In R. M. </a:t>
            </a:r>
            <a:r>
              <a:rPr lang="en-GB" sz="2400" b="0" i="0" dirty="0" err="1">
                <a:effectLst/>
                <a:latin typeface="Arial" panose="020B0604020202020204" pitchFamily="34" charset="0"/>
              </a:rPr>
              <a:t>Manchón</a:t>
            </a:r>
            <a:r>
              <a:rPr lang="en-GB" sz="2400" b="0" i="0" dirty="0">
                <a:effectLst/>
                <a:latin typeface="Arial" panose="020B0604020202020204" pitchFamily="34" charset="0"/>
              </a:rPr>
              <a:t>, &amp; P. K. Matsuda (Eds.), </a:t>
            </a:r>
            <a:r>
              <a:rPr lang="en-GB" sz="2400" b="0" i="1" dirty="0">
                <a:effectLst/>
                <a:latin typeface="Arial" panose="020B0604020202020204" pitchFamily="34" charset="0"/>
              </a:rPr>
              <a:t>The handbook of second and foreign language writing </a:t>
            </a:r>
            <a:r>
              <a:rPr lang="en-GB" sz="2400" b="0" i="0" dirty="0">
                <a:effectLst/>
                <a:latin typeface="Arial" panose="020B0604020202020204" pitchFamily="34" charset="0"/>
              </a:rPr>
              <a:t>(pp. 329–347). de Gruyter Mouton.</a:t>
            </a:r>
          </a:p>
          <a:p>
            <a:pPr marL="0" indent="0">
              <a:buNone/>
            </a:pPr>
            <a:r>
              <a:rPr lang="en-GB" sz="2400" b="0" i="0" dirty="0">
                <a:effectLst/>
                <a:latin typeface="Arial" panose="020B0604020202020204" pitchFamily="34" charset="0"/>
              </a:rPr>
              <a:t>Ryan, G. W., &amp; Bernard, H. R. (2003). Techniques to identify themes. </a:t>
            </a:r>
            <a:r>
              <a:rPr lang="en-GB" sz="2400" b="0" i="1" dirty="0">
                <a:effectLst/>
                <a:latin typeface="Arial" panose="020B0604020202020204" pitchFamily="34" charset="0"/>
              </a:rPr>
              <a:t>Field Methods, 15</a:t>
            </a:r>
            <a:r>
              <a:rPr lang="en-GB" sz="2400" b="0" i="0" dirty="0">
                <a:effectLst/>
                <a:latin typeface="Arial" panose="020B0604020202020204" pitchFamily="34" charset="0"/>
              </a:rPr>
              <a:t>(1),85–109.</a:t>
            </a:r>
          </a:p>
          <a:p>
            <a:pPr marL="0" indent="0">
              <a:buNone/>
            </a:pPr>
            <a:r>
              <a:rPr lang="en-GB" sz="2400" b="0" i="0" dirty="0">
                <a:effectLst/>
                <a:latin typeface="Arial" panose="020B0604020202020204" pitchFamily="34" charset="0"/>
              </a:rPr>
              <a:t>Silva, T. (1993). Toward an understanding of the distinct nature of L2 writing: The ESL Research and its implications. </a:t>
            </a:r>
            <a:r>
              <a:rPr lang="en-GB" sz="2400" b="0" i="1" dirty="0">
                <a:effectLst/>
                <a:latin typeface="Arial" panose="020B0604020202020204" pitchFamily="34" charset="0"/>
              </a:rPr>
              <a:t>TESOL Quarterly, 27</a:t>
            </a:r>
            <a:r>
              <a:rPr lang="en-GB" sz="2400" b="0" i="0" dirty="0">
                <a:effectLst/>
                <a:latin typeface="Arial" panose="020B0604020202020204" pitchFamily="34" charset="0"/>
              </a:rPr>
              <a:t>(4), 657–677.</a:t>
            </a:r>
          </a:p>
          <a:p>
            <a:pPr marL="0" indent="0">
              <a:buNone/>
            </a:pPr>
            <a:r>
              <a:rPr lang="en-US" sz="2400" dirty="0">
                <a:latin typeface="Arial" panose="020B0604020202020204" pitchFamily="34" charset="0"/>
                <a:cs typeface="Arial" panose="020B0604020202020204" pitchFamily="34" charset="0"/>
              </a:rPr>
              <a:t>Slimani-Rolls, A., &amp; Kiely, R. (Eds.). (2019). </a:t>
            </a:r>
            <a:r>
              <a:rPr lang="en-US" sz="2400" i="1" dirty="0">
                <a:latin typeface="Arial" panose="020B0604020202020204" pitchFamily="34" charset="0"/>
                <a:cs typeface="Arial" panose="020B0604020202020204" pitchFamily="34" charset="0"/>
              </a:rPr>
              <a:t>Exploratory Practice for Continuing Professional Development: an innovative approach for language teachers.  </a:t>
            </a:r>
            <a:r>
              <a:rPr lang="en-US" sz="2400" dirty="0">
                <a:latin typeface="Arial" panose="020B0604020202020204" pitchFamily="34" charset="0"/>
                <a:cs typeface="Arial" panose="020B0604020202020204" pitchFamily="34" charset="0"/>
              </a:rPr>
              <a:t>Palgrave Macmillan.</a:t>
            </a:r>
            <a:endParaRPr lang="en-GB" sz="2400"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1364080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61F9CB2-BCEE-5E06-C960-AE538141D8C0}"/>
              </a:ext>
            </a:extLst>
          </p:cNvPr>
          <p:cNvSpPr>
            <a:spLocks noGrp="1"/>
          </p:cNvSpPr>
          <p:nvPr>
            <p:ph type="body" sz="quarter" idx="3"/>
          </p:nvPr>
        </p:nvSpPr>
        <p:spPr/>
        <p:txBody>
          <a:bodyPr/>
          <a:lstStyle/>
          <a:p>
            <a:r>
              <a:rPr lang="en-US" sz="2800" b="1" dirty="0"/>
              <a:t>Overview</a:t>
            </a:r>
            <a:r>
              <a:rPr lang="en-US" sz="2800" dirty="0"/>
              <a:t> </a:t>
            </a:r>
            <a:endParaRPr lang="en-GB" sz="2800" dirty="0"/>
          </a:p>
        </p:txBody>
      </p:sp>
      <p:sp>
        <p:nvSpPr>
          <p:cNvPr id="11" name="Content Placeholder 10">
            <a:extLst>
              <a:ext uri="{FF2B5EF4-FFF2-40B4-BE49-F238E27FC236}">
                <a16:creationId xmlns:a16="http://schemas.microsoft.com/office/drawing/2014/main" id="{BB66407C-A42E-839C-65FB-A678FB5DABA6}"/>
              </a:ext>
            </a:extLst>
          </p:cNvPr>
          <p:cNvSpPr>
            <a:spLocks noGrp="1"/>
          </p:cNvSpPr>
          <p:nvPr>
            <p:ph sz="quarter" idx="4"/>
          </p:nvPr>
        </p:nvSpPr>
        <p:spPr>
          <a:xfrm>
            <a:off x="4728753" y="2377440"/>
            <a:ext cx="6548153" cy="3461716"/>
          </a:xfrm>
        </p:spPr>
        <p:txBody>
          <a:bodyPr>
            <a:normAutofit/>
          </a:bodyPr>
          <a:lstStyle/>
          <a:p>
            <a:r>
              <a:rPr lang="en-US" dirty="0"/>
              <a:t>Background to the study</a:t>
            </a:r>
          </a:p>
          <a:p>
            <a:r>
              <a:rPr lang="en-GB" dirty="0"/>
              <a:t>Methodology</a:t>
            </a:r>
          </a:p>
          <a:p>
            <a:r>
              <a:rPr lang="en-GB" dirty="0"/>
              <a:t>Findings </a:t>
            </a:r>
          </a:p>
          <a:p>
            <a:r>
              <a:rPr lang="en-GB" dirty="0"/>
              <a:t>Pedagogical implications</a:t>
            </a:r>
          </a:p>
          <a:p>
            <a:r>
              <a:rPr lang="en-GB" dirty="0"/>
              <a:t>Directions for future research </a:t>
            </a:r>
          </a:p>
          <a:p>
            <a:pPr marL="0" indent="0">
              <a:buNone/>
            </a:pPr>
            <a:endParaRPr lang="en-US" dirty="0"/>
          </a:p>
        </p:txBody>
      </p:sp>
      <p:sp>
        <p:nvSpPr>
          <p:cNvPr id="13" name="Text Placeholder 12">
            <a:extLst>
              <a:ext uri="{FF2B5EF4-FFF2-40B4-BE49-F238E27FC236}">
                <a16:creationId xmlns:a16="http://schemas.microsoft.com/office/drawing/2014/main" id="{F7B0A87D-A1E4-F25F-6CFF-BC3B6B5F74DA}"/>
              </a:ext>
            </a:extLst>
          </p:cNvPr>
          <p:cNvSpPr>
            <a:spLocks noGrp="1"/>
          </p:cNvSpPr>
          <p:nvPr>
            <p:ph type="body" sz="quarter" idx="13"/>
          </p:nvPr>
        </p:nvSpPr>
        <p:spPr/>
        <p:txBody>
          <a:bodyPr/>
          <a:lstStyle/>
          <a:p>
            <a:endParaRPr lang="en-GB"/>
          </a:p>
        </p:txBody>
      </p:sp>
      <p:pic>
        <p:nvPicPr>
          <p:cNvPr id="2" name="Picture 1">
            <a:extLst>
              <a:ext uri="{FF2B5EF4-FFF2-40B4-BE49-F238E27FC236}">
                <a16:creationId xmlns:a16="http://schemas.microsoft.com/office/drawing/2014/main" id="{2CDA9A4F-3CC4-660F-F9CD-ACCE3EBF1691}"/>
              </a:ext>
            </a:extLst>
          </p:cNvPr>
          <p:cNvPicPr>
            <a:picLocks noChangeAspect="1"/>
          </p:cNvPicPr>
          <p:nvPr/>
        </p:nvPicPr>
        <p:blipFill>
          <a:blip r:embed="rId2"/>
          <a:stretch>
            <a:fillRect/>
          </a:stretch>
        </p:blipFill>
        <p:spPr>
          <a:xfrm>
            <a:off x="9499849" y="5144876"/>
            <a:ext cx="2286198" cy="1713124"/>
          </a:xfrm>
          <a:prstGeom prst="rect">
            <a:avLst/>
          </a:prstGeom>
        </p:spPr>
      </p:pic>
    </p:spTree>
    <p:extLst>
      <p:ext uri="{BB962C8B-B14F-4D97-AF65-F5344CB8AC3E}">
        <p14:creationId xmlns:p14="http://schemas.microsoft.com/office/powerpoint/2010/main" val="555528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2">
            <a:extLst>
              <a:ext uri="{FF2B5EF4-FFF2-40B4-BE49-F238E27FC236}">
                <a16:creationId xmlns:a16="http://schemas.microsoft.com/office/drawing/2014/main" id="{0E19035B-5DCC-8194-E42E-11AB3E7B46C1}"/>
              </a:ext>
            </a:extLst>
          </p:cNvPr>
          <p:cNvGraphicFramePr>
            <a:graphicFrameLocks noGrp="1"/>
          </p:cNvGraphicFramePr>
          <p:nvPr>
            <p:ph sz="quarter" idx="4"/>
            <p:extLst>
              <p:ext uri="{D42A27DB-BD31-4B8C-83A1-F6EECF244321}">
                <p14:modId xmlns:p14="http://schemas.microsoft.com/office/powerpoint/2010/main" val="683856151"/>
              </p:ext>
            </p:extLst>
          </p:nvPr>
        </p:nvGraphicFramePr>
        <p:xfrm>
          <a:off x="4711700" y="2209800"/>
          <a:ext cx="7124700" cy="3629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5">
            <a:extLst>
              <a:ext uri="{FF2B5EF4-FFF2-40B4-BE49-F238E27FC236}">
                <a16:creationId xmlns:a16="http://schemas.microsoft.com/office/drawing/2014/main" id="{C6866D30-9CF3-69EE-4183-BE16EAE50EC3}"/>
              </a:ext>
            </a:extLst>
          </p:cNvPr>
          <p:cNvSpPr>
            <a:spLocks noGrp="1"/>
          </p:cNvSpPr>
          <p:nvPr>
            <p:ph type="body" sz="quarter" idx="13"/>
          </p:nvPr>
        </p:nvSpPr>
        <p:spPr/>
        <p:txBody>
          <a:bodyPr>
            <a:normAutofit/>
          </a:bodyPr>
          <a:lstStyle/>
          <a:p>
            <a:r>
              <a:rPr lang="en-US" sz="2800" dirty="0"/>
              <a:t>Background to the study </a:t>
            </a:r>
            <a:endParaRPr lang="en-GB" sz="2800" dirty="0"/>
          </a:p>
        </p:txBody>
      </p:sp>
      <p:pic>
        <p:nvPicPr>
          <p:cNvPr id="5" name="Picture 4">
            <a:extLst>
              <a:ext uri="{FF2B5EF4-FFF2-40B4-BE49-F238E27FC236}">
                <a16:creationId xmlns:a16="http://schemas.microsoft.com/office/drawing/2014/main" id="{EBCB9607-E652-4190-C213-7D43D518E30D}"/>
              </a:ext>
            </a:extLst>
          </p:cNvPr>
          <p:cNvPicPr>
            <a:picLocks noChangeAspect="1"/>
          </p:cNvPicPr>
          <p:nvPr/>
        </p:nvPicPr>
        <p:blipFill>
          <a:blip r:embed="rId8"/>
          <a:stretch>
            <a:fillRect/>
          </a:stretch>
        </p:blipFill>
        <p:spPr>
          <a:xfrm>
            <a:off x="0" y="1333500"/>
            <a:ext cx="4089400" cy="5524500"/>
          </a:xfrm>
          <a:prstGeom prst="rect">
            <a:avLst/>
          </a:prstGeom>
        </p:spPr>
      </p:pic>
    </p:spTree>
    <p:extLst>
      <p:ext uri="{BB962C8B-B14F-4D97-AF65-F5344CB8AC3E}">
        <p14:creationId xmlns:p14="http://schemas.microsoft.com/office/powerpoint/2010/main" val="225230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54D968-B807-A2EB-F851-6AD422451B59}"/>
              </a:ext>
            </a:extLst>
          </p:cNvPr>
          <p:cNvSpPr>
            <a:spLocks noGrp="1"/>
          </p:cNvSpPr>
          <p:nvPr>
            <p:ph sz="quarter" idx="4"/>
          </p:nvPr>
        </p:nvSpPr>
        <p:spPr>
          <a:xfrm>
            <a:off x="4724399" y="2447228"/>
            <a:ext cx="6532129" cy="3248356"/>
          </a:xfrm>
        </p:spPr>
        <p:txBody>
          <a:bodyPr>
            <a:normAutofit/>
          </a:bodyPr>
          <a:lstStyle/>
          <a:p>
            <a:pPr>
              <a:buFont typeface="Wingdings" panose="05000000000000000000" pitchFamily="2" charset="2"/>
              <a:buChar char="§"/>
            </a:pPr>
            <a:r>
              <a:rPr lang="en-GB" sz="2400" b="1" dirty="0">
                <a:latin typeface="Arial" panose="020B0604020202020204" pitchFamily="34" charset="0"/>
                <a:cs typeface="Arial" panose="020B0604020202020204" pitchFamily="34" charset="0"/>
              </a:rPr>
              <a:t>Learning strategies </a:t>
            </a:r>
            <a:r>
              <a:rPr lang="en-GB" sz="2400" dirty="0">
                <a:latin typeface="Arial" panose="020B0604020202020204" pitchFamily="34" charset="0"/>
                <a:cs typeface="Arial" panose="020B0604020202020204" pitchFamily="34" charset="0"/>
              </a:rPr>
              <a:t>are specific actions taken by the students to make learning  more effective.  </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Studies have been undertaken to address the </a:t>
            </a:r>
            <a:r>
              <a:rPr lang="en-GB" sz="2400" b="1" dirty="0">
                <a:latin typeface="Arial" panose="020B0604020202020204" pitchFamily="34" charset="0"/>
                <a:cs typeface="Arial" panose="020B0604020202020204" pitchFamily="34" charset="0"/>
              </a:rPr>
              <a:t>strategies specific to L2 writing.</a:t>
            </a:r>
            <a:endParaRPr lang="en-GB" sz="2400" dirty="0">
              <a:latin typeface="Arial" panose="020B0604020202020204" pitchFamily="34" charset="0"/>
              <a:cs typeface="Arial" panose="020B0604020202020204" pitchFamily="34" charset="0"/>
            </a:endParaRP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More </a:t>
            </a:r>
            <a:r>
              <a:rPr lang="en-GB" sz="2400" dirty="0">
                <a:latin typeface="Arial" panose="020B0604020202020204" pitchFamily="34" charset="0"/>
                <a:cs typeface="Arial" panose="020B0604020202020204" pitchFamily="34" charset="0"/>
              </a:rPr>
              <a:t>and</a:t>
            </a:r>
            <a:r>
              <a:rPr lang="en-GB" sz="2400" b="1" dirty="0">
                <a:latin typeface="Arial" panose="020B0604020202020204" pitchFamily="34" charset="0"/>
                <a:cs typeface="Arial" panose="020B0604020202020204" pitchFamily="34" charset="0"/>
              </a:rPr>
              <a:t> less successful writers </a:t>
            </a:r>
            <a:r>
              <a:rPr lang="en-GB" sz="2400" dirty="0">
                <a:latin typeface="Arial" panose="020B0604020202020204" pitchFamily="34" charset="0"/>
                <a:cs typeface="Arial" panose="020B0604020202020204" pitchFamily="34" charset="0"/>
              </a:rPr>
              <a:t>differ in their use of writing strategies.</a:t>
            </a:r>
          </a:p>
          <a:p>
            <a:pPr>
              <a:buFont typeface="Wingdings" panose="05000000000000000000" pitchFamily="2" charset="2"/>
              <a:buChar char="§"/>
            </a:pPr>
            <a:endParaRPr lang="en-GB" sz="2400" dirty="0">
              <a:latin typeface="Arial" panose="020B0604020202020204" pitchFamily="34" charset="0"/>
              <a:cs typeface="Arial" panose="020B0604020202020204" pitchFamily="34" charset="0"/>
            </a:endParaRPr>
          </a:p>
          <a:p>
            <a:endParaRPr lang="en-GB" dirty="0"/>
          </a:p>
        </p:txBody>
      </p:sp>
      <p:sp>
        <p:nvSpPr>
          <p:cNvPr id="5" name="Text Placeholder 4">
            <a:extLst>
              <a:ext uri="{FF2B5EF4-FFF2-40B4-BE49-F238E27FC236}">
                <a16:creationId xmlns:a16="http://schemas.microsoft.com/office/drawing/2014/main" id="{B64B2D26-56FD-073B-A410-54C39B37773C}"/>
              </a:ext>
            </a:extLst>
          </p:cNvPr>
          <p:cNvSpPr>
            <a:spLocks noGrp="1"/>
          </p:cNvSpPr>
          <p:nvPr>
            <p:ph type="body" sz="quarter" idx="13"/>
          </p:nvPr>
        </p:nvSpPr>
        <p:spPr/>
        <p:txBody>
          <a:bodyPr/>
          <a:lstStyle/>
          <a:p>
            <a:r>
              <a:rPr lang="en-US" sz="2800" b="1" dirty="0"/>
              <a:t>Background to the study  </a:t>
            </a:r>
            <a:endParaRPr lang="en-GB" sz="2800" b="1" dirty="0"/>
          </a:p>
          <a:p>
            <a:endParaRPr lang="en-GB" dirty="0"/>
          </a:p>
        </p:txBody>
      </p:sp>
      <p:pic>
        <p:nvPicPr>
          <p:cNvPr id="4" name="Picture 3">
            <a:extLst>
              <a:ext uri="{FF2B5EF4-FFF2-40B4-BE49-F238E27FC236}">
                <a16:creationId xmlns:a16="http://schemas.microsoft.com/office/drawing/2014/main" id="{4D986EC2-7B83-C3D4-2C7F-60CE75FF4C2A}"/>
              </a:ext>
            </a:extLst>
          </p:cNvPr>
          <p:cNvPicPr>
            <a:picLocks noChangeAspect="1"/>
          </p:cNvPicPr>
          <p:nvPr/>
        </p:nvPicPr>
        <p:blipFill>
          <a:blip r:embed="rId3"/>
          <a:stretch>
            <a:fillRect/>
          </a:stretch>
        </p:blipFill>
        <p:spPr>
          <a:xfrm>
            <a:off x="-1" y="1371600"/>
            <a:ext cx="4102101" cy="5486400"/>
          </a:xfrm>
          <a:prstGeom prst="rect">
            <a:avLst/>
          </a:prstGeom>
        </p:spPr>
      </p:pic>
    </p:spTree>
    <p:extLst>
      <p:ext uri="{BB962C8B-B14F-4D97-AF65-F5344CB8AC3E}">
        <p14:creationId xmlns:p14="http://schemas.microsoft.com/office/powerpoint/2010/main" val="118362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54D968-B807-A2EB-F851-6AD422451B59}"/>
              </a:ext>
            </a:extLst>
          </p:cNvPr>
          <p:cNvSpPr>
            <a:spLocks noGrp="1"/>
          </p:cNvSpPr>
          <p:nvPr>
            <p:ph sz="quarter" idx="4"/>
          </p:nvPr>
        </p:nvSpPr>
        <p:spPr>
          <a:xfrm>
            <a:off x="4673599" y="2471572"/>
            <a:ext cx="6552508" cy="3248356"/>
          </a:xfrm>
        </p:spPr>
        <p:txBody>
          <a:bodyPr>
            <a:normAutofit/>
          </a:bodyPr>
          <a:lstStyle/>
          <a:p>
            <a:pPr>
              <a:buFont typeface="Wingdings" panose="05000000000000000000" pitchFamily="2" charset="2"/>
              <a:buChar char="§"/>
            </a:pPr>
            <a:r>
              <a:rPr lang="en-GB"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This study focuses on </a:t>
            </a:r>
            <a:r>
              <a:rPr lang="en-GB" sz="2400" b="1" dirty="0">
                <a:latin typeface="Arial" panose="020B0604020202020204" pitchFamily="34" charset="0"/>
                <a:cs typeface="Arial" panose="020B0604020202020204" pitchFamily="34" charset="0"/>
              </a:rPr>
              <a:t>cognitive</a:t>
            </a:r>
            <a:r>
              <a:rPr lang="en-GB" sz="2400" dirty="0">
                <a:solidFill>
                  <a:srgbClr val="FF0000"/>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and</a:t>
            </a:r>
            <a:r>
              <a:rPr lang="en-GB" sz="2400" dirty="0">
                <a:solidFill>
                  <a:schemeClr val="tx1"/>
                </a:solidFill>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social strategies.</a:t>
            </a:r>
            <a:endParaRPr lang="en-GB" sz="2400" dirty="0">
              <a:latin typeface="Arial" panose="020B0604020202020204" pitchFamily="34" charset="0"/>
              <a:cs typeface="Arial" panose="020B0604020202020204" pitchFamily="34" charset="0"/>
            </a:endParaRP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Cognitive strategies </a:t>
            </a:r>
            <a:r>
              <a:rPr lang="en-GB" sz="2400" dirty="0">
                <a:latin typeface="Arial" panose="020B0604020202020204" pitchFamily="34" charset="0"/>
                <a:cs typeface="Arial" panose="020B0604020202020204" pitchFamily="34" charset="0"/>
              </a:rPr>
              <a:t>are linked with the mental processes.</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Social strategies </a:t>
            </a:r>
            <a:r>
              <a:rPr lang="en-GB" sz="2400" dirty="0">
                <a:latin typeface="Arial" panose="020B0604020202020204" pitchFamily="34" charset="0"/>
                <a:cs typeface="Arial" panose="020B0604020202020204" pitchFamily="34" charset="0"/>
              </a:rPr>
              <a:t> are chosen to interact with other people.</a:t>
            </a:r>
          </a:p>
          <a:p>
            <a:pPr>
              <a:buFont typeface="Wingdings" panose="05000000000000000000" pitchFamily="2" charset="2"/>
              <a:buChar char="§"/>
            </a:pPr>
            <a:endParaRPr lang="en-GB" sz="2400" dirty="0">
              <a:latin typeface="Arial" panose="020B0604020202020204" pitchFamily="34" charset="0"/>
              <a:cs typeface="Arial" panose="020B0604020202020204" pitchFamily="34" charset="0"/>
            </a:endParaRPr>
          </a:p>
          <a:p>
            <a:pPr>
              <a:buFont typeface="Wingdings" panose="05000000000000000000" pitchFamily="2" charset="2"/>
              <a:buChar char="§"/>
            </a:pPr>
            <a:endParaRPr lang="en-GB" sz="2400" dirty="0">
              <a:latin typeface="Arial" panose="020B0604020202020204" pitchFamily="34" charset="0"/>
              <a:cs typeface="Arial" panose="020B0604020202020204" pitchFamily="34" charset="0"/>
            </a:endParaRPr>
          </a:p>
          <a:p>
            <a:endParaRPr lang="en-GB" dirty="0"/>
          </a:p>
        </p:txBody>
      </p:sp>
      <p:sp>
        <p:nvSpPr>
          <p:cNvPr id="5" name="Text Placeholder 4">
            <a:extLst>
              <a:ext uri="{FF2B5EF4-FFF2-40B4-BE49-F238E27FC236}">
                <a16:creationId xmlns:a16="http://schemas.microsoft.com/office/drawing/2014/main" id="{B64B2D26-56FD-073B-A410-54C39B37773C}"/>
              </a:ext>
            </a:extLst>
          </p:cNvPr>
          <p:cNvSpPr>
            <a:spLocks noGrp="1"/>
          </p:cNvSpPr>
          <p:nvPr>
            <p:ph type="body" sz="quarter" idx="13"/>
          </p:nvPr>
        </p:nvSpPr>
        <p:spPr/>
        <p:txBody>
          <a:bodyPr>
            <a:normAutofit/>
          </a:bodyPr>
          <a:lstStyle/>
          <a:p>
            <a:r>
              <a:rPr lang="en-US" sz="2800" dirty="0"/>
              <a:t>BACKGROUND TO THE STUDY</a:t>
            </a:r>
            <a:endParaRPr lang="en-GB" sz="2800" dirty="0"/>
          </a:p>
        </p:txBody>
      </p:sp>
      <p:pic>
        <p:nvPicPr>
          <p:cNvPr id="7" name="Picture 6">
            <a:extLst>
              <a:ext uri="{FF2B5EF4-FFF2-40B4-BE49-F238E27FC236}">
                <a16:creationId xmlns:a16="http://schemas.microsoft.com/office/drawing/2014/main" id="{23CF9359-99DA-25FA-66F8-AB79178B110F}"/>
              </a:ext>
            </a:extLst>
          </p:cNvPr>
          <p:cNvPicPr>
            <a:picLocks noChangeAspect="1"/>
          </p:cNvPicPr>
          <p:nvPr/>
        </p:nvPicPr>
        <p:blipFill>
          <a:blip r:embed="rId3"/>
          <a:stretch>
            <a:fillRect/>
          </a:stretch>
        </p:blipFill>
        <p:spPr>
          <a:xfrm>
            <a:off x="0" y="1333500"/>
            <a:ext cx="4140200" cy="5524500"/>
          </a:xfrm>
          <a:prstGeom prst="rect">
            <a:avLst/>
          </a:prstGeom>
        </p:spPr>
      </p:pic>
    </p:spTree>
    <p:extLst>
      <p:ext uri="{BB962C8B-B14F-4D97-AF65-F5344CB8AC3E}">
        <p14:creationId xmlns:p14="http://schemas.microsoft.com/office/powerpoint/2010/main" val="390242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723" y="4550936"/>
            <a:ext cx="10045874" cy="1712078"/>
          </a:xfrm>
        </p:spPr>
        <p:txBody>
          <a:bodyPr>
            <a:noAutofit/>
          </a:bodyPr>
          <a:lstStyle/>
          <a:p>
            <a:pPr algn="ctr"/>
            <a:r>
              <a:rPr lang="en-US" sz="3200" dirty="0"/>
              <a:t>Exploratory Practice: </a:t>
            </a:r>
            <a:br>
              <a:rPr lang="en-US" sz="3200" dirty="0"/>
            </a:br>
            <a:r>
              <a:rPr lang="en-US" sz="3200" dirty="0"/>
              <a:t>teachers and learners researching practice</a:t>
            </a:r>
            <a:br>
              <a:rPr lang="en-US" sz="3200" dirty="0"/>
            </a:br>
            <a:r>
              <a:rPr lang="en-US" sz="1800" dirty="0"/>
              <a:t>(see Allwright &amp; Hanks, 2009; Hanks, 2017)</a:t>
            </a:r>
            <a:br>
              <a:rPr lang="en-US" sz="1800" dirty="0"/>
            </a:br>
            <a:r>
              <a:rPr lang="en-US" sz="1800" dirty="0"/>
              <a:t>(see also: Dikilitas &amp; Hanks, 2018; Hanks, 2015a, 2015b; Slimani-Rolls &amp; Kiely, 2019)</a:t>
            </a:r>
          </a:p>
        </p:txBody>
      </p:sp>
      <p:pic>
        <p:nvPicPr>
          <p:cNvPr id="5" name="Content Placeholder 4"/>
          <p:cNvPicPr>
            <a:picLocks noGrp="1" noChangeAspect="1"/>
          </p:cNvPicPr>
          <p:nvPr>
            <p:ph idx="1"/>
          </p:nvPr>
        </p:nvPicPr>
        <p:blipFill>
          <a:blip r:embed="rId2"/>
          <a:stretch>
            <a:fillRect/>
          </a:stretch>
        </p:blipFill>
        <p:spPr>
          <a:xfrm>
            <a:off x="2146194" y="1300087"/>
            <a:ext cx="2078916" cy="2786113"/>
          </a:xfrm>
          <a:prstGeom prst="rect">
            <a:avLst/>
          </a:prstGeom>
        </p:spPr>
      </p:pic>
      <p:pic>
        <p:nvPicPr>
          <p:cNvPr id="7" name="Picture 6"/>
          <p:cNvPicPr>
            <a:picLocks noChangeAspect="1"/>
          </p:cNvPicPr>
          <p:nvPr/>
        </p:nvPicPr>
        <p:blipFill>
          <a:blip r:embed="rId3"/>
          <a:stretch>
            <a:fillRect/>
          </a:stretch>
        </p:blipFill>
        <p:spPr>
          <a:xfrm>
            <a:off x="6173087" y="1466221"/>
            <a:ext cx="1506870" cy="2271686"/>
          </a:xfrm>
          <a:prstGeom prst="rect">
            <a:avLst/>
          </a:prstGeom>
        </p:spPr>
      </p:pic>
      <p:pic>
        <p:nvPicPr>
          <p:cNvPr id="8" name="Picture 7"/>
          <p:cNvPicPr>
            <a:picLocks noChangeAspect="1"/>
          </p:cNvPicPr>
          <p:nvPr/>
        </p:nvPicPr>
        <p:blipFill>
          <a:blip r:embed="rId4"/>
          <a:stretch>
            <a:fillRect/>
          </a:stretch>
        </p:blipFill>
        <p:spPr>
          <a:xfrm>
            <a:off x="8088781" y="1462871"/>
            <a:ext cx="1488706" cy="2244303"/>
          </a:xfrm>
          <a:prstGeom prst="rect">
            <a:avLst/>
          </a:prstGeom>
        </p:spPr>
      </p:pic>
      <p:pic>
        <p:nvPicPr>
          <p:cNvPr id="11" name="Picture 10"/>
          <p:cNvPicPr>
            <a:picLocks noChangeAspect="1"/>
          </p:cNvPicPr>
          <p:nvPr/>
        </p:nvPicPr>
        <p:blipFill>
          <a:blip r:embed="rId5"/>
          <a:stretch>
            <a:fillRect/>
          </a:stretch>
        </p:blipFill>
        <p:spPr>
          <a:xfrm>
            <a:off x="4061888" y="1466221"/>
            <a:ext cx="1702375" cy="2406473"/>
          </a:xfrm>
          <a:prstGeom prst="rect">
            <a:avLst/>
          </a:prstGeom>
        </p:spPr>
      </p:pic>
    </p:spTree>
    <p:extLst>
      <p:ext uri="{BB962C8B-B14F-4D97-AF65-F5344CB8AC3E}">
        <p14:creationId xmlns:p14="http://schemas.microsoft.com/office/powerpoint/2010/main" val="1903372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833ABB6-A6E3-D7D0-CE07-7FBE8D906CA3}"/>
              </a:ext>
            </a:extLst>
          </p:cNvPr>
          <p:cNvSpPr>
            <a:spLocks noGrp="1"/>
          </p:cNvSpPr>
          <p:nvPr>
            <p:ph type="body" sz="quarter" idx="3"/>
          </p:nvPr>
        </p:nvSpPr>
        <p:spPr/>
        <p:txBody>
          <a:bodyPr/>
          <a:lstStyle/>
          <a:p>
            <a:r>
              <a:rPr lang="en-US" sz="2400" b="1" dirty="0"/>
              <a:t>Research Question</a:t>
            </a:r>
            <a:endParaRPr lang="en-GB" sz="2400" b="1" dirty="0"/>
          </a:p>
        </p:txBody>
      </p:sp>
      <p:sp>
        <p:nvSpPr>
          <p:cNvPr id="6" name="Content Placeholder 5">
            <a:extLst>
              <a:ext uri="{FF2B5EF4-FFF2-40B4-BE49-F238E27FC236}">
                <a16:creationId xmlns:a16="http://schemas.microsoft.com/office/drawing/2014/main" id="{FF7E9954-4656-7AAE-B7CC-A298D7DFFD4B}"/>
              </a:ext>
            </a:extLst>
          </p:cNvPr>
          <p:cNvSpPr>
            <a:spLocks noGrp="1"/>
          </p:cNvSpPr>
          <p:nvPr>
            <p:ph sz="quarter" idx="4"/>
          </p:nvPr>
        </p:nvSpPr>
        <p:spPr>
          <a:xfrm>
            <a:off x="4588777" y="2768366"/>
            <a:ext cx="6688129" cy="3070789"/>
          </a:xfrm>
        </p:spPr>
        <p:txBody>
          <a:bodyPr/>
          <a:lstStyle/>
          <a:p>
            <a:r>
              <a:rPr lang="en-GB" sz="2400" dirty="0"/>
              <a:t>What were the </a:t>
            </a:r>
            <a:r>
              <a:rPr lang="en-GB" sz="2400" dirty="0">
                <a:solidFill>
                  <a:srgbClr val="FF0000"/>
                </a:solidFill>
              </a:rPr>
              <a:t>L2 learners’ perceptions </a:t>
            </a:r>
            <a:r>
              <a:rPr lang="en-GB" sz="2400" dirty="0"/>
              <a:t>of their own writing strategies </a:t>
            </a:r>
            <a:r>
              <a:rPr lang="en-GB" sz="2400" i="1" dirty="0"/>
              <a:t>at the beginning </a:t>
            </a:r>
            <a:r>
              <a:rPr lang="en-GB" sz="2400" dirty="0"/>
              <a:t> and </a:t>
            </a:r>
            <a:r>
              <a:rPr lang="en-GB" sz="2400" i="1" dirty="0"/>
              <a:t>at the end </a:t>
            </a:r>
            <a:r>
              <a:rPr lang="en-GB" sz="2400" dirty="0"/>
              <a:t>of the pre-sessional EAP programme?</a:t>
            </a:r>
          </a:p>
          <a:p>
            <a:pPr marL="0" indent="0">
              <a:buNone/>
            </a:pPr>
            <a:endParaRPr lang="en-GB" dirty="0"/>
          </a:p>
        </p:txBody>
      </p:sp>
      <p:pic>
        <p:nvPicPr>
          <p:cNvPr id="9" name="Chart Placeholder 8">
            <a:extLst>
              <a:ext uri="{FF2B5EF4-FFF2-40B4-BE49-F238E27FC236}">
                <a16:creationId xmlns:a16="http://schemas.microsoft.com/office/drawing/2014/main" id="{5791F019-0A90-48AB-4151-990B23620177}"/>
              </a:ext>
            </a:extLst>
          </p:cNvPr>
          <p:cNvPicPr>
            <a:picLocks noGrp="1" noChangeAspect="1"/>
          </p:cNvPicPr>
          <p:nvPr>
            <p:ph type="chart" sz="quarter" idx="13"/>
          </p:nvPr>
        </p:nvPicPr>
        <p:blipFill>
          <a:blip r:embed="rId2"/>
          <a:stretch>
            <a:fillRect/>
          </a:stretch>
        </p:blipFill>
        <p:spPr>
          <a:xfrm>
            <a:off x="1178970" y="2104195"/>
            <a:ext cx="2591025" cy="3475021"/>
          </a:xfrm>
          <a:prstGeom prst="rect">
            <a:avLst/>
          </a:prstGeom>
        </p:spPr>
      </p:pic>
      <p:sp>
        <p:nvSpPr>
          <p:cNvPr id="8" name="Text Placeholder 7">
            <a:extLst>
              <a:ext uri="{FF2B5EF4-FFF2-40B4-BE49-F238E27FC236}">
                <a16:creationId xmlns:a16="http://schemas.microsoft.com/office/drawing/2014/main" id="{54F8A167-CD58-AD85-EF59-79DD0B44EF6F}"/>
              </a:ext>
            </a:extLst>
          </p:cNvPr>
          <p:cNvSpPr>
            <a:spLocks noGrp="1"/>
          </p:cNvSpPr>
          <p:nvPr>
            <p:ph type="body" sz="quarter" idx="14"/>
          </p:nvPr>
        </p:nvSpPr>
        <p:spPr/>
        <p:txBody>
          <a:bodyPr>
            <a:normAutofit/>
          </a:bodyPr>
          <a:lstStyle/>
          <a:p>
            <a:r>
              <a:rPr lang="en-US" sz="2800" dirty="0"/>
              <a:t>METHODOLOGY</a:t>
            </a:r>
            <a:endParaRPr lang="en-GB" sz="2800" dirty="0"/>
          </a:p>
        </p:txBody>
      </p:sp>
    </p:spTree>
    <p:extLst>
      <p:ext uri="{BB962C8B-B14F-4D97-AF65-F5344CB8AC3E}">
        <p14:creationId xmlns:p14="http://schemas.microsoft.com/office/powerpoint/2010/main" val="2237357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E8ED01-5555-C803-EED2-4D3F1D1A8D67}"/>
              </a:ext>
            </a:extLst>
          </p:cNvPr>
          <p:cNvSpPr>
            <a:spLocks noGrp="1"/>
          </p:cNvSpPr>
          <p:nvPr>
            <p:ph type="body" sz="quarter" idx="3"/>
          </p:nvPr>
        </p:nvSpPr>
        <p:spPr/>
        <p:txBody>
          <a:bodyPr/>
          <a:lstStyle/>
          <a:p>
            <a:r>
              <a:rPr lang="en-US" sz="2800" b="1" dirty="0"/>
              <a:t>Setting </a:t>
            </a:r>
            <a:r>
              <a:rPr lang="en-US" dirty="0"/>
              <a:t> </a:t>
            </a:r>
            <a:endParaRPr lang="en-GB" dirty="0"/>
          </a:p>
        </p:txBody>
      </p:sp>
      <p:sp>
        <p:nvSpPr>
          <p:cNvPr id="3" name="Content Placeholder 2">
            <a:extLst>
              <a:ext uri="{FF2B5EF4-FFF2-40B4-BE49-F238E27FC236}">
                <a16:creationId xmlns:a16="http://schemas.microsoft.com/office/drawing/2014/main" id="{210FD72D-B955-4AFF-2709-55A195891628}"/>
              </a:ext>
            </a:extLst>
          </p:cNvPr>
          <p:cNvSpPr>
            <a:spLocks noGrp="1"/>
          </p:cNvSpPr>
          <p:nvPr>
            <p:ph sz="quarter" idx="4"/>
          </p:nvPr>
        </p:nvSpPr>
        <p:spPr>
          <a:xfrm>
            <a:off x="4563578" y="2447227"/>
            <a:ext cx="7120421" cy="4048993"/>
          </a:xfrm>
        </p:spPr>
        <p:txBody>
          <a:bodyPr>
            <a:normAutofit fontScale="77500" lnSpcReduction="20000"/>
          </a:bodyPr>
          <a:lstStyle/>
          <a:p>
            <a:pPr>
              <a:buFont typeface="Wingdings" panose="05000000000000000000" pitchFamily="2" charset="2"/>
              <a:buChar char="§"/>
            </a:pPr>
            <a:r>
              <a:rPr lang="en-GB" sz="2800" dirty="0">
                <a:latin typeface="Arial" panose="020B0604020202020204" pitchFamily="34" charset="0"/>
                <a:cs typeface="Arial" panose="020B0604020202020204" pitchFamily="34" charset="0"/>
              </a:rPr>
              <a:t> </a:t>
            </a:r>
            <a:r>
              <a:rPr lang="en-GB" sz="3400" dirty="0">
                <a:latin typeface="Arial" panose="020B0604020202020204" pitchFamily="34" charset="0"/>
                <a:cs typeface="Arial" panose="020B0604020202020204" pitchFamily="34" charset="0"/>
              </a:rPr>
              <a:t>A 4-week EAP programme at a UK university</a:t>
            </a:r>
          </a:p>
          <a:p>
            <a:pPr>
              <a:buFont typeface="Wingdings" panose="05000000000000000000" pitchFamily="2" charset="2"/>
              <a:buChar char="§"/>
            </a:pPr>
            <a:r>
              <a:rPr lang="en-GB" sz="3400" dirty="0">
                <a:latin typeface="Arial" panose="020B0604020202020204" pitchFamily="34" charset="0"/>
                <a:cs typeface="Arial" panose="020B0604020202020204" pitchFamily="34" charset="0"/>
              </a:rPr>
              <a:t> 15 hours of in-class instruction a week and at least 15 hours of self-study</a:t>
            </a:r>
          </a:p>
          <a:p>
            <a:pPr>
              <a:buFont typeface="Wingdings" panose="05000000000000000000" pitchFamily="2" charset="2"/>
              <a:buChar char="§"/>
            </a:pPr>
            <a:r>
              <a:rPr lang="en-GB" sz="3400" dirty="0">
                <a:latin typeface="Arial" panose="020B0604020202020204" pitchFamily="34" charset="0"/>
                <a:cs typeface="Arial" panose="020B0604020202020204" pitchFamily="34" charset="0"/>
              </a:rPr>
              <a:t> One-to-one weekly tutorials  </a:t>
            </a:r>
          </a:p>
          <a:p>
            <a:pPr>
              <a:lnSpc>
                <a:spcPct val="100000"/>
              </a:lnSpc>
              <a:buFont typeface="Wingdings" panose="05000000000000000000" pitchFamily="2" charset="2"/>
              <a:buChar char="§"/>
            </a:pPr>
            <a:r>
              <a:rPr lang="en-GB" sz="3400" dirty="0">
                <a:latin typeface="Arial" panose="020B0604020202020204" pitchFamily="34" charset="0"/>
                <a:cs typeface="Arial" panose="020B0604020202020204" pitchFamily="34" charset="0"/>
              </a:rPr>
              <a:t> Three modules studied on the EAP course:</a:t>
            </a:r>
          </a:p>
          <a:p>
            <a:pPr lvl="3">
              <a:lnSpc>
                <a:spcPct val="150000"/>
              </a:lnSpc>
              <a:buFont typeface="Wingdings" panose="05000000000000000000" pitchFamily="2" charset="2"/>
              <a:buChar char="Ø"/>
            </a:pPr>
            <a:r>
              <a:rPr lang="en-GB" sz="3400" dirty="0">
                <a:latin typeface="Arial" panose="020B0604020202020204" pitchFamily="34" charset="0"/>
                <a:cs typeface="Arial" panose="020B0604020202020204" pitchFamily="34" charset="0"/>
              </a:rPr>
              <a:t> </a:t>
            </a:r>
            <a:r>
              <a:rPr lang="en-GB" sz="3400" i="1" dirty="0">
                <a:latin typeface="Arial" panose="020B0604020202020204" pitchFamily="34" charset="0"/>
                <a:cs typeface="Arial" panose="020B0604020202020204" pitchFamily="34" charset="0"/>
              </a:rPr>
              <a:t>Academic Reading and Writing </a:t>
            </a:r>
          </a:p>
          <a:p>
            <a:pPr lvl="3">
              <a:lnSpc>
                <a:spcPct val="150000"/>
              </a:lnSpc>
              <a:buFont typeface="Wingdings" panose="05000000000000000000" pitchFamily="2" charset="2"/>
              <a:buChar char="Ø"/>
            </a:pPr>
            <a:r>
              <a:rPr lang="en-GB" sz="3400" i="1" dirty="0">
                <a:latin typeface="Arial" panose="020B0604020202020204" pitchFamily="34" charset="0"/>
                <a:cs typeface="Arial" panose="020B0604020202020204" pitchFamily="34" charset="0"/>
              </a:rPr>
              <a:t>Listening Reading and Discussion </a:t>
            </a:r>
          </a:p>
          <a:p>
            <a:pPr lvl="3">
              <a:lnSpc>
                <a:spcPct val="150000"/>
              </a:lnSpc>
              <a:buFont typeface="Wingdings" panose="05000000000000000000" pitchFamily="2" charset="2"/>
              <a:buChar char="Ø"/>
            </a:pPr>
            <a:r>
              <a:rPr lang="en-GB" sz="3400" i="1" dirty="0">
                <a:latin typeface="Arial" panose="020B0604020202020204" pitchFamily="34" charset="0"/>
                <a:cs typeface="Arial" panose="020B0604020202020204" pitchFamily="34" charset="0"/>
              </a:rPr>
              <a:t>Oral Presentations </a:t>
            </a:r>
          </a:p>
          <a:p>
            <a:endParaRPr lang="en-GB" dirty="0"/>
          </a:p>
        </p:txBody>
      </p:sp>
      <p:sp>
        <p:nvSpPr>
          <p:cNvPr id="4" name="Text Placeholder 3">
            <a:extLst>
              <a:ext uri="{FF2B5EF4-FFF2-40B4-BE49-F238E27FC236}">
                <a16:creationId xmlns:a16="http://schemas.microsoft.com/office/drawing/2014/main" id="{8CB787E3-D617-A1CD-E6DC-FD09A5028918}"/>
              </a:ext>
            </a:extLst>
          </p:cNvPr>
          <p:cNvSpPr>
            <a:spLocks noGrp="1"/>
          </p:cNvSpPr>
          <p:nvPr>
            <p:ph type="body" sz="quarter" idx="13"/>
          </p:nvPr>
        </p:nvSpPr>
        <p:spPr/>
        <p:txBody>
          <a:bodyPr>
            <a:normAutofit/>
          </a:bodyPr>
          <a:lstStyle/>
          <a:p>
            <a:r>
              <a:rPr lang="en-US" sz="2800" dirty="0"/>
              <a:t>Methodology</a:t>
            </a:r>
            <a:endParaRPr lang="en-GB" sz="2800" dirty="0"/>
          </a:p>
        </p:txBody>
      </p:sp>
      <p:pic>
        <p:nvPicPr>
          <p:cNvPr id="7" name="Picture 6">
            <a:extLst>
              <a:ext uri="{FF2B5EF4-FFF2-40B4-BE49-F238E27FC236}">
                <a16:creationId xmlns:a16="http://schemas.microsoft.com/office/drawing/2014/main" id="{B7E46C32-1AAB-15DB-32E7-AE3630961D93}"/>
              </a:ext>
            </a:extLst>
          </p:cNvPr>
          <p:cNvPicPr>
            <a:picLocks noChangeAspect="1"/>
          </p:cNvPicPr>
          <p:nvPr/>
        </p:nvPicPr>
        <p:blipFill>
          <a:blip r:embed="rId3"/>
          <a:stretch>
            <a:fillRect/>
          </a:stretch>
        </p:blipFill>
        <p:spPr>
          <a:xfrm>
            <a:off x="0" y="1317624"/>
            <a:ext cx="4089400" cy="5540375"/>
          </a:xfrm>
          <a:prstGeom prst="rect">
            <a:avLst/>
          </a:prstGeom>
        </p:spPr>
      </p:pic>
    </p:spTree>
    <p:extLst>
      <p:ext uri="{BB962C8B-B14F-4D97-AF65-F5344CB8AC3E}">
        <p14:creationId xmlns:p14="http://schemas.microsoft.com/office/powerpoint/2010/main" val="6032415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2319</Words>
  <Application>Microsoft Office PowerPoint</Application>
  <PresentationFormat>Widescreen</PresentationFormat>
  <Paragraphs>188</Paragraphs>
  <Slides>25</Slides>
  <Notes>13</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Exploratory Practice:  teachers and learners researching practice (see Allwright &amp; Hanks, 2009; Hanks, 2017) (see also: Dikilitas &amp; Hanks, 2018; Hanks, 2015a, 2015b; Slimani-Rolls &amp; Kiely,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 you!  Any questions?   D.Mazgutova@leeds.ac.uk  </vt:lpstr>
      <vt:lpstr>PowerPoint Presentation</vt:lpstr>
      <vt:lpstr>PowerPoint Presentation</vt:lpstr>
    </vt:vector>
  </TitlesOfParts>
  <Company>University College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Jiangee Ching</dc:creator>
  <cp:lastModifiedBy>Ayanna</cp:lastModifiedBy>
  <cp:revision>116</cp:revision>
  <dcterms:created xsi:type="dcterms:W3CDTF">2017-10-18T08:53:31Z</dcterms:created>
  <dcterms:modified xsi:type="dcterms:W3CDTF">2023-06-23T00:10:10Z</dcterms:modified>
</cp:coreProperties>
</file>