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9"/>
  </p:notesMasterIdLst>
  <p:sldIdLst>
    <p:sldId id="292" r:id="rId2"/>
    <p:sldId id="293" r:id="rId3"/>
    <p:sldId id="256" r:id="rId4"/>
    <p:sldId id="284" r:id="rId5"/>
    <p:sldId id="286" r:id="rId6"/>
    <p:sldId id="274" r:id="rId7"/>
    <p:sldId id="287" r:id="rId8"/>
    <p:sldId id="278" r:id="rId9"/>
    <p:sldId id="279" r:id="rId10"/>
    <p:sldId id="260" r:id="rId11"/>
    <p:sldId id="291" r:id="rId12"/>
    <p:sldId id="289" r:id="rId13"/>
    <p:sldId id="280" r:id="rId14"/>
    <p:sldId id="282" r:id="rId15"/>
    <p:sldId id="294" r:id="rId16"/>
    <p:sldId id="275" r:id="rId17"/>
    <p:sldId id="262" r:id="rId18"/>
    <p:sldId id="290" r:id="rId19"/>
    <p:sldId id="266" r:id="rId20"/>
    <p:sldId id="283" r:id="rId21"/>
    <p:sldId id="277" r:id="rId22"/>
    <p:sldId id="268" r:id="rId23"/>
    <p:sldId id="263" r:id="rId24"/>
    <p:sldId id="267" r:id="rId25"/>
    <p:sldId id="258" r:id="rId26"/>
    <p:sldId id="269" r:id="rId27"/>
    <p:sldId id="288" r:id="rId2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5DC474F6-9974-4E80-B77B-75D0C9D4ED56}" v="33" dt="2025-01-30T15:01:45.845"/>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8768" autoAdjust="0"/>
    <p:restoredTop sz="94660"/>
  </p:normalViewPr>
  <p:slideViewPr>
    <p:cSldViewPr snapToGrid="0">
      <p:cViewPr varScale="1">
        <p:scale>
          <a:sx n="89" d="100"/>
          <a:sy n="89" d="100"/>
        </p:scale>
        <p:origin x="84" y="516"/>
      </p:cViewPr>
      <p:guideLst/>
    </p:cSldViewPr>
  </p:slideViewPr>
  <p:notesTextViewPr>
    <p:cViewPr>
      <p:scale>
        <a:sx n="1" d="1"/>
        <a:sy n="1" d="1"/>
      </p:scale>
      <p:origin x="0" y="0"/>
    </p:cViewPr>
  </p:notesTextViewPr>
  <p:sorterViewPr>
    <p:cViewPr>
      <p:scale>
        <a:sx n="100" d="100"/>
        <a:sy n="100" d="100"/>
      </p:scale>
      <p:origin x="0" y="-972"/>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microsoft.com/office/2015/10/relationships/revisionInfo" Target="revisionInfo.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208EE7D-7494-4039-A168-BEF2D5755C04}" type="datetimeFigureOut">
              <a:rPr lang="en-GB" smtClean="0"/>
              <a:t>07/02/2025</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F9456D8-9CF8-4274-BC76-B38BC4DA7303}" type="slidenum">
              <a:rPr lang="en-GB" smtClean="0"/>
              <a:t>‹#›</a:t>
            </a:fld>
            <a:endParaRPr lang="en-GB"/>
          </a:p>
        </p:txBody>
      </p:sp>
    </p:spTree>
    <p:extLst>
      <p:ext uri="{BB962C8B-B14F-4D97-AF65-F5344CB8AC3E}">
        <p14:creationId xmlns:p14="http://schemas.microsoft.com/office/powerpoint/2010/main" val="1710210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I have enjoyed the whole series and am aware that I am touching on lots of ideas already covered that are well established I the field of academic writing development and HE generally  such as the commitment to social justice, the importance of academic writing to student meaning making </a:t>
            </a:r>
          </a:p>
        </p:txBody>
      </p:sp>
      <p:sp>
        <p:nvSpPr>
          <p:cNvPr id="4" name="Slide Number Placeholder 3"/>
          <p:cNvSpPr>
            <a:spLocks noGrp="1"/>
          </p:cNvSpPr>
          <p:nvPr>
            <p:ph type="sldNum" sz="quarter" idx="5"/>
          </p:nvPr>
        </p:nvSpPr>
        <p:spPr/>
        <p:txBody>
          <a:bodyPr/>
          <a:lstStyle/>
          <a:p>
            <a:fld id="{CF9456D8-9CF8-4274-BC76-B38BC4DA7303}" type="slidenum">
              <a:rPr lang="en-GB" smtClean="0"/>
              <a:t>4</a:t>
            </a:fld>
            <a:endParaRPr lang="en-GB"/>
          </a:p>
        </p:txBody>
      </p:sp>
    </p:spTree>
    <p:extLst>
      <p:ext uri="{BB962C8B-B14F-4D97-AF65-F5344CB8AC3E}">
        <p14:creationId xmlns:p14="http://schemas.microsoft.com/office/powerpoint/2010/main" val="34591481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5"/>
          </p:nvPr>
        </p:nvSpPr>
        <p:spPr/>
        <p:txBody>
          <a:bodyPr/>
          <a:lstStyle/>
          <a:p>
            <a:fld id="{CF9456D8-9CF8-4274-BC76-B38BC4DA7303}" type="slidenum">
              <a:rPr lang="en-GB" smtClean="0"/>
              <a:t>12</a:t>
            </a:fld>
            <a:endParaRPr lang="en-GB"/>
          </a:p>
        </p:txBody>
      </p:sp>
    </p:spTree>
    <p:extLst>
      <p:ext uri="{BB962C8B-B14F-4D97-AF65-F5344CB8AC3E}">
        <p14:creationId xmlns:p14="http://schemas.microsoft.com/office/powerpoint/2010/main" val="37176078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5"/>
          </p:nvPr>
        </p:nvSpPr>
        <p:spPr/>
        <p:txBody>
          <a:bodyPr/>
          <a:lstStyle/>
          <a:p>
            <a:fld id="{CF9456D8-9CF8-4274-BC76-B38BC4DA7303}" type="slidenum">
              <a:rPr lang="en-GB" smtClean="0"/>
              <a:t>17</a:t>
            </a:fld>
            <a:endParaRPr lang="en-GB"/>
          </a:p>
        </p:txBody>
      </p:sp>
    </p:spTree>
    <p:extLst>
      <p:ext uri="{BB962C8B-B14F-4D97-AF65-F5344CB8AC3E}">
        <p14:creationId xmlns:p14="http://schemas.microsoft.com/office/powerpoint/2010/main" val="174643244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00204FD-B143-981F-E54D-0F28BDC2698E}"/>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F502FE05-074B-C385-99F7-D1F06B843A0F}"/>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B4A2DCE6-F5D4-F459-0718-E2D1A9E461C1}"/>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EA553FB1-5B51-0010-385B-CA727EC30361}"/>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E045D67D-3A1F-C6B9-75C6-9AA350AB7129}"/>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222445282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13E3B0-B0C2-80F9-2C78-F58D4CEAAEFD}"/>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31B23B52-1710-CC00-A6A6-11D7F7B1118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05513D30-91F3-95A8-3FD8-020875D4EE26}"/>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543ADFE8-2067-9581-4926-21314FFEF03F}"/>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0E002AE3-07EF-8147-F419-24C586A4BC57}"/>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102565083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76F1CE-B99C-791D-F858-EE884E9D8C42}"/>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id="{3B181AF8-4AA1-8302-46EB-ECFE59C1825B}"/>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FDC6BB1-1C4D-FEE7-05DB-108B9DE50AFD}"/>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EC626B9E-4868-754D-E19B-8153F3FA5EED}"/>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76B6C574-BBE9-18D6-1D68-5C12A871FEFB}"/>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82322059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6AB743-E03F-2F2B-0383-617BF68D9E2F}"/>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0C2C2938-32C1-33A7-47A7-4D6E184DD3C5}"/>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id="{B0AEFDAA-11F8-692D-92F0-EFAA9C546F36}"/>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a:extLst>
              <a:ext uri="{FF2B5EF4-FFF2-40B4-BE49-F238E27FC236}">
                <a16:creationId xmlns:a16="http://schemas.microsoft.com/office/drawing/2014/main" id="{6577DF23-FAAA-C509-848E-E1B0852FCA48}"/>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6" name="Footer Placeholder 5">
            <a:extLst>
              <a:ext uri="{FF2B5EF4-FFF2-40B4-BE49-F238E27FC236}">
                <a16:creationId xmlns:a16="http://schemas.microsoft.com/office/drawing/2014/main" id="{2282634B-1DE3-4777-F2A5-6B333FC1DD91}"/>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BA52771A-9DFD-F69E-6544-DE92FD55DDDA}"/>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137303965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0CD0D3-5863-8060-DAA8-84923023388C}"/>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4A0B73BC-C63F-5749-5772-859155FA8CA9}"/>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1DE2066F-7256-A3DD-514B-18F2F317FABA}"/>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529913C7-FADA-BE21-079A-911991958A8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6DA18E75-D874-EDB9-2E6B-B24D2F22E496}"/>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1F7219F9-6C3A-342E-17A1-A9583E138292}"/>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8" name="Footer Placeholder 7">
            <a:extLst>
              <a:ext uri="{FF2B5EF4-FFF2-40B4-BE49-F238E27FC236}">
                <a16:creationId xmlns:a16="http://schemas.microsoft.com/office/drawing/2014/main" id="{812F9C86-D18D-04DD-B384-AB23DE54FF3D}"/>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84600961-D4BE-9360-41C5-220AD4858201}"/>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373952961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5D96F4-0A68-1B89-11BE-A85A77060FE7}"/>
              </a:ext>
            </a:extLst>
          </p:cNvPr>
          <p:cNvSpPr>
            <a:spLocks noGrp="1"/>
          </p:cNvSpPr>
          <p:nvPr>
            <p:ph type="title"/>
          </p:nvPr>
        </p:nvSpPr>
        <p:spPr/>
        <p:txBody>
          <a:bodyPr/>
          <a:lstStyle/>
          <a:p>
            <a:r>
              <a:rPr lang="en-US"/>
              <a:t>Click to edit Master title style</a:t>
            </a:r>
            <a:endParaRPr lang="en-GB"/>
          </a:p>
        </p:txBody>
      </p:sp>
      <p:sp>
        <p:nvSpPr>
          <p:cNvPr id="3" name="Date Placeholder 2">
            <a:extLst>
              <a:ext uri="{FF2B5EF4-FFF2-40B4-BE49-F238E27FC236}">
                <a16:creationId xmlns:a16="http://schemas.microsoft.com/office/drawing/2014/main" id="{5D523FA6-4179-E265-7DE3-0978316F0A92}"/>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4" name="Footer Placeholder 3">
            <a:extLst>
              <a:ext uri="{FF2B5EF4-FFF2-40B4-BE49-F238E27FC236}">
                <a16:creationId xmlns:a16="http://schemas.microsoft.com/office/drawing/2014/main" id="{E8D1133F-F09A-341C-DEA7-D5472645995C}"/>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892A8EB6-537A-A2E9-5694-CFE7C30B5F0B}"/>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18484988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7B44948-4A8C-B4FB-1E5F-0894A70EF8C7}"/>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3" name="Footer Placeholder 2">
            <a:extLst>
              <a:ext uri="{FF2B5EF4-FFF2-40B4-BE49-F238E27FC236}">
                <a16:creationId xmlns:a16="http://schemas.microsoft.com/office/drawing/2014/main" id="{9BB496BE-A7BD-C278-FBE2-54B3C60E5F70}"/>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7AF8B3AF-EE7F-B066-1E98-FCF7A8C506B2}"/>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16489489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81052F-1D93-9C76-E219-ABF8E2BB915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Content Placeholder 2">
            <a:extLst>
              <a:ext uri="{FF2B5EF4-FFF2-40B4-BE49-F238E27FC236}">
                <a16:creationId xmlns:a16="http://schemas.microsoft.com/office/drawing/2014/main" id="{B5FC8F98-7334-B162-41C6-DA9F0730AD2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a:extLst>
              <a:ext uri="{FF2B5EF4-FFF2-40B4-BE49-F238E27FC236}">
                <a16:creationId xmlns:a16="http://schemas.microsoft.com/office/drawing/2014/main" id="{7BEF80BF-FA34-538B-79F3-ED907BC938B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C4F810C-FBA5-88B9-0EAB-12C7F5F60692}"/>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6" name="Footer Placeholder 5">
            <a:extLst>
              <a:ext uri="{FF2B5EF4-FFF2-40B4-BE49-F238E27FC236}">
                <a16:creationId xmlns:a16="http://schemas.microsoft.com/office/drawing/2014/main" id="{E2282EB8-ADE4-6944-C04D-2E5D984FCB8A}"/>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A00CBF85-DE20-F544-9AF9-F3AF87DE8027}"/>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14557922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06C637-A975-AE53-A421-8E57BFA0378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Picture Placeholder 2">
            <a:extLst>
              <a:ext uri="{FF2B5EF4-FFF2-40B4-BE49-F238E27FC236}">
                <a16:creationId xmlns:a16="http://schemas.microsoft.com/office/drawing/2014/main" id="{6903B28C-9D0D-5452-76E9-45BC99D3877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30810973-E4B1-64D8-5CD1-8A4A228E309D}"/>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49C8C94-C841-F333-59C7-3E10EEA0E479}"/>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6" name="Footer Placeholder 5">
            <a:extLst>
              <a:ext uri="{FF2B5EF4-FFF2-40B4-BE49-F238E27FC236}">
                <a16:creationId xmlns:a16="http://schemas.microsoft.com/office/drawing/2014/main" id="{4DF2D69A-784D-E6C8-5EEA-474287DAEF0B}"/>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C4386A21-5F1D-47FC-0A86-E50AFF99B466}"/>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319784696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785BCD-79B0-1526-3951-A300BB356B46}"/>
              </a:ext>
            </a:extLst>
          </p:cNvPr>
          <p:cNvSpPr>
            <a:spLocks noGrp="1"/>
          </p:cNvSpPr>
          <p:nvPr>
            <p:ph type="title"/>
          </p:nvPr>
        </p:nvSpPr>
        <p:spPr/>
        <p:txBody>
          <a:bodyPr/>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5D31008C-3DA5-2FE2-0C3D-5F5E4622BE1A}"/>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63E8797C-1362-6D0D-48EC-6361AA64D533}"/>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9EA6C557-D209-1DAC-F7D3-435C6E0F46F3}"/>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07D4C766-5851-E2A3-DEDC-A0F3732BF46A}"/>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231732975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0C4B738-93D3-2BC4-B352-FF49DFE0260E}"/>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A80DF1DD-B80B-A3BD-C45D-07E54152F633}"/>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7DB66904-C6B4-B657-FB62-3E1024A51314}"/>
              </a:ext>
            </a:extLst>
          </p:cNvPr>
          <p:cNvSpPr>
            <a:spLocks noGrp="1"/>
          </p:cNvSpPr>
          <p:nvPr>
            <p:ph type="dt" sz="half" idx="10"/>
          </p:nvPr>
        </p:nvSpPr>
        <p:spPr/>
        <p:txBody>
          <a:body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A18D3B58-988E-C7DE-2369-D0869BD4048C}"/>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A349AC1F-67B0-EE82-5880-C30481F5C0F9}"/>
              </a:ext>
            </a:extLst>
          </p:cNvPr>
          <p:cNvSpPr>
            <a:spLocks noGrp="1"/>
          </p:cNvSpPr>
          <p:nvPr>
            <p:ph type="sldNum" sz="quarter" idx="12"/>
          </p:nvPr>
        </p:nvSpPr>
        <p:spPr/>
        <p:txBody>
          <a:bodyPr/>
          <a:lstStyle/>
          <a:p>
            <a:fld id="{BA9BCB85-AD0D-4669-B469-A3E91EAC1EA4}" type="slidenum">
              <a:rPr lang="en-GB" smtClean="0"/>
              <a:t>‹#›</a:t>
            </a:fld>
            <a:endParaRPr lang="en-GB"/>
          </a:p>
        </p:txBody>
      </p:sp>
    </p:spTree>
    <p:extLst>
      <p:ext uri="{BB962C8B-B14F-4D97-AF65-F5344CB8AC3E}">
        <p14:creationId xmlns:p14="http://schemas.microsoft.com/office/powerpoint/2010/main" val="301079293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7257E22-DCA6-9782-D3E1-2FF1A53E4FAD}"/>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id="{5C40979D-F2B7-B17C-CB65-39B92A940D8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5CA4C201-E0AB-E0FE-9B93-8E3471A8495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E997180C-0A1D-4871-8484-268A9EB234D0}" type="datetimeFigureOut">
              <a:rPr lang="en-GB" smtClean="0"/>
              <a:t>07/02/2025</a:t>
            </a:fld>
            <a:endParaRPr lang="en-GB"/>
          </a:p>
        </p:txBody>
      </p:sp>
      <p:sp>
        <p:nvSpPr>
          <p:cNvPr id="5" name="Footer Placeholder 4">
            <a:extLst>
              <a:ext uri="{FF2B5EF4-FFF2-40B4-BE49-F238E27FC236}">
                <a16:creationId xmlns:a16="http://schemas.microsoft.com/office/drawing/2014/main" id="{E888B9D3-E877-6DB5-7240-3C29EC5BF2A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GB"/>
          </a:p>
        </p:txBody>
      </p:sp>
      <p:sp>
        <p:nvSpPr>
          <p:cNvPr id="6" name="Slide Number Placeholder 5">
            <a:extLst>
              <a:ext uri="{FF2B5EF4-FFF2-40B4-BE49-F238E27FC236}">
                <a16:creationId xmlns:a16="http://schemas.microsoft.com/office/drawing/2014/main" id="{643BB02E-983A-392C-7159-C61A103E4ED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BA9BCB85-AD0D-4669-B469-A3E91EAC1EA4}" type="slidenum">
              <a:rPr lang="en-GB" smtClean="0"/>
              <a:t>‹#›</a:t>
            </a:fld>
            <a:endParaRPr lang="en-GB"/>
          </a:p>
        </p:txBody>
      </p:sp>
    </p:spTree>
    <p:extLst>
      <p:ext uri="{BB962C8B-B14F-4D97-AF65-F5344CB8AC3E}">
        <p14:creationId xmlns:p14="http://schemas.microsoft.com/office/powerpoint/2010/main" val="276675858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2" name="Picture 1">
            <a:extLst>
              <a:ext uri="{FF2B5EF4-FFF2-40B4-BE49-F238E27FC236}">
                <a16:creationId xmlns:a16="http://schemas.microsoft.com/office/drawing/2014/main" id="{4F2B4E2C-28C8-95FC-2D42-A308A2F6BA3A}"/>
              </a:ext>
            </a:extLst>
          </p:cNvPr>
          <p:cNvPicPr>
            <a:picLocks noChangeAspect="1"/>
          </p:cNvPicPr>
          <p:nvPr/>
        </p:nvPicPr>
        <p:blipFill>
          <a:blip r:embed="rId2"/>
          <a:srcRect t="19"/>
          <a:stretch/>
        </p:blipFill>
        <p:spPr>
          <a:xfrm>
            <a:off x="20" y="1282"/>
            <a:ext cx="12191980" cy="6856718"/>
          </a:xfrm>
          <a:prstGeom prst="rect">
            <a:avLst/>
          </a:prstGeom>
        </p:spPr>
      </p:pic>
    </p:spTree>
    <p:extLst>
      <p:ext uri="{BB962C8B-B14F-4D97-AF65-F5344CB8AC3E}">
        <p14:creationId xmlns:p14="http://schemas.microsoft.com/office/powerpoint/2010/main" val="126709160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16B067B1-F4E5-4FDF-813D-C9E872E800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gradFill flip="none" rotWithShape="1">
            <a:gsLst>
              <a:gs pos="0">
                <a:schemeClr val="accent1"/>
              </a:gs>
              <a:gs pos="100000">
                <a:schemeClr val="accent2"/>
              </a:gs>
            </a:gsLst>
            <a:lin ang="27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1" descr="A screen shot of a computer&#10;&#10;Description automatically generated">
            <a:extLst>
              <a:ext uri="{FF2B5EF4-FFF2-40B4-BE49-F238E27FC236}">
                <a16:creationId xmlns:a16="http://schemas.microsoft.com/office/drawing/2014/main" id="{AB873CE8-7417-E209-2F49-030F3D95FF65}"/>
              </a:ext>
            </a:extLst>
          </p:cNvPr>
          <p:cNvPicPr>
            <a:picLocks noChangeAspect="1"/>
          </p:cNvPicPr>
          <p:nvPr/>
        </p:nvPicPr>
        <p:blipFill>
          <a:blip r:embed="rId2"/>
          <a:srcRect t="2712"/>
          <a:stretch/>
        </p:blipFill>
        <p:spPr>
          <a:xfrm>
            <a:off x="307775" y="261437"/>
            <a:ext cx="11576450" cy="6335126"/>
          </a:xfrm>
          <a:prstGeom prst="rect">
            <a:avLst/>
          </a:prstGeom>
        </p:spPr>
      </p:pic>
    </p:spTree>
    <p:extLst>
      <p:ext uri="{BB962C8B-B14F-4D97-AF65-F5344CB8AC3E}">
        <p14:creationId xmlns:p14="http://schemas.microsoft.com/office/powerpoint/2010/main" val="4272753910"/>
      </p:ext>
    </p:extLst>
  </p:cSld>
  <p:clrMapOvr>
    <a:masterClrMapping/>
  </p:clrMapOvr>
  <mc:AlternateContent xmlns:mc="http://schemas.openxmlformats.org/markup-compatibility/2006" xmlns:p14="http://schemas.microsoft.com/office/powerpoint/2010/main">
    <mc:Choice Requires="p14">
      <p:transition spd="slow" p14:dur="2000" advTm="2035"/>
    </mc:Choice>
    <mc:Fallback xmlns="">
      <p:transition spd="slow" advTm="2035"/>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useBgFill="1">
        <p:nvSpPr>
          <p:cNvPr id="28" name="Rectangle 27">
            <a:extLst>
              <a:ext uri="{FF2B5EF4-FFF2-40B4-BE49-F238E27FC236}">
                <a16:creationId xmlns:a16="http://schemas.microsoft.com/office/drawing/2014/main" id="{06DA9DF9-31F7-4056-B42E-878CC92417B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280E898-1B88-8CC8-58EF-1BC77A6AEAA5}"/>
              </a:ext>
            </a:extLst>
          </p:cNvPr>
          <p:cNvSpPr>
            <a:spLocks noGrp="1"/>
          </p:cNvSpPr>
          <p:nvPr>
            <p:ph type="ctrTitle"/>
          </p:nvPr>
        </p:nvSpPr>
        <p:spPr>
          <a:xfrm>
            <a:off x="643468" y="643468"/>
            <a:ext cx="4620584" cy="4634216"/>
          </a:xfrm>
        </p:spPr>
        <p:txBody>
          <a:bodyPr>
            <a:normAutofit fontScale="90000"/>
          </a:bodyPr>
          <a:lstStyle/>
          <a:p>
            <a:pPr algn="l"/>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br>
              <a:rPr lang="en-GB" sz="3700" b="1" dirty="0">
                <a:solidFill>
                  <a:schemeClr val="accent5">
                    <a:lumMod val="75000"/>
                  </a:schemeClr>
                </a:solidFill>
              </a:rPr>
            </a:br>
            <a:r>
              <a:rPr lang="en-GB" sz="4900" b="1" dirty="0">
                <a:solidFill>
                  <a:schemeClr val="accent5">
                    <a:lumMod val="75000"/>
                  </a:schemeClr>
                </a:solidFill>
              </a:rPr>
              <a:t>Academic writing in HE:  towards a ‘politics of difference</a:t>
            </a:r>
            <a:r>
              <a:rPr lang="en-GB" sz="4900" dirty="0"/>
              <a:t>’</a:t>
            </a:r>
            <a:br>
              <a:rPr lang="en-GB" sz="4900" dirty="0"/>
            </a:br>
            <a:br>
              <a:rPr lang="en-GB" sz="3700" dirty="0"/>
            </a:br>
            <a:br>
              <a:rPr lang="en-GB" sz="2700" dirty="0">
                <a:solidFill>
                  <a:schemeClr val="accent5">
                    <a:lumMod val="75000"/>
                  </a:schemeClr>
                </a:solidFill>
              </a:rPr>
            </a:br>
            <a:endParaRPr lang="en-GB" sz="2700" dirty="0">
              <a:solidFill>
                <a:schemeClr val="accent5">
                  <a:lumMod val="75000"/>
                </a:schemeClr>
              </a:solidFill>
            </a:endParaRPr>
          </a:p>
        </p:txBody>
      </p:sp>
      <p:sp>
        <p:nvSpPr>
          <p:cNvPr id="3" name="Subtitle 2">
            <a:extLst>
              <a:ext uri="{FF2B5EF4-FFF2-40B4-BE49-F238E27FC236}">
                <a16:creationId xmlns:a16="http://schemas.microsoft.com/office/drawing/2014/main" id="{50EACC48-BD99-65EF-DDAA-C3D4C369DD90}"/>
              </a:ext>
            </a:extLst>
          </p:cNvPr>
          <p:cNvSpPr>
            <a:spLocks noGrp="1"/>
          </p:cNvSpPr>
          <p:nvPr>
            <p:ph type="subTitle" idx="1"/>
          </p:nvPr>
        </p:nvSpPr>
        <p:spPr>
          <a:xfrm>
            <a:off x="643467" y="5277684"/>
            <a:ext cx="4620584" cy="775494"/>
          </a:xfrm>
        </p:spPr>
        <p:txBody>
          <a:bodyPr>
            <a:normAutofit/>
          </a:bodyPr>
          <a:lstStyle/>
          <a:p>
            <a:pPr algn="l"/>
            <a:r>
              <a:rPr lang="en-GB" b="1" dirty="0"/>
              <a:t>Amanda French: Birmingham City University (BCU) </a:t>
            </a:r>
          </a:p>
        </p:txBody>
      </p:sp>
      <p:pic>
        <p:nvPicPr>
          <p:cNvPr id="5" name="Picture 4">
            <a:extLst>
              <a:ext uri="{FF2B5EF4-FFF2-40B4-BE49-F238E27FC236}">
                <a16:creationId xmlns:a16="http://schemas.microsoft.com/office/drawing/2014/main" id="{BF72B217-9DA1-E96F-5410-3E8253950D58}"/>
              </a:ext>
            </a:extLst>
          </p:cNvPr>
          <p:cNvPicPr>
            <a:picLocks noChangeAspect="1"/>
          </p:cNvPicPr>
          <p:nvPr/>
        </p:nvPicPr>
        <p:blipFill rotWithShape="1">
          <a:blip r:embed="rId2"/>
          <a:srcRect l="8850" r="12898"/>
          <a:stretch/>
        </p:blipFill>
        <p:spPr>
          <a:xfrm>
            <a:off x="6229215" y="10"/>
            <a:ext cx="5962785" cy="6857990"/>
          </a:xfrm>
          <a:custGeom>
            <a:avLst/>
            <a:gdLst/>
            <a:ahLst/>
            <a:cxnLst/>
            <a:rect l="l" t="t" r="r" b="b"/>
            <a:pathLst>
              <a:path w="5962785" h="6858000">
                <a:moveTo>
                  <a:pt x="1044839" y="0"/>
                </a:moveTo>
                <a:lnTo>
                  <a:pt x="5962785" y="0"/>
                </a:lnTo>
                <a:lnTo>
                  <a:pt x="5962785" y="6858000"/>
                </a:lnTo>
                <a:lnTo>
                  <a:pt x="1469886" y="6858000"/>
                </a:lnTo>
                <a:lnTo>
                  <a:pt x="1416006" y="6823984"/>
                </a:lnTo>
                <a:cubicBezTo>
                  <a:pt x="1356767" y="6787940"/>
                  <a:pt x="1296437" y="6755500"/>
                  <a:pt x="1232473" y="6733873"/>
                </a:cubicBezTo>
                <a:cubicBezTo>
                  <a:pt x="1145250" y="6705037"/>
                  <a:pt x="1060933" y="6654575"/>
                  <a:pt x="1075471" y="6503186"/>
                </a:cubicBezTo>
                <a:cubicBezTo>
                  <a:pt x="1078378" y="6459932"/>
                  <a:pt x="1055118" y="6427493"/>
                  <a:pt x="1020229" y="6438306"/>
                </a:cubicBezTo>
                <a:cubicBezTo>
                  <a:pt x="953358" y="6459932"/>
                  <a:pt x="921375" y="6398656"/>
                  <a:pt x="883579" y="6351798"/>
                </a:cubicBezTo>
                <a:cubicBezTo>
                  <a:pt x="816707" y="6268895"/>
                  <a:pt x="752743" y="6182387"/>
                  <a:pt x="645167" y="6167969"/>
                </a:cubicBezTo>
                <a:cubicBezTo>
                  <a:pt x="665519" y="6103088"/>
                  <a:pt x="700408" y="6110298"/>
                  <a:pt x="732391" y="6124716"/>
                </a:cubicBezTo>
                <a:cubicBezTo>
                  <a:pt x="816707" y="6160761"/>
                  <a:pt x="901023" y="6200410"/>
                  <a:pt x="985339" y="6236455"/>
                </a:cubicBezTo>
                <a:cubicBezTo>
                  <a:pt x="1040581" y="6258081"/>
                  <a:pt x="1095822" y="6290522"/>
                  <a:pt x="1168509" y="6265291"/>
                </a:cubicBezTo>
                <a:cubicBezTo>
                  <a:pt x="1104545" y="6135530"/>
                  <a:pt x="996969" y="6110298"/>
                  <a:pt x="909746" y="6070649"/>
                </a:cubicBezTo>
                <a:cubicBezTo>
                  <a:pt x="802169" y="6020185"/>
                  <a:pt x="738206" y="5926470"/>
                  <a:pt x="659704" y="5818335"/>
                </a:cubicBezTo>
                <a:cubicBezTo>
                  <a:pt x="738206" y="5789500"/>
                  <a:pt x="787632" y="5868798"/>
                  <a:pt x="851597" y="5865193"/>
                </a:cubicBezTo>
                <a:cubicBezTo>
                  <a:pt x="854504" y="5854380"/>
                  <a:pt x="860319" y="5832753"/>
                  <a:pt x="860319" y="5832753"/>
                </a:cubicBezTo>
                <a:cubicBezTo>
                  <a:pt x="755650" y="5775081"/>
                  <a:pt x="709132" y="5666947"/>
                  <a:pt x="691686" y="5533581"/>
                </a:cubicBezTo>
                <a:cubicBezTo>
                  <a:pt x="685872" y="5465095"/>
                  <a:pt x="648075" y="5443468"/>
                  <a:pt x="610278" y="5411029"/>
                </a:cubicBezTo>
                <a:cubicBezTo>
                  <a:pt x="482350" y="5299289"/>
                  <a:pt x="345700" y="5198364"/>
                  <a:pt x="238123" y="5046976"/>
                </a:cubicBezTo>
                <a:cubicBezTo>
                  <a:pt x="363144" y="5064998"/>
                  <a:pt x="461997" y="5165924"/>
                  <a:pt x="592833" y="5209177"/>
                </a:cubicBezTo>
                <a:cubicBezTo>
                  <a:pt x="488165" y="5043371"/>
                  <a:pt x="351514" y="4956864"/>
                  <a:pt x="226494" y="4855939"/>
                </a:cubicBezTo>
                <a:cubicBezTo>
                  <a:pt x="168344" y="4809081"/>
                  <a:pt x="116011" y="4751408"/>
                  <a:pt x="49139" y="4726177"/>
                </a:cubicBezTo>
                <a:cubicBezTo>
                  <a:pt x="25879" y="4718968"/>
                  <a:pt x="-14825" y="4700947"/>
                  <a:pt x="5527" y="4650483"/>
                </a:cubicBezTo>
                <a:cubicBezTo>
                  <a:pt x="22972" y="4607230"/>
                  <a:pt x="54954" y="4621648"/>
                  <a:pt x="84029" y="4632460"/>
                </a:cubicBezTo>
                <a:cubicBezTo>
                  <a:pt x="153807" y="4661296"/>
                  <a:pt x="229401" y="4661296"/>
                  <a:pt x="325347" y="4661296"/>
                </a:cubicBezTo>
                <a:cubicBezTo>
                  <a:pt x="243939" y="4524326"/>
                  <a:pt x="95658" y="4567580"/>
                  <a:pt x="25879" y="4423401"/>
                </a:cubicBezTo>
                <a:cubicBezTo>
                  <a:pt x="113103" y="4398170"/>
                  <a:pt x="179975" y="4448632"/>
                  <a:pt x="249753" y="4459446"/>
                </a:cubicBezTo>
                <a:cubicBezTo>
                  <a:pt x="313718" y="4470259"/>
                  <a:pt x="328254" y="4445028"/>
                  <a:pt x="313718" y="4365729"/>
                </a:cubicBezTo>
                <a:cubicBezTo>
                  <a:pt x="290458" y="4243177"/>
                  <a:pt x="325347" y="4181900"/>
                  <a:pt x="418386" y="4214341"/>
                </a:cubicBezTo>
                <a:cubicBezTo>
                  <a:pt x="505609" y="4246781"/>
                  <a:pt x="514332" y="4199922"/>
                  <a:pt x="491072" y="4131438"/>
                </a:cubicBezTo>
                <a:cubicBezTo>
                  <a:pt x="456183" y="4030512"/>
                  <a:pt x="493979" y="3951214"/>
                  <a:pt x="520147" y="3864706"/>
                </a:cubicBezTo>
                <a:cubicBezTo>
                  <a:pt x="560851" y="3734945"/>
                  <a:pt x="543407" y="3670064"/>
                  <a:pt x="459090" y="3572743"/>
                </a:cubicBezTo>
                <a:cubicBezTo>
                  <a:pt x="409664" y="3518676"/>
                  <a:pt x="360236" y="3471818"/>
                  <a:pt x="290458" y="3424959"/>
                </a:cubicBezTo>
                <a:cubicBezTo>
                  <a:pt x="450368" y="3399728"/>
                  <a:pt x="284643" y="3313221"/>
                  <a:pt x="339884" y="3259153"/>
                </a:cubicBezTo>
                <a:cubicBezTo>
                  <a:pt x="453275" y="3237527"/>
                  <a:pt x="543407" y="3410542"/>
                  <a:pt x="697501" y="3360078"/>
                </a:cubicBezTo>
                <a:cubicBezTo>
                  <a:pt x="511425" y="3212294"/>
                  <a:pt x="302087" y="3165436"/>
                  <a:pt x="165437" y="2967190"/>
                </a:cubicBezTo>
                <a:cubicBezTo>
                  <a:pt x="197419" y="2923937"/>
                  <a:pt x="229401" y="2967190"/>
                  <a:pt x="255568" y="2949167"/>
                </a:cubicBezTo>
                <a:cubicBezTo>
                  <a:pt x="255568" y="2938354"/>
                  <a:pt x="560851" y="3006840"/>
                  <a:pt x="578296" y="2725691"/>
                </a:cubicBezTo>
                <a:cubicBezTo>
                  <a:pt x="584111" y="2725691"/>
                  <a:pt x="589926" y="2725691"/>
                  <a:pt x="595740" y="2714876"/>
                </a:cubicBezTo>
                <a:cubicBezTo>
                  <a:pt x="627722" y="2675228"/>
                  <a:pt x="598648" y="2581510"/>
                  <a:pt x="650982" y="2574301"/>
                </a:cubicBezTo>
                <a:cubicBezTo>
                  <a:pt x="709132" y="2567092"/>
                  <a:pt x="764373" y="2534653"/>
                  <a:pt x="825429" y="2552674"/>
                </a:cubicBezTo>
                <a:cubicBezTo>
                  <a:pt x="871949" y="2567092"/>
                  <a:pt x="921375" y="2585115"/>
                  <a:pt x="970802" y="2585115"/>
                </a:cubicBezTo>
                <a:cubicBezTo>
                  <a:pt x="1023136" y="2585115"/>
                  <a:pt x="1095822" y="2707668"/>
                  <a:pt x="1127805" y="2545465"/>
                </a:cubicBezTo>
                <a:cubicBezTo>
                  <a:pt x="1127805" y="2538257"/>
                  <a:pt x="1217936" y="2556280"/>
                  <a:pt x="1267362" y="2563488"/>
                </a:cubicBezTo>
                <a:cubicBezTo>
                  <a:pt x="1308067" y="2570698"/>
                  <a:pt x="1357494" y="2603137"/>
                  <a:pt x="1386568" y="2538257"/>
                </a:cubicBezTo>
                <a:cubicBezTo>
                  <a:pt x="1401105" y="2498607"/>
                  <a:pt x="1331326" y="2426518"/>
                  <a:pt x="1270270" y="2419309"/>
                </a:cubicBezTo>
                <a:cubicBezTo>
                  <a:pt x="1215029" y="2412101"/>
                  <a:pt x="1159787" y="2404892"/>
                  <a:pt x="1107453" y="2419309"/>
                </a:cubicBezTo>
                <a:cubicBezTo>
                  <a:pt x="1043489" y="2437331"/>
                  <a:pt x="1008599" y="2408495"/>
                  <a:pt x="991154" y="2343615"/>
                </a:cubicBezTo>
                <a:cubicBezTo>
                  <a:pt x="970802" y="2275131"/>
                  <a:pt x="933005" y="2239085"/>
                  <a:pt x="880671" y="2206645"/>
                </a:cubicBezTo>
                <a:cubicBezTo>
                  <a:pt x="752743" y="2127346"/>
                  <a:pt x="630630" y="2033629"/>
                  <a:pt x="491072" y="1986771"/>
                </a:cubicBezTo>
                <a:cubicBezTo>
                  <a:pt x="464905" y="1979562"/>
                  <a:pt x="432923" y="1965145"/>
                  <a:pt x="421293" y="1903868"/>
                </a:cubicBezTo>
                <a:cubicBezTo>
                  <a:pt x="799262" y="1997584"/>
                  <a:pt x="1142342" y="2239085"/>
                  <a:pt x="1531941" y="2224667"/>
                </a:cubicBezTo>
                <a:cubicBezTo>
                  <a:pt x="1427272" y="2148974"/>
                  <a:pt x="1302252" y="2145369"/>
                  <a:pt x="1188861" y="2091301"/>
                </a:cubicBezTo>
                <a:cubicBezTo>
                  <a:pt x="1270270" y="2051652"/>
                  <a:pt x="1345864" y="2094906"/>
                  <a:pt x="1421458" y="2116532"/>
                </a:cubicBezTo>
                <a:cubicBezTo>
                  <a:pt x="1485422" y="2134554"/>
                  <a:pt x="1543571" y="2138160"/>
                  <a:pt x="1549386" y="2026420"/>
                </a:cubicBezTo>
                <a:cubicBezTo>
                  <a:pt x="1549386" y="2015607"/>
                  <a:pt x="1549386" y="2008398"/>
                  <a:pt x="1549386" y="1997584"/>
                </a:cubicBezTo>
                <a:cubicBezTo>
                  <a:pt x="1526126" y="1950727"/>
                  <a:pt x="1494144" y="1929099"/>
                  <a:pt x="1453440" y="1914682"/>
                </a:cubicBezTo>
                <a:cubicBezTo>
                  <a:pt x="1430180" y="1907473"/>
                  <a:pt x="1398198" y="1893056"/>
                  <a:pt x="1398198" y="1860614"/>
                </a:cubicBezTo>
                <a:cubicBezTo>
                  <a:pt x="1401105" y="1738063"/>
                  <a:pt x="1322604" y="1702018"/>
                  <a:pt x="1247011" y="1665972"/>
                </a:cubicBezTo>
                <a:cubicBezTo>
                  <a:pt x="1287715" y="1604696"/>
                  <a:pt x="1322604" y="1647950"/>
                  <a:pt x="1354586" y="1644345"/>
                </a:cubicBezTo>
                <a:cubicBezTo>
                  <a:pt x="1374939" y="1640741"/>
                  <a:pt x="1395290" y="1637138"/>
                  <a:pt x="1395290" y="1604696"/>
                </a:cubicBezTo>
                <a:cubicBezTo>
                  <a:pt x="1395290" y="1579465"/>
                  <a:pt x="1386568" y="1547025"/>
                  <a:pt x="1366216" y="1547025"/>
                </a:cubicBezTo>
                <a:cubicBezTo>
                  <a:pt x="1238288" y="1543420"/>
                  <a:pt x="1165601" y="1370405"/>
                  <a:pt x="1031858" y="1370405"/>
                </a:cubicBezTo>
                <a:cubicBezTo>
                  <a:pt x="950450" y="1370405"/>
                  <a:pt x="1072563" y="1273083"/>
                  <a:pt x="1005692" y="1233435"/>
                </a:cubicBezTo>
                <a:cubicBezTo>
                  <a:pt x="991154" y="1222621"/>
                  <a:pt x="1046396" y="1208203"/>
                  <a:pt x="1069655" y="1211808"/>
                </a:cubicBezTo>
                <a:cubicBezTo>
                  <a:pt x="1092915" y="1215412"/>
                  <a:pt x="1113268" y="1240644"/>
                  <a:pt x="1142342" y="1222621"/>
                </a:cubicBezTo>
                <a:cubicBezTo>
                  <a:pt x="1156879" y="1157741"/>
                  <a:pt x="1119082" y="1132510"/>
                  <a:pt x="1084193" y="1114487"/>
                </a:cubicBezTo>
                <a:cubicBezTo>
                  <a:pt x="1008599" y="1071234"/>
                  <a:pt x="933005" y="1020771"/>
                  <a:pt x="848689" y="1006353"/>
                </a:cubicBezTo>
                <a:cubicBezTo>
                  <a:pt x="819615" y="1002748"/>
                  <a:pt x="802169" y="984726"/>
                  <a:pt x="805077" y="948681"/>
                </a:cubicBezTo>
                <a:cubicBezTo>
                  <a:pt x="810892" y="901822"/>
                  <a:pt x="839967" y="916240"/>
                  <a:pt x="863226" y="919844"/>
                </a:cubicBezTo>
                <a:cubicBezTo>
                  <a:pt x="877764" y="923450"/>
                  <a:pt x="892301" y="934263"/>
                  <a:pt x="906838" y="909031"/>
                </a:cubicBezTo>
                <a:cubicBezTo>
                  <a:pt x="566666" y="653113"/>
                  <a:pt x="386404" y="667532"/>
                  <a:pt x="5527" y="458471"/>
                </a:cubicBezTo>
                <a:cubicBezTo>
                  <a:pt x="89843" y="418822"/>
                  <a:pt x="150900" y="447658"/>
                  <a:pt x="209049" y="454867"/>
                </a:cubicBezTo>
                <a:cubicBezTo>
                  <a:pt x="354422" y="472890"/>
                  <a:pt x="264290" y="505329"/>
                  <a:pt x="409664" y="526956"/>
                </a:cubicBezTo>
                <a:cubicBezTo>
                  <a:pt x="479443" y="537770"/>
                  <a:pt x="543407" y="573815"/>
                  <a:pt x="621908" y="516143"/>
                </a:cubicBezTo>
                <a:cubicBezTo>
                  <a:pt x="674242" y="476494"/>
                  <a:pt x="758558" y="519747"/>
                  <a:pt x="822522" y="552188"/>
                </a:cubicBezTo>
                <a:cubicBezTo>
                  <a:pt x="874856" y="581024"/>
                  <a:pt x="927190" y="588232"/>
                  <a:pt x="996969" y="552188"/>
                </a:cubicBezTo>
                <a:cubicBezTo>
                  <a:pt x="933005" y="530562"/>
                  <a:pt x="883579" y="512539"/>
                  <a:pt x="834151" y="498120"/>
                </a:cubicBezTo>
                <a:cubicBezTo>
                  <a:pt x="793447" y="487307"/>
                  <a:pt x="770187" y="462076"/>
                  <a:pt x="773095" y="408008"/>
                </a:cubicBezTo>
                <a:cubicBezTo>
                  <a:pt x="773095" y="379172"/>
                  <a:pt x="764373" y="339523"/>
                  <a:pt x="793447" y="325106"/>
                </a:cubicBezTo>
                <a:cubicBezTo>
                  <a:pt x="816707" y="310688"/>
                  <a:pt x="848689" y="325106"/>
                  <a:pt x="860319" y="350336"/>
                </a:cubicBezTo>
                <a:cubicBezTo>
                  <a:pt x="874856" y="397195"/>
                  <a:pt x="889393" y="440449"/>
                  <a:pt x="938820" y="444054"/>
                </a:cubicBezTo>
                <a:cubicBezTo>
                  <a:pt x="1005692" y="451262"/>
                  <a:pt x="967894" y="422426"/>
                  <a:pt x="956265" y="386381"/>
                </a:cubicBezTo>
                <a:cubicBezTo>
                  <a:pt x="944635" y="346733"/>
                  <a:pt x="979525" y="335919"/>
                  <a:pt x="1002784" y="343127"/>
                </a:cubicBezTo>
                <a:cubicBezTo>
                  <a:pt x="1090008" y="375569"/>
                  <a:pt x="1180139" y="317897"/>
                  <a:pt x="1270270" y="364755"/>
                </a:cubicBezTo>
                <a:cubicBezTo>
                  <a:pt x="1247011" y="249411"/>
                  <a:pt x="1197583" y="198949"/>
                  <a:pt x="1092915" y="180926"/>
                </a:cubicBezTo>
                <a:cubicBezTo>
                  <a:pt x="1055118" y="177322"/>
                  <a:pt x="1014414" y="184530"/>
                  <a:pt x="979525" y="152090"/>
                </a:cubicBezTo>
                <a:cubicBezTo>
                  <a:pt x="959172" y="134068"/>
                  <a:pt x="938820" y="112441"/>
                  <a:pt x="953358" y="76396"/>
                </a:cubicBezTo>
                <a:cubicBezTo>
                  <a:pt x="962080" y="51165"/>
                  <a:pt x="985339" y="51165"/>
                  <a:pt x="1005692" y="58373"/>
                </a:cubicBezTo>
                <a:cubicBezTo>
                  <a:pt x="1090008" y="98023"/>
                  <a:pt x="1180139" y="108837"/>
                  <a:pt x="1267362" y="123254"/>
                </a:cubicBezTo>
                <a:cubicBezTo>
                  <a:pt x="1281900" y="126859"/>
                  <a:pt x="1296437" y="134068"/>
                  <a:pt x="1310975" y="98023"/>
                </a:cubicBezTo>
                <a:cubicBezTo>
                  <a:pt x="1260095" y="81803"/>
                  <a:pt x="1209941" y="62879"/>
                  <a:pt x="1159787" y="43505"/>
                </a:cubicBezTo>
                <a:close/>
              </a:path>
            </a:pathLst>
          </a:custGeom>
          <a:effectLst>
            <a:outerShdw blurRad="50800" dist="50800" dir="5400000" algn="ctr" rotWithShape="0">
              <a:srgbClr val="000000">
                <a:alpha val="0"/>
              </a:srgbClr>
            </a:outerShdw>
          </a:effectLst>
        </p:spPr>
      </p:pic>
    </p:spTree>
    <p:extLst>
      <p:ext uri="{BB962C8B-B14F-4D97-AF65-F5344CB8AC3E}">
        <p14:creationId xmlns:p14="http://schemas.microsoft.com/office/powerpoint/2010/main" val="3328132563"/>
      </p:ext>
    </p:extLst>
  </p:cSld>
  <p:clrMapOvr>
    <a:masterClrMapping/>
  </p:clrMapOvr>
  <mc:AlternateContent xmlns:mc="http://schemas.openxmlformats.org/markup-compatibility/2006" xmlns:p14="http://schemas.microsoft.com/office/powerpoint/2010/main">
    <mc:Choice Requires="p14">
      <p:transition spd="slow" p14:dur="2000" advTm="26926"/>
    </mc:Choice>
    <mc:Fallback xmlns="">
      <p:transition spd="slow" advTm="2692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1000"/>
                                  </p:stCondLst>
                                  <p:iterate>
                                    <p:tmPct val="10000"/>
                                  </p:iterate>
                                  <p:childTnLst>
                                    <p:set>
                                      <p:cBhvr>
                                        <p:cTn id="6" dur="1" fill="hold">
                                          <p:stCondLst>
                                            <p:cond delay="0"/>
                                          </p:stCondLst>
                                        </p:cTn>
                                        <p:tgtEl>
                                          <p:spTgt spid="2"/>
                                        </p:tgtEl>
                                        <p:attrNameLst>
                                          <p:attrName>style.visibility</p:attrName>
                                        </p:attrNameLst>
                                      </p:cBhvr>
                                      <p:to>
                                        <p:strVal val="visible"/>
                                      </p:to>
                                    </p:set>
                                    <p:animEffect transition="in" filter="fade">
                                      <p:cBhvr>
                                        <p:cTn id="7" dur="700"/>
                                        <p:tgtEl>
                                          <p:spTgt spid="2"/>
                                        </p:tgtEl>
                                      </p:cBhvr>
                                    </p:animEffect>
                                  </p:childTnLst>
                                </p:cTn>
                              </p:par>
                              <p:par>
                                <p:cTn id="8" presetID="10" presetClass="entr" presetSubtype="0" fill="hold" grpId="0" nodeType="withEffect">
                                  <p:stCondLst>
                                    <p:cond delay="1500"/>
                                  </p:stCondLst>
                                  <p:iterate>
                                    <p:tmPct val="10000"/>
                                  </p:iterate>
                                  <p:childTnLst>
                                    <p:set>
                                      <p:cBhvr>
                                        <p:cTn id="9" dur="1" fill="hold">
                                          <p:stCondLst>
                                            <p:cond delay="0"/>
                                          </p:stCondLst>
                                        </p:cTn>
                                        <p:tgtEl>
                                          <p:spTgt spid="3">
                                            <p:txEl>
                                              <p:pRg st="0" end="0"/>
                                            </p:txEl>
                                          </p:spTgt>
                                        </p:tgtEl>
                                        <p:attrNameLst>
                                          <p:attrName>style.visibility</p:attrName>
                                        </p:attrNameLst>
                                      </p:cBhvr>
                                      <p:to>
                                        <p:strVal val="visible"/>
                                      </p:to>
                                    </p:set>
                                    <p:animEffect transition="in" filter="fade">
                                      <p:cBhvr>
                                        <p:cTn id="10" dur="7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CF0654-361F-C219-15EA-A4A0E413B148}"/>
              </a:ext>
            </a:extLst>
          </p:cNvPr>
          <p:cNvSpPr>
            <a:spLocks noGrp="1"/>
          </p:cNvSpPr>
          <p:nvPr>
            <p:ph type="title"/>
          </p:nvPr>
        </p:nvSpPr>
        <p:spPr>
          <a:xfrm>
            <a:off x="800100" y="134937"/>
            <a:ext cx="10515600" cy="1325563"/>
          </a:xfrm>
        </p:spPr>
        <p:txBody>
          <a:bodyPr/>
          <a:lstStyle/>
          <a:p>
            <a:r>
              <a:rPr lang="en-GB" b="1" dirty="0"/>
              <a:t>Who am I ? </a:t>
            </a:r>
          </a:p>
        </p:txBody>
      </p:sp>
      <p:sp>
        <p:nvSpPr>
          <p:cNvPr id="3" name="Content Placeholder 2">
            <a:extLst>
              <a:ext uri="{FF2B5EF4-FFF2-40B4-BE49-F238E27FC236}">
                <a16:creationId xmlns:a16="http://schemas.microsoft.com/office/drawing/2014/main" id="{DBC2FE3C-3142-FA2C-4DAD-B779EAC75868}"/>
              </a:ext>
            </a:extLst>
          </p:cNvPr>
          <p:cNvSpPr>
            <a:spLocks noGrp="1"/>
          </p:cNvSpPr>
          <p:nvPr>
            <p:ph idx="1"/>
          </p:nvPr>
        </p:nvSpPr>
        <p:spPr>
          <a:xfrm>
            <a:off x="838200" y="1460500"/>
            <a:ext cx="10515600" cy="4716463"/>
          </a:xfrm>
        </p:spPr>
        <p:txBody>
          <a:bodyPr>
            <a:normAutofit/>
          </a:bodyPr>
          <a:lstStyle/>
          <a:p>
            <a:r>
              <a:rPr lang="en-GB" dirty="0"/>
              <a:t>I have taught in FE, HE and adult education for over 30 years in Birmingham.  </a:t>
            </a:r>
          </a:p>
          <a:p>
            <a:r>
              <a:rPr lang="en-GB" dirty="0"/>
              <a:t>I have always worked predominately  with WP groups.  </a:t>
            </a:r>
          </a:p>
          <a:p>
            <a:r>
              <a:rPr lang="en-GB" dirty="0"/>
              <a:t>Initially I was an English teacher who migrated into basic skills, ESOL, study skills and ultimately writing development. </a:t>
            </a:r>
          </a:p>
          <a:p>
            <a:r>
              <a:rPr lang="en-GB" dirty="0"/>
              <a:t>During all this time I have been very aware of how important it is to help students who are struggling with  academic writing to try and understand why they might find themselves in such difficulty. </a:t>
            </a:r>
          </a:p>
          <a:p>
            <a:r>
              <a:rPr lang="en-GB" dirty="0"/>
              <a:t>I have also always enjoyed exploring with students what they bring to their education and what they take away from  it.</a:t>
            </a:r>
          </a:p>
        </p:txBody>
      </p:sp>
      <p:pic>
        <p:nvPicPr>
          <p:cNvPr id="4" name="Picture 3">
            <a:extLst>
              <a:ext uri="{FF2B5EF4-FFF2-40B4-BE49-F238E27FC236}">
                <a16:creationId xmlns:a16="http://schemas.microsoft.com/office/drawing/2014/main" id="{6C8DF016-B6BE-A8EE-8BAF-91D9F14D42FE}"/>
              </a:ext>
            </a:extLst>
          </p:cNvPr>
          <p:cNvPicPr>
            <a:picLocks noChangeAspect="1"/>
          </p:cNvPicPr>
          <p:nvPr/>
        </p:nvPicPr>
        <p:blipFill>
          <a:blip r:embed="rId3"/>
          <a:stretch>
            <a:fillRect/>
          </a:stretch>
        </p:blipFill>
        <p:spPr>
          <a:xfrm>
            <a:off x="10397611" y="134937"/>
            <a:ext cx="1331200" cy="1145223"/>
          </a:xfrm>
          <a:prstGeom prst="rect">
            <a:avLst/>
          </a:prstGeom>
        </p:spPr>
      </p:pic>
    </p:spTree>
    <p:extLst>
      <p:ext uri="{BB962C8B-B14F-4D97-AF65-F5344CB8AC3E}">
        <p14:creationId xmlns:p14="http://schemas.microsoft.com/office/powerpoint/2010/main" val="1456748617"/>
      </p:ext>
    </p:extLst>
  </p:cSld>
  <p:clrMapOvr>
    <a:masterClrMapping/>
  </p:clrMapOvr>
  <mc:AlternateContent xmlns:mc="http://schemas.openxmlformats.org/markup-compatibility/2006" xmlns:p14="http://schemas.microsoft.com/office/powerpoint/2010/main">
    <mc:Choice Requires="p14">
      <p:transition spd="slow" p14:dur="2000" advTm="57163"/>
    </mc:Choice>
    <mc:Fallback xmlns="">
      <p:transition spd="slow" advTm="57163"/>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0EC84A8-0B72-6A2B-86FB-23400A4FE3D0}"/>
              </a:ext>
            </a:extLst>
          </p:cNvPr>
          <p:cNvPicPr>
            <a:picLocks noChangeAspect="1"/>
          </p:cNvPicPr>
          <p:nvPr/>
        </p:nvPicPr>
        <p:blipFill>
          <a:blip r:embed="rId2"/>
          <a:stretch>
            <a:fillRect/>
          </a:stretch>
        </p:blipFill>
        <p:spPr>
          <a:xfrm>
            <a:off x="7734696" y="82018"/>
            <a:ext cx="4109060" cy="6663166"/>
          </a:xfrm>
          <a:prstGeom prst="rect">
            <a:avLst/>
          </a:prstGeom>
        </p:spPr>
      </p:pic>
      <p:sp>
        <p:nvSpPr>
          <p:cNvPr id="2" name="Title 1">
            <a:extLst>
              <a:ext uri="{FF2B5EF4-FFF2-40B4-BE49-F238E27FC236}">
                <a16:creationId xmlns:a16="http://schemas.microsoft.com/office/drawing/2014/main" id="{DFA93820-C93C-B99A-26CD-4F211295D7AD}"/>
              </a:ext>
            </a:extLst>
          </p:cNvPr>
          <p:cNvSpPr>
            <a:spLocks noGrp="1"/>
          </p:cNvSpPr>
          <p:nvPr>
            <p:ph type="title"/>
          </p:nvPr>
        </p:nvSpPr>
        <p:spPr>
          <a:xfrm>
            <a:off x="672947" y="291040"/>
            <a:ext cx="10515600" cy="1325563"/>
          </a:xfrm>
        </p:spPr>
        <p:txBody>
          <a:bodyPr/>
          <a:lstStyle/>
          <a:p>
            <a:r>
              <a:rPr lang="en-GB" b="1" dirty="0"/>
              <a:t>Key idea </a:t>
            </a:r>
          </a:p>
        </p:txBody>
      </p:sp>
      <p:sp>
        <p:nvSpPr>
          <p:cNvPr id="3" name="Content Placeholder 2">
            <a:extLst>
              <a:ext uri="{FF2B5EF4-FFF2-40B4-BE49-F238E27FC236}">
                <a16:creationId xmlns:a16="http://schemas.microsoft.com/office/drawing/2014/main" id="{7DEAD45E-003C-FDBD-1C5C-AD918BD3B2B0}"/>
              </a:ext>
            </a:extLst>
          </p:cNvPr>
          <p:cNvSpPr>
            <a:spLocks noGrp="1"/>
          </p:cNvSpPr>
          <p:nvPr>
            <p:ph idx="1"/>
          </p:nvPr>
        </p:nvSpPr>
        <p:spPr/>
        <p:txBody>
          <a:bodyPr/>
          <a:lstStyle/>
          <a:p>
            <a:r>
              <a:rPr lang="en-GB" dirty="0"/>
              <a:t>Historically entrenched ideas about equality and impartiality, so central to ideas around teaching and assessment in HE (as in other education settings) need to be revisited alongside a politically motivated evaluation of the positive and generative effects of difference.</a:t>
            </a:r>
          </a:p>
          <a:p>
            <a:pPr marL="0" indent="0">
              <a:buNone/>
            </a:pPr>
            <a:r>
              <a:rPr lang="en-GB" dirty="0"/>
              <a:t>	‘Marion-Young argues that difference is … a political 	resource - a resource for thinking creatively and 	expansively 	about how to organize our political 	institutions, and how to 	achieve justice. (Ferguson &amp; Valls,2021). </a:t>
            </a:r>
          </a:p>
          <a:p>
            <a:endParaRPr lang="en-GB" dirty="0"/>
          </a:p>
        </p:txBody>
      </p:sp>
    </p:spTree>
    <p:extLst>
      <p:ext uri="{BB962C8B-B14F-4D97-AF65-F5344CB8AC3E}">
        <p14:creationId xmlns:p14="http://schemas.microsoft.com/office/powerpoint/2010/main" val="536908361"/>
      </p:ext>
    </p:extLst>
  </p:cSld>
  <p:clrMapOvr>
    <a:masterClrMapping/>
  </p:clrMapOvr>
  <mc:AlternateContent xmlns:mc="http://schemas.openxmlformats.org/markup-compatibility/2006" xmlns:p14="http://schemas.microsoft.com/office/powerpoint/2010/main">
    <mc:Choice Requires="p14">
      <p:transition spd="slow" p14:dur="2000" advTm="81396"/>
    </mc:Choice>
    <mc:Fallback xmlns="">
      <p:transition spd="slow" advTm="81396"/>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5D3B66-ACF9-FE86-F2C5-73EB4C3251E0}"/>
              </a:ext>
            </a:extLst>
          </p:cNvPr>
          <p:cNvSpPr>
            <a:spLocks noGrp="1"/>
          </p:cNvSpPr>
          <p:nvPr>
            <p:ph type="title"/>
          </p:nvPr>
        </p:nvSpPr>
        <p:spPr>
          <a:xfrm>
            <a:off x="868103" y="355794"/>
            <a:ext cx="10515600" cy="1325563"/>
          </a:xfrm>
        </p:spPr>
        <p:txBody>
          <a:bodyPr/>
          <a:lstStyle/>
          <a:p>
            <a:r>
              <a:rPr lang="en-GB" b="1" dirty="0"/>
              <a:t>The ‘turn to difference’</a:t>
            </a:r>
          </a:p>
        </p:txBody>
      </p:sp>
      <p:sp>
        <p:nvSpPr>
          <p:cNvPr id="3" name="Content Placeholder 2">
            <a:extLst>
              <a:ext uri="{FF2B5EF4-FFF2-40B4-BE49-F238E27FC236}">
                <a16:creationId xmlns:a16="http://schemas.microsoft.com/office/drawing/2014/main" id="{C7F73018-4FCB-E166-F2C8-65CDFC11DF4A}"/>
              </a:ext>
            </a:extLst>
          </p:cNvPr>
          <p:cNvSpPr>
            <a:spLocks noGrp="1"/>
          </p:cNvSpPr>
          <p:nvPr>
            <p:ph idx="1"/>
          </p:nvPr>
        </p:nvSpPr>
        <p:spPr>
          <a:xfrm>
            <a:off x="838200" y="1588770"/>
            <a:ext cx="10515600" cy="4588193"/>
          </a:xfrm>
        </p:spPr>
        <p:txBody>
          <a:bodyPr>
            <a:normAutofit lnSpcReduction="10000"/>
          </a:bodyPr>
          <a:lstStyle/>
          <a:p>
            <a:pPr marL="0" indent="0">
              <a:buNone/>
            </a:pPr>
            <a:r>
              <a:rPr lang="en-GB" b="0" i="0" dirty="0">
                <a:solidFill>
                  <a:srgbClr val="2E2E2E"/>
                </a:solidFill>
                <a:effectLst/>
                <a:latin typeface="PlantinMTPro"/>
              </a:rPr>
              <a:t>Requires recognition of the following: </a:t>
            </a:r>
          </a:p>
          <a:p>
            <a:r>
              <a:rPr lang="en-GB" b="0" i="0" dirty="0">
                <a:solidFill>
                  <a:srgbClr val="2E2E2E"/>
                </a:solidFill>
                <a:effectLst/>
                <a:latin typeface="PlantinMTPro"/>
              </a:rPr>
              <a:t>The central </a:t>
            </a:r>
            <a:r>
              <a:rPr lang="en-GB" dirty="0">
                <a:solidFill>
                  <a:srgbClr val="2E2E2E"/>
                </a:solidFill>
                <a:latin typeface="PlantinMTPro"/>
              </a:rPr>
              <a:t>relationship between</a:t>
            </a:r>
            <a:r>
              <a:rPr lang="en-GB" b="0" i="0" dirty="0">
                <a:solidFill>
                  <a:srgbClr val="2E2E2E"/>
                </a:solidFill>
                <a:effectLst/>
                <a:latin typeface="PlantinMTPro"/>
              </a:rPr>
              <a:t> group identities, cultural pluralism and social inequalities.</a:t>
            </a:r>
          </a:p>
          <a:p>
            <a:r>
              <a:rPr lang="en-GB" dirty="0">
                <a:solidFill>
                  <a:srgbClr val="2E2E2E"/>
                </a:solidFill>
                <a:latin typeface="PlantinMTPro"/>
              </a:rPr>
              <a:t>The need to create institutional arrangements which acknowledge the implications of difference to white middle-class/European/male/able-bodied/heteronormative and other normative standards.</a:t>
            </a:r>
          </a:p>
          <a:p>
            <a:r>
              <a:rPr lang="en-GB" dirty="0">
                <a:solidFill>
                  <a:srgbClr val="2E2E2E"/>
                </a:solidFill>
                <a:latin typeface="PlantinMTPro"/>
              </a:rPr>
              <a:t>An imperative to discuss group differences critically and positively. </a:t>
            </a:r>
          </a:p>
          <a:p>
            <a:r>
              <a:rPr lang="en-GB" dirty="0">
                <a:solidFill>
                  <a:srgbClr val="2E2E2E"/>
                </a:solidFill>
                <a:latin typeface="PlantinMTPro"/>
              </a:rPr>
              <a:t>The importance of creative, socially responsive and politically informed responses to the mitigation of social inequalities. </a:t>
            </a:r>
          </a:p>
          <a:p>
            <a:endParaRPr lang="en-GB" sz="1600" dirty="0">
              <a:solidFill>
                <a:srgbClr val="2E2E2E"/>
              </a:solidFill>
              <a:latin typeface="PlantinMTPro"/>
            </a:endParaRPr>
          </a:p>
          <a:p>
            <a:r>
              <a:rPr lang="en-GB" sz="1600" dirty="0">
                <a:solidFill>
                  <a:srgbClr val="2E2E2E"/>
                </a:solidFill>
                <a:latin typeface="PlantinMTPro"/>
              </a:rPr>
              <a:t>( I am indebted to the work of Iris Marion-Young (1990) for these assertions) </a:t>
            </a:r>
          </a:p>
        </p:txBody>
      </p:sp>
      <p:pic>
        <p:nvPicPr>
          <p:cNvPr id="4" name="Picture 3">
            <a:extLst>
              <a:ext uri="{FF2B5EF4-FFF2-40B4-BE49-F238E27FC236}">
                <a16:creationId xmlns:a16="http://schemas.microsoft.com/office/drawing/2014/main" id="{06F4B4D1-8B8A-2879-0B26-D7AFDC5FF2F2}"/>
              </a:ext>
            </a:extLst>
          </p:cNvPr>
          <p:cNvPicPr>
            <a:picLocks noChangeAspect="1"/>
          </p:cNvPicPr>
          <p:nvPr/>
        </p:nvPicPr>
        <p:blipFill>
          <a:blip r:embed="rId2">
            <a:alphaModFix amt="21000"/>
          </a:blip>
          <a:stretch>
            <a:fillRect/>
          </a:stretch>
        </p:blipFill>
        <p:spPr>
          <a:xfrm>
            <a:off x="8776588" y="170814"/>
            <a:ext cx="3760608" cy="6687186"/>
          </a:xfrm>
          <a:prstGeom prst="rect">
            <a:avLst/>
          </a:prstGeom>
        </p:spPr>
      </p:pic>
    </p:spTree>
    <p:extLst>
      <p:ext uri="{BB962C8B-B14F-4D97-AF65-F5344CB8AC3E}">
        <p14:creationId xmlns:p14="http://schemas.microsoft.com/office/powerpoint/2010/main" val="3076210773"/>
      </p:ext>
    </p:extLst>
  </p:cSld>
  <p:clrMapOvr>
    <a:masterClrMapping/>
  </p:clrMapOvr>
  <mc:AlternateContent xmlns:mc="http://schemas.openxmlformats.org/markup-compatibility/2006" xmlns:p14="http://schemas.microsoft.com/office/powerpoint/2010/main">
    <mc:Choice Requires="p14">
      <p:transition spd="slow" p14:dur="2000" advTm="61923"/>
    </mc:Choice>
    <mc:Fallback xmlns="">
      <p:transition spd="slow" advTm="61923"/>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FBBE57-D304-405B-BAF3-CE22CA46A3F4}"/>
              </a:ext>
            </a:extLst>
          </p:cNvPr>
          <p:cNvSpPr>
            <a:spLocks noGrp="1"/>
          </p:cNvSpPr>
          <p:nvPr>
            <p:ph type="title"/>
          </p:nvPr>
        </p:nvSpPr>
        <p:spPr/>
        <p:txBody>
          <a:bodyPr/>
          <a:lstStyle/>
          <a:p>
            <a:r>
              <a:rPr lang="en-GB" b="1" dirty="0"/>
              <a:t>The turn to difference and academic writing </a:t>
            </a:r>
          </a:p>
        </p:txBody>
      </p:sp>
      <p:sp>
        <p:nvSpPr>
          <p:cNvPr id="3" name="Content Placeholder 2">
            <a:extLst>
              <a:ext uri="{FF2B5EF4-FFF2-40B4-BE49-F238E27FC236}">
                <a16:creationId xmlns:a16="http://schemas.microsoft.com/office/drawing/2014/main" id="{D84453F5-C132-4753-3C3A-4ECC3A7C2D90}"/>
              </a:ext>
            </a:extLst>
          </p:cNvPr>
          <p:cNvSpPr>
            <a:spLocks noGrp="1"/>
          </p:cNvSpPr>
          <p:nvPr>
            <p:ph idx="1"/>
          </p:nvPr>
        </p:nvSpPr>
        <p:spPr>
          <a:xfrm>
            <a:off x="838200" y="1454227"/>
            <a:ext cx="10515600" cy="4722736"/>
          </a:xfrm>
        </p:spPr>
        <p:txBody>
          <a:bodyPr>
            <a:normAutofit lnSpcReduction="10000"/>
          </a:bodyPr>
          <a:lstStyle/>
          <a:p>
            <a:r>
              <a:rPr lang="en-GB" dirty="0"/>
              <a:t>I want to revisit ideas about how a ‘politics of difference’ disrupts attitudes towards and assumptions about academic writing and writing development practices for lecturers and students in higher education. </a:t>
            </a:r>
          </a:p>
          <a:p>
            <a:r>
              <a:rPr lang="en-GB" dirty="0"/>
              <a:t>I specifically want to link this idea of ‘a politics of difference’ in academic writing, writing development and assessment to issues around WP, equality, diversity and inclusion (EDI) in HE. </a:t>
            </a:r>
          </a:p>
          <a:p>
            <a:r>
              <a:rPr lang="en-GB" dirty="0"/>
              <a:t>I want flip the focus on equality and impartiality in HE to a ‘politics of difference’ because fundamental change can only be achieved through </a:t>
            </a:r>
            <a:r>
              <a:rPr lang="en-GB" b="1" dirty="0"/>
              <a:t>action around difference not sameness.</a:t>
            </a:r>
          </a:p>
          <a:p>
            <a:r>
              <a:rPr lang="en-GB" dirty="0"/>
              <a:t>I am still working through a lot of these ideas so am looking forward to our conversation today.</a:t>
            </a:r>
          </a:p>
          <a:p>
            <a:endParaRPr lang="en-GB" dirty="0"/>
          </a:p>
        </p:txBody>
      </p:sp>
      <p:pic>
        <p:nvPicPr>
          <p:cNvPr id="7" name="Picture 6">
            <a:extLst>
              <a:ext uri="{FF2B5EF4-FFF2-40B4-BE49-F238E27FC236}">
                <a16:creationId xmlns:a16="http://schemas.microsoft.com/office/drawing/2014/main" id="{D74E3BF3-E938-0615-455D-A7DD378670F7}"/>
              </a:ext>
            </a:extLst>
          </p:cNvPr>
          <p:cNvPicPr>
            <a:picLocks noChangeAspect="1"/>
          </p:cNvPicPr>
          <p:nvPr/>
        </p:nvPicPr>
        <p:blipFill>
          <a:blip r:embed="rId2"/>
          <a:stretch>
            <a:fillRect/>
          </a:stretch>
        </p:blipFill>
        <p:spPr>
          <a:xfrm>
            <a:off x="9369630" y="82018"/>
            <a:ext cx="2822369" cy="2395245"/>
          </a:xfrm>
          <a:prstGeom prst="rect">
            <a:avLst/>
          </a:prstGeom>
        </p:spPr>
      </p:pic>
    </p:spTree>
    <p:extLst>
      <p:ext uri="{BB962C8B-B14F-4D97-AF65-F5344CB8AC3E}">
        <p14:creationId xmlns:p14="http://schemas.microsoft.com/office/powerpoint/2010/main" val="1895930521"/>
      </p:ext>
    </p:extLst>
  </p:cSld>
  <p:clrMapOvr>
    <a:masterClrMapping/>
  </p:clrMapOvr>
  <mc:AlternateContent xmlns:mc="http://schemas.openxmlformats.org/markup-compatibility/2006" xmlns:p14="http://schemas.microsoft.com/office/powerpoint/2010/main">
    <mc:Choice Requires="p14">
      <p:transition spd="slow" p14:dur="2000" advTm="112809"/>
    </mc:Choice>
    <mc:Fallback xmlns="">
      <p:transition spd="slow" advTm="112809"/>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704C918A-0F55-56E6-DA7A-5E0DF9AE683C}"/>
              </a:ext>
            </a:extLst>
          </p:cNvPr>
          <p:cNvPicPr>
            <a:picLocks noChangeAspect="1"/>
          </p:cNvPicPr>
          <p:nvPr/>
        </p:nvPicPr>
        <p:blipFill>
          <a:blip r:embed="rId2">
            <a:alphaModFix amt="48000"/>
          </a:blip>
          <a:stretch>
            <a:fillRect/>
          </a:stretch>
        </p:blipFill>
        <p:spPr>
          <a:xfrm>
            <a:off x="-2075397" y="-215537"/>
            <a:ext cx="3584708" cy="7289074"/>
          </a:xfrm>
          <a:prstGeom prst="rect">
            <a:avLst/>
          </a:prstGeom>
        </p:spPr>
      </p:pic>
      <p:sp>
        <p:nvSpPr>
          <p:cNvPr id="2" name="Title 1">
            <a:extLst>
              <a:ext uri="{FF2B5EF4-FFF2-40B4-BE49-F238E27FC236}">
                <a16:creationId xmlns:a16="http://schemas.microsoft.com/office/drawing/2014/main" id="{18C60498-33DD-0458-CA97-3BAC527D46F0}"/>
              </a:ext>
            </a:extLst>
          </p:cNvPr>
          <p:cNvSpPr>
            <a:spLocks noGrp="1"/>
          </p:cNvSpPr>
          <p:nvPr>
            <p:ph type="title"/>
          </p:nvPr>
        </p:nvSpPr>
        <p:spPr/>
        <p:txBody>
          <a:bodyPr/>
          <a:lstStyle/>
          <a:p>
            <a:r>
              <a:rPr lang="en-GB" b="1" dirty="0"/>
              <a:t>Widening Participation in HE</a:t>
            </a:r>
          </a:p>
        </p:txBody>
      </p:sp>
      <p:sp>
        <p:nvSpPr>
          <p:cNvPr id="3" name="Content Placeholder 2">
            <a:extLst>
              <a:ext uri="{FF2B5EF4-FFF2-40B4-BE49-F238E27FC236}">
                <a16:creationId xmlns:a16="http://schemas.microsoft.com/office/drawing/2014/main" id="{AD28F6E1-DC6A-A4BA-0E16-8B5BD5BC160F}"/>
              </a:ext>
            </a:extLst>
          </p:cNvPr>
          <p:cNvSpPr>
            <a:spLocks noGrp="1"/>
          </p:cNvSpPr>
          <p:nvPr>
            <p:ph idx="1"/>
          </p:nvPr>
        </p:nvSpPr>
        <p:spPr/>
        <p:txBody>
          <a:bodyPr>
            <a:normAutofit fontScale="92500" lnSpcReduction="20000"/>
          </a:bodyPr>
          <a:lstStyle/>
          <a:p>
            <a:r>
              <a:rPr lang="en-GB" dirty="0"/>
              <a:t> I am focussing on so-called widening participation (WP) groups as they have consistently underachieved in HE (see reports passim from Transforming Access and Student Outcomes in HE: TASO)</a:t>
            </a:r>
          </a:p>
          <a:p>
            <a:r>
              <a:rPr lang="en-GB" dirty="0"/>
              <a:t>I acknowledge the  complexity and intersectional nature of these groups.</a:t>
            </a:r>
          </a:p>
          <a:p>
            <a:r>
              <a:rPr lang="en-GB" dirty="0"/>
              <a:t>  e.g. ‘non-traditional’, “low socio-economic status” “mature”, “single-parent”, “ethic minority/global majority”, “commuter”, migrant students, “first-in-family”, and “firstgeneration”.</a:t>
            </a:r>
          </a:p>
          <a:p>
            <a:pPr marL="0" indent="0">
              <a:buNone/>
            </a:pPr>
            <a:r>
              <a:rPr lang="en-GB" dirty="0"/>
              <a:t>NB</a:t>
            </a:r>
          </a:p>
          <a:p>
            <a:r>
              <a:rPr lang="en-GB" dirty="0"/>
              <a:t>I acknowledge there are a whole set of related and unrelated issues around EAL and international students and academic writing  which I do not have time to discuss in this presentation. </a:t>
            </a:r>
          </a:p>
        </p:txBody>
      </p:sp>
    </p:spTree>
    <p:extLst>
      <p:ext uri="{BB962C8B-B14F-4D97-AF65-F5344CB8AC3E}">
        <p14:creationId xmlns:p14="http://schemas.microsoft.com/office/powerpoint/2010/main" val="1349911388"/>
      </p:ext>
    </p:extLst>
  </p:cSld>
  <p:clrMapOvr>
    <a:masterClrMapping/>
  </p:clrMapOvr>
  <mc:AlternateContent xmlns:mc="http://schemas.openxmlformats.org/markup-compatibility/2006" xmlns:p14="http://schemas.microsoft.com/office/powerpoint/2010/main">
    <mc:Choice Requires="p14">
      <p:transition spd="slow" p14:dur="2000" advTm="129781"/>
    </mc:Choice>
    <mc:Fallback xmlns="">
      <p:transition spd="slow" advTm="129781"/>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6CFA55-2613-12C3-21F8-C251B7693159}"/>
              </a:ext>
            </a:extLst>
          </p:cNvPr>
          <p:cNvSpPr>
            <a:spLocks noGrp="1"/>
          </p:cNvSpPr>
          <p:nvPr>
            <p:ph type="title"/>
          </p:nvPr>
        </p:nvSpPr>
        <p:spPr/>
        <p:txBody>
          <a:bodyPr/>
          <a:lstStyle/>
          <a:p>
            <a:r>
              <a:rPr lang="en-GB" b="1" dirty="0"/>
              <a:t>WP and the positive mobilisation of difference </a:t>
            </a:r>
          </a:p>
        </p:txBody>
      </p:sp>
      <p:sp>
        <p:nvSpPr>
          <p:cNvPr id="3" name="Content Placeholder 2">
            <a:extLst>
              <a:ext uri="{FF2B5EF4-FFF2-40B4-BE49-F238E27FC236}">
                <a16:creationId xmlns:a16="http://schemas.microsoft.com/office/drawing/2014/main" id="{8F9C5A77-E2CC-2D1B-03CD-F738E605D61D}"/>
              </a:ext>
            </a:extLst>
          </p:cNvPr>
          <p:cNvSpPr>
            <a:spLocks noGrp="1"/>
          </p:cNvSpPr>
          <p:nvPr>
            <p:ph idx="1"/>
          </p:nvPr>
        </p:nvSpPr>
        <p:spPr>
          <a:xfrm>
            <a:off x="838200" y="1548882"/>
            <a:ext cx="10515600" cy="4628081"/>
          </a:xfrm>
        </p:spPr>
        <p:txBody>
          <a:bodyPr>
            <a:normAutofit lnSpcReduction="10000"/>
          </a:bodyPr>
          <a:lstStyle/>
          <a:p>
            <a:r>
              <a:rPr lang="en-GB" sz="2600" dirty="0"/>
              <a:t>Given the success of the massification of HE the EDI focus regarding WP is not so much about numbers. Although the persistent unequitable distribution of  WP students across the sector is further evidence that it remains  deeply unequal (</a:t>
            </a:r>
            <a:r>
              <a:rPr lang="en-GB" sz="2600" dirty="0" err="1"/>
              <a:t>Boliver</a:t>
            </a:r>
            <a:r>
              <a:rPr lang="en-GB" sz="2600" dirty="0"/>
              <a:t>, 2011, 2013).</a:t>
            </a:r>
          </a:p>
          <a:p>
            <a:r>
              <a:rPr lang="en-GB" sz="2600" dirty="0"/>
              <a:t>I am arguing that post-massification, EDI should be about the right of different social groups with specific experiences and perspectives to inhabit HE spaces and to engage with HE processes (such as academic writing, assessment, curriculum design etc) </a:t>
            </a:r>
            <a:r>
              <a:rPr lang="en-GB" sz="2600" b="1" dirty="0"/>
              <a:t>differently</a:t>
            </a:r>
            <a:r>
              <a:rPr lang="en-GB" sz="2600" dirty="0"/>
              <a:t>. </a:t>
            </a:r>
          </a:p>
          <a:p>
            <a:r>
              <a:rPr lang="en-GB" sz="2600" dirty="0"/>
              <a:t>I also want to draw attention to issues of epistemic values and in injustice.</a:t>
            </a:r>
          </a:p>
          <a:p>
            <a:pPr marL="0" indent="0">
              <a:buNone/>
            </a:pPr>
            <a:r>
              <a:rPr lang="en-GB" sz="2600" dirty="0"/>
              <a:t>	</a:t>
            </a:r>
            <a:r>
              <a:rPr lang="en-GB" sz="2600" i="1" dirty="0"/>
              <a:t>the assertion of a positive sense of group difference 	provides a standpoint from which to criticize prevailing institutions 	and norms </a:t>
            </a:r>
            <a:r>
              <a:rPr lang="en-GB" sz="2600" dirty="0"/>
              <a:t>Marion-Young, 267</a:t>
            </a:r>
          </a:p>
          <a:p>
            <a:endParaRPr lang="en-GB" dirty="0"/>
          </a:p>
        </p:txBody>
      </p:sp>
      <p:pic>
        <p:nvPicPr>
          <p:cNvPr id="4" name="Picture 3">
            <a:extLst>
              <a:ext uri="{FF2B5EF4-FFF2-40B4-BE49-F238E27FC236}">
                <a16:creationId xmlns:a16="http://schemas.microsoft.com/office/drawing/2014/main" id="{F470592C-8551-838E-8A80-2B056E57CCED}"/>
              </a:ext>
            </a:extLst>
          </p:cNvPr>
          <p:cNvPicPr>
            <a:picLocks noChangeAspect="1"/>
          </p:cNvPicPr>
          <p:nvPr/>
        </p:nvPicPr>
        <p:blipFill>
          <a:blip r:embed="rId2"/>
          <a:stretch>
            <a:fillRect/>
          </a:stretch>
        </p:blipFill>
        <p:spPr>
          <a:xfrm>
            <a:off x="-2581187" y="6615404"/>
            <a:ext cx="15105413" cy="2750890"/>
          </a:xfrm>
          <a:prstGeom prst="rect">
            <a:avLst/>
          </a:prstGeom>
        </p:spPr>
      </p:pic>
    </p:spTree>
    <p:extLst>
      <p:ext uri="{BB962C8B-B14F-4D97-AF65-F5344CB8AC3E}">
        <p14:creationId xmlns:p14="http://schemas.microsoft.com/office/powerpoint/2010/main" val="2785113128"/>
      </p:ext>
    </p:extLst>
  </p:cSld>
  <p:clrMapOvr>
    <a:masterClrMapping/>
  </p:clrMapOvr>
  <mc:AlternateContent xmlns:mc="http://schemas.openxmlformats.org/markup-compatibility/2006" xmlns:p14="http://schemas.microsoft.com/office/powerpoint/2010/main">
    <mc:Choice Requires="p14">
      <p:transition spd="slow" p14:dur="2000" advTm="89145"/>
    </mc:Choice>
    <mc:Fallback xmlns="">
      <p:transition spd="slow" advTm="89145"/>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alpha val="41000"/>
          </a:schemeClr>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1D1272E-8E31-56BD-7646-0C2489409D2B}"/>
              </a:ext>
            </a:extLst>
          </p:cNvPr>
          <p:cNvPicPr>
            <a:picLocks noChangeAspect="1"/>
          </p:cNvPicPr>
          <p:nvPr/>
        </p:nvPicPr>
        <p:blipFill>
          <a:blip r:embed="rId2">
            <a:alphaModFix amt="10000"/>
          </a:blip>
          <a:stretch>
            <a:fillRect/>
          </a:stretch>
        </p:blipFill>
        <p:spPr>
          <a:xfrm>
            <a:off x="10326394" y="-96838"/>
            <a:ext cx="5976042" cy="6954838"/>
          </a:xfrm>
          <a:prstGeom prst="rect">
            <a:avLst/>
          </a:prstGeom>
        </p:spPr>
      </p:pic>
      <p:sp>
        <p:nvSpPr>
          <p:cNvPr id="2" name="Title 1">
            <a:extLst>
              <a:ext uri="{FF2B5EF4-FFF2-40B4-BE49-F238E27FC236}">
                <a16:creationId xmlns:a16="http://schemas.microsoft.com/office/drawing/2014/main" id="{D7BBEAF9-6797-24F0-B3B4-CC94994FE87F}"/>
              </a:ext>
            </a:extLst>
          </p:cNvPr>
          <p:cNvSpPr>
            <a:spLocks noGrp="1"/>
          </p:cNvSpPr>
          <p:nvPr>
            <p:ph type="title"/>
          </p:nvPr>
        </p:nvSpPr>
        <p:spPr/>
        <p:txBody>
          <a:bodyPr/>
          <a:lstStyle/>
          <a:p>
            <a:r>
              <a:rPr lang="en-GB" b="1" dirty="0"/>
              <a:t>Academic writing in an age of diversity </a:t>
            </a:r>
          </a:p>
        </p:txBody>
      </p:sp>
      <p:sp>
        <p:nvSpPr>
          <p:cNvPr id="3" name="Content Placeholder 2">
            <a:extLst>
              <a:ext uri="{FF2B5EF4-FFF2-40B4-BE49-F238E27FC236}">
                <a16:creationId xmlns:a16="http://schemas.microsoft.com/office/drawing/2014/main" id="{6E39A224-1B09-13FD-C23A-EF1E42B14946}"/>
              </a:ext>
            </a:extLst>
          </p:cNvPr>
          <p:cNvSpPr>
            <a:spLocks noGrp="1"/>
          </p:cNvSpPr>
          <p:nvPr>
            <p:ph idx="1"/>
          </p:nvPr>
        </p:nvSpPr>
        <p:spPr>
          <a:xfrm>
            <a:off x="838200" y="1324947"/>
            <a:ext cx="10515600" cy="4852016"/>
          </a:xfrm>
        </p:spPr>
        <p:txBody>
          <a:bodyPr>
            <a:normAutofit fontScale="92500" lnSpcReduction="10000"/>
          </a:bodyPr>
          <a:lstStyle/>
          <a:p>
            <a:r>
              <a:rPr lang="en-GB" dirty="0"/>
              <a:t> HE academic writing conventions reflect a time when the majority of undergraduates entered university via a set of relatively homogeneous educational qualifications (A Levels)  which, in the humanities and social sciences deployed long-established ‘essayist literacies’ for assessment (Fairclough, 2001; Lea &amp; Street,1998; Lillis, 2001). </a:t>
            </a:r>
          </a:p>
          <a:p>
            <a:r>
              <a:rPr lang="en-GB" dirty="0"/>
              <a:t>Many WP students have completed professional or vocational qualifications that rely on portfolio-based literacies. Others have either never acquired formal educational qualifications or have been out of education for a long time. </a:t>
            </a:r>
          </a:p>
          <a:p>
            <a:r>
              <a:rPr lang="en-GB" dirty="0"/>
              <a:t>The majority of  WP students enter HE with a lower UCAS tariff.</a:t>
            </a:r>
          </a:p>
          <a:p>
            <a:r>
              <a:rPr lang="en-GB" dirty="0"/>
              <a:t>WP students are  more likely to attend post-1992 HEIs.</a:t>
            </a:r>
          </a:p>
          <a:p>
            <a:r>
              <a:rPr lang="en-GB" dirty="0"/>
              <a:t>Achievement gaps for WP students are currently the source of much handwringing in HE. </a:t>
            </a:r>
          </a:p>
          <a:p>
            <a:endParaRPr lang="en-GB" dirty="0"/>
          </a:p>
        </p:txBody>
      </p:sp>
    </p:spTree>
    <p:extLst>
      <p:ext uri="{BB962C8B-B14F-4D97-AF65-F5344CB8AC3E}">
        <p14:creationId xmlns:p14="http://schemas.microsoft.com/office/powerpoint/2010/main" val="2756008698"/>
      </p:ext>
    </p:extLst>
  </p:cSld>
  <p:clrMapOvr>
    <a:masterClrMapping/>
  </p:clrMapOvr>
  <mc:AlternateContent xmlns:mc="http://schemas.openxmlformats.org/markup-compatibility/2006" xmlns:p14="http://schemas.microsoft.com/office/powerpoint/2010/main">
    <mc:Choice Requires="p14">
      <p:transition spd="slow" p14:dur="2000" advTm="137358"/>
    </mc:Choice>
    <mc:Fallback xmlns="">
      <p:transition spd="slow" advTm="137358"/>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CB19A553-2657-11AA-401D-967C3C011AA6}"/>
              </a:ext>
            </a:extLst>
          </p:cNvPr>
          <p:cNvPicPr>
            <a:picLocks noChangeAspect="1"/>
          </p:cNvPicPr>
          <p:nvPr/>
        </p:nvPicPr>
        <p:blipFill>
          <a:blip r:embed="rId2"/>
          <a:stretch>
            <a:fillRect/>
          </a:stretch>
        </p:blipFill>
        <p:spPr>
          <a:xfrm>
            <a:off x="4091537" y="0"/>
            <a:ext cx="4008926" cy="6858000"/>
          </a:xfrm>
          <a:prstGeom prst="rect">
            <a:avLst/>
          </a:prstGeom>
        </p:spPr>
      </p:pic>
      <p:sp>
        <p:nvSpPr>
          <p:cNvPr id="2" name="Title 1">
            <a:extLst>
              <a:ext uri="{FF2B5EF4-FFF2-40B4-BE49-F238E27FC236}">
                <a16:creationId xmlns:a16="http://schemas.microsoft.com/office/drawing/2014/main" id="{AB25FAB0-78B2-3532-F38F-1EA2D65E7C03}"/>
              </a:ext>
            </a:extLst>
          </p:cNvPr>
          <p:cNvSpPr>
            <a:spLocks noGrp="1"/>
          </p:cNvSpPr>
          <p:nvPr>
            <p:ph type="title"/>
          </p:nvPr>
        </p:nvSpPr>
        <p:spPr/>
        <p:txBody>
          <a:bodyPr/>
          <a:lstStyle/>
          <a:p>
            <a:r>
              <a:rPr lang="en-GB" b="1" dirty="0"/>
              <a:t>Implications</a:t>
            </a:r>
            <a:endParaRPr lang="en-GB" dirty="0">
              <a:highlight>
                <a:srgbClr val="00FF00"/>
              </a:highlight>
            </a:endParaRPr>
          </a:p>
        </p:txBody>
      </p:sp>
      <p:sp useBgFill="1">
        <p:nvSpPr>
          <p:cNvPr id="3" name="Content Placeholder 2">
            <a:extLst>
              <a:ext uri="{FF2B5EF4-FFF2-40B4-BE49-F238E27FC236}">
                <a16:creationId xmlns:a16="http://schemas.microsoft.com/office/drawing/2014/main" id="{6BBC2140-C68C-4D6B-F7DD-F53C14D930AA}"/>
              </a:ext>
            </a:extLst>
          </p:cNvPr>
          <p:cNvSpPr>
            <a:spLocks noGrp="1"/>
          </p:cNvSpPr>
          <p:nvPr>
            <p:ph idx="1"/>
          </p:nvPr>
        </p:nvSpPr>
        <p:spPr>
          <a:xfrm>
            <a:off x="838200" y="1362269"/>
            <a:ext cx="10515600" cy="4814694"/>
          </a:xfrm>
        </p:spPr>
        <p:txBody>
          <a:bodyPr>
            <a:normAutofit fontScale="85000" lnSpcReduction="10000"/>
          </a:bodyPr>
          <a:lstStyle/>
          <a:p>
            <a:endParaRPr lang="en-GB" dirty="0"/>
          </a:p>
          <a:p>
            <a:r>
              <a:rPr lang="en-GB" dirty="0"/>
              <a:t>Defining academic writing is problematic due to its tacit nature.  It requires  reconceptualising and theorising (English, 2007; Molinari, 2022) </a:t>
            </a:r>
          </a:p>
          <a:p>
            <a:r>
              <a:rPr lang="en-GB" dirty="0"/>
              <a:t>WP students' difficulties are often associated with poor academic writing (French, 2013; Ganobscik-Williams, 2006). </a:t>
            </a:r>
          </a:p>
          <a:p>
            <a:r>
              <a:rPr lang="en-GB" dirty="0"/>
              <a:t>WP students who struggle with academic writing often do not engage with writing development provision or initiatives (French, 2018; Wingate, 2006).</a:t>
            </a:r>
          </a:p>
          <a:p>
            <a:r>
              <a:rPr lang="en-GB" dirty="0"/>
              <a:t>It is unusual for academic writing development initiatives to discuss structural inequalities in society that might help WP students to better understand their difficulties with academic writing.</a:t>
            </a:r>
          </a:p>
          <a:p>
            <a:r>
              <a:rPr lang="en-GB" dirty="0"/>
              <a:t>HE staff training rarely focusses on the relationship between academic writing and writing development and its relationship to structural  educational inequalities. </a:t>
            </a:r>
          </a:p>
          <a:p>
            <a:pPr marL="0" indent="0">
              <a:buNone/>
            </a:pPr>
            <a:endParaRPr lang="en-GB" dirty="0"/>
          </a:p>
        </p:txBody>
      </p:sp>
    </p:spTree>
    <p:extLst>
      <p:ext uri="{BB962C8B-B14F-4D97-AF65-F5344CB8AC3E}">
        <p14:creationId xmlns:p14="http://schemas.microsoft.com/office/powerpoint/2010/main" val="3883771222"/>
      </p:ext>
    </p:extLst>
  </p:cSld>
  <p:clrMapOvr>
    <a:masterClrMapping/>
  </p:clrMapOvr>
  <mc:AlternateContent xmlns:mc="http://schemas.openxmlformats.org/markup-compatibility/2006" xmlns:p14="http://schemas.microsoft.com/office/powerpoint/2010/main">
    <mc:Choice Requires="p14">
      <p:transition spd="slow" p14:dur="2000" advTm="162419"/>
    </mc:Choice>
    <mc:Fallback xmlns="">
      <p:transition spd="slow" advTm="162419"/>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4D1B40-C9AC-2542-2EDB-D440DB99D50F}"/>
              </a:ext>
            </a:extLst>
          </p:cNvPr>
          <p:cNvSpPr>
            <a:spLocks noGrp="1"/>
          </p:cNvSpPr>
          <p:nvPr>
            <p:ph type="title"/>
          </p:nvPr>
        </p:nvSpPr>
        <p:spPr/>
        <p:txBody>
          <a:bodyPr/>
          <a:lstStyle/>
          <a:p>
            <a:r>
              <a:rPr lang="en-GB" b="1" dirty="0"/>
              <a:t>Academic writing as identity work </a:t>
            </a:r>
          </a:p>
        </p:txBody>
      </p:sp>
      <p:sp>
        <p:nvSpPr>
          <p:cNvPr id="3" name="Content Placeholder 2">
            <a:extLst>
              <a:ext uri="{FF2B5EF4-FFF2-40B4-BE49-F238E27FC236}">
                <a16:creationId xmlns:a16="http://schemas.microsoft.com/office/drawing/2014/main" id="{058C128A-4B96-710B-6373-F777C823630F}"/>
              </a:ext>
            </a:extLst>
          </p:cNvPr>
          <p:cNvSpPr>
            <a:spLocks noGrp="1"/>
          </p:cNvSpPr>
          <p:nvPr>
            <p:ph idx="1"/>
          </p:nvPr>
        </p:nvSpPr>
        <p:spPr/>
        <p:txBody>
          <a:bodyPr>
            <a:normAutofit/>
          </a:bodyPr>
          <a:lstStyle/>
          <a:p>
            <a:r>
              <a:rPr lang="en-GB" dirty="0"/>
              <a:t>Academic writing functions as a form of identity-work for students who, due to the performative nature of academic writing,  are constantly engaged in the construction and presentation of academic ‘selves’ (Ivanic, 1998; Lillis and Turner, 2001) </a:t>
            </a:r>
          </a:p>
          <a:p>
            <a:r>
              <a:rPr lang="en-GB" dirty="0"/>
              <a:t>Student writing identities are also formed through individuals’ contact with their wider ‘lived complexity’ (</a:t>
            </a:r>
            <a:r>
              <a:rPr lang="en-GB" dirty="0" err="1"/>
              <a:t>Sucharhov</a:t>
            </a:r>
            <a:r>
              <a:rPr lang="en-GB" dirty="0"/>
              <a:t>, 1994), </a:t>
            </a:r>
          </a:p>
          <a:p>
            <a:r>
              <a:rPr lang="en-GB" dirty="0"/>
              <a:t>For these reasons, student and student writer identities, cannot be separated from any other personal, social and cultural identities which may intersect with class, ethnicity and gender affiliations (Burke, 2013) .  </a:t>
            </a:r>
          </a:p>
        </p:txBody>
      </p:sp>
      <p:pic>
        <p:nvPicPr>
          <p:cNvPr id="4" name="Picture 3">
            <a:extLst>
              <a:ext uri="{FF2B5EF4-FFF2-40B4-BE49-F238E27FC236}">
                <a16:creationId xmlns:a16="http://schemas.microsoft.com/office/drawing/2014/main" id="{DAE03CEE-9730-929C-06B4-CC72680DEF29}"/>
              </a:ext>
            </a:extLst>
          </p:cNvPr>
          <p:cNvPicPr>
            <a:picLocks noChangeAspect="1"/>
          </p:cNvPicPr>
          <p:nvPr/>
        </p:nvPicPr>
        <p:blipFill>
          <a:blip r:embed="rId3"/>
          <a:stretch>
            <a:fillRect/>
          </a:stretch>
        </p:blipFill>
        <p:spPr>
          <a:xfrm>
            <a:off x="8082940" y="0"/>
            <a:ext cx="4109060" cy="7028631"/>
          </a:xfrm>
          <a:prstGeom prst="rect">
            <a:avLst/>
          </a:prstGeom>
        </p:spPr>
      </p:pic>
    </p:spTree>
    <p:extLst>
      <p:ext uri="{BB962C8B-B14F-4D97-AF65-F5344CB8AC3E}">
        <p14:creationId xmlns:p14="http://schemas.microsoft.com/office/powerpoint/2010/main" val="2053566820"/>
      </p:ext>
    </p:extLst>
  </p:cSld>
  <p:clrMapOvr>
    <a:masterClrMapping/>
  </p:clrMapOvr>
  <mc:AlternateContent xmlns:mc="http://schemas.openxmlformats.org/markup-compatibility/2006" xmlns:p14="http://schemas.microsoft.com/office/powerpoint/2010/main">
    <mc:Choice Requires="p14">
      <p:transition spd="slow" p14:dur="2000" advTm="110766"/>
    </mc:Choice>
    <mc:Fallback xmlns="">
      <p:transition spd="slow" advTm="110766"/>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0EFD16-8EDF-C8CB-F205-A3C99693B79E}"/>
              </a:ext>
            </a:extLst>
          </p:cNvPr>
          <p:cNvSpPr>
            <a:spLocks noGrp="1"/>
          </p:cNvSpPr>
          <p:nvPr>
            <p:ph type="title"/>
          </p:nvPr>
        </p:nvSpPr>
        <p:spPr/>
        <p:txBody>
          <a:bodyPr/>
          <a:lstStyle/>
          <a:p>
            <a:r>
              <a:rPr lang="en-GB" b="1" dirty="0"/>
              <a:t>EDI in HE: thinking about difference differently …</a:t>
            </a:r>
          </a:p>
        </p:txBody>
      </p:sp>
      <p:sp>
        <p:nvSpPr>
          <p:cNvPr id="3" name="Content Placeholder 2">
            <a:extLst>
              <a:ext uri="{FF2B5EF4-FFF2-40B4-BE49-F238E27FC236}">
                <a16:creationId xmlns:a16="http://schemas.microsoft.com/office/drawing/2014/main" id="{BE1C23EF-3ABC-BFA9-A41D-47844124FF38}"/>
              </a:ext>
            </a:extLst>
          </p:cNvPr>
          <p:cNvSpPr>
            <a:spLocks noGrp="1"/>
          </p:cNvSpPr>
          <p:nvPr>
            <p:ph idx="1"/>
          </p:nvPr>
        </p:nvSpPr>
        <p:spPr/>
        <p:txBody>
          <a:bodyPr>
            <a:normAutofit/>
          </a:bodyPr>
          <a:lstStyle/>
          <a:p>
            <a:r>
              <a:rPr lang="en-GB" dirty="0"/>
              <a:t>Ahmed (2015) explains how multiculturalism and EDI  is “invested in [the significance of] difference” (Ahmed, 2015:134). </a:t>
            </a:r>
          </a:p>
          <a:p>
            <a:r>
              <a:rPr lang="en-GB" dirty="0"/>
              <a:t>However, she argues that the EDI ideal predicates itself on acknowledging difference in order to seek to ‘manage’ it to the advantage of those in power, often via deficit discourses that are intended to ‘make up the difference.’</a:t>
            </a:r>
          </a:p>
          <a:p>
            <a:r>
              <a:rPr lang="en-GB" dirty="0"/>
              <a:t>Those who are identified as different are then encouraged to manage themselves into more acceptable forms of difference (or some facsimile of sameness) that support the status quo. </a:t>
            </a:r>
          </a:p>
          <a:p>
            <a:pPr marL="0" indent="0">
              <a:buNone/>
            </a:pPr>
            <a:r>
              <a:rPr lang="en-GB" dirty="0"/>
              <a:t>	</a:t>
            </a:r>
          </a:p>
          <a:p>
            <a:endParaRPr lang="en-GB" dirty="0"/>
          </a:p>
          <a:p>
            <a:endParaRPr lang="en-GB" dirty="0"/>
          </a:p>
        </p:txBody>
      </p:sp>
      <p:pic>
        <p:nvPicPr>
          <p:cNvPr id="4" name="Picture 3">
            <a:extLst>
              <a:ext uri="{FF2B5EF4-FFF2-40B4-BE49-F238E27FC236}">
                <a16:creationId xmlns:a16="http://schemas.microsoft.com/office/drawing/2014/main" id="{8AF8D82A-0B1C-6EBC-DE8E-1F1513F5B48A}"/>
              </a:ext>
            </a:extLst>
          </p:cNvPr>
          <p:cNvPicPr>
            <a:picLocks noChangeAspect="1"/>
          </p:cNvPicPr>
          <p:nvPr/>
        </p:nvPicPr>
        <p:blipFill>
          <a:blip r:embed="rId2"/>
          <a:stretch>
            <a:fillRect/>
          </a:stretch>
        </p:blipFill>
        <p:spPr>
          <a:xfrm>
            <a:off x="10176145" y="5607698"/>
            <a:ext cx="1757708" cy="988142"/>
          </a:xfrm>
          <a:prstGeom prst="rect">
            <a:avLst/>
          </a:prstGeom>
        </p:spPr>
      </p:pic>
    </p:spTree>
    <p:extLst>
      <p:ext uri="{BB962C8B-B14F-4D97-AF65-F5344CB8AC3E}">
        <p14:creationId xmlns:p14="http://schemas.microsoft.com/office/powerpoint/2010/main" val="186745119"/>
      </p:ext>
    </p:extLst>
  </p:cSld>
  <p:clrMapOvr>
    <a:masterClrMapping/>
  </p:clrMapOvr>
  <mc:AlternateContent xmlns:mc="http://schemas.openxmlformats.org/markup-compatibility/2006" xmlns:p14="http://schemas.microsoft.com/office/powerpoint/2010/main">
    <mc:Choice Requires="p14">
      <p:transition spd="slow" p14:dur="2000" advTm="68913"/>
    </mc:Choice>
    <mc:Fallback xmlns="">
      <p:transition spd="slow" advTm="68913"/>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alpha val="19000"/>
          </a:schemeClr>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1A3215-F641-C620-7E5D-4BE10538A37E}"/>
              </a:ext>
            </a:extLst>
          </p:cNvPr>
          <p:cNvSpPr>
            <a:spLocks noGrp="1"/>
          </p:cNvSpPr>
          <p:nvPr>
            <p:ph type="title"/>
          </p:nvPr>
        </p:nvSpPr>
        <p:spPr/>
        <p:txBody>
          <a:bodyPr/>
          <a:lstStyle/>
          <a:p>
            <a:endParaRPr lang="en-GB"/>
          </a:p>
        </p:txBody>
      </p:sp>
      <p:sp>
        <p:nvSpPr>
          <p:cNvPr id="3" name="Content Placeholder 2">
            <a:extLst>
              <a:ext uri="{FF2B5EF4-FFF2-40B4-BE49-F238E27FC236}">
                <a16:creationId xmlns:a16="http://schemas.microsoft.com/office/drawing/2014/main" id="{2F153A15-7A5F-85C8-608B-3F64656624FB}"/>
              </a:ext>
            </a:extLst>
          </p:cNvPr>
          <p:cNvSpPr>
            <a:spLocks noGrp="1"/>
          </p:cNvSpPr>
          <p:nvPr>
            <p:ph idx="1"/>
          </p:nvPr>
        </p:nvSpPr>
        <p:spPr>
          <a:xfrm>
            <a:off x="838200" y="1825625"/>
            <a:ext cx="6248400" cy="4351338"/>
          </a:xfrm>
        </p:spPr>
        <p:txBody>
          <a:bodyPr>
            <a:normAutofit/>
          </a:bodyPr>
          <a:lstStyle/>
          <a:p>
            <a:pPr marL="0" indent="0">
              <a:buNone/>
            </a:pPr>
            <a:endParaRPr lang="en-GB" sz="3200" dirty="0"/>
          </a:p>
          <a:p>
            <a:pPr marL="0" indent="0">
              <a:buNone/>
            </a:pPr>
            <a:r>
              <a:rPr lang="en-GB" sz="3600" b="1" dirty="0"/>
              <a:t>I am arguing that this is what is happening with academic writing, academic writing development and assessment practices in HE.</a:t>
            </a:r>
          </a:p>
        </p:txBody>
      </p:sp>
      <p:pic>
        <p:nvPicPr>
          <p:cNvPr id="5" name="Picture 4">
            <a:extLst>
              <a:ext uri="{FF2B5EF4-FFF2-40B4-BE49-F238E27FC236}">
                <a16:creationId xmlns:a16="http://schemas.microsoft.com/office/drawing/2014/main" id="{BCEF0CE2-3841-B1FE-0EC1-36E0EB9889B0}"/>
              </a:ext>
            </a:extLst>
          </p:cNvPr>
          <p:cNvPicPr>
            <a:picLocks noChangeAspect="1"/>
          </p:cNvPicPr>
          <p:nvPr/>
        </p:nvPicPr>
        <p:blipFill>
          <a:blip r:embed="rId2">
            <a:alphaModFix amt="40000"/>
          </a:blip>
          <a:stretch>
            <a:fillRect/>
          </a:stretch>
        </p:blipFill>
        <p:spPr>
          <a:xfrm>
            <a:off x="7486796" y="1690688"/>
            <a:ext cx="4057270" cy="4652010"/>
          </a:xfrm>
          <a:prstGeom prst="rect">
            <a:avLst/>
          </a:prstGeom>
        </p:spPr>
      </p:pic>
    </p:spTree>
    <p:extLst>
      <p:ext uri="{BB962C8B-B14F-4D97-AF65-F5344CB8AC3E}">
        <p14:creationId xmlns:p14="http://schemas.microsoft.com/office/powerpoint/2010/main" val="2241683435"/>
      </p:ext>
    </p:extLst>
  </p:cSld>
  <p:clrMapOvr>
    <a:masterClrMapping/>
  </p:clrMapOvr>
  <mc:AlternateContent xmlns:mc="http://schemas.openxmlformats.org/markup-compatibility/2006" xmlns:p14="http://schemas.microsoft.com/office/powerpoint/2010/main">
    <mc:Choice Requires="p14">
      <p:transition spd="slow" p14:dur="2000" advTm="11427"/>
    </mc:Choice>
    <mc:Fallback xmlns="">
      <p:transition spd="slow" advTm="11427"/>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09C5F5F4-D836-32FA-E77F-3631E566F1EB}"/>
              </a:ext>
            </a:extLst>
          </p:cNvPr>
          <p:cNvSpPr txBox="1"/>
          <p:nvPr/>
        </p:nvSpPr>
        <p:spPr>
          <a:xfrm>
            <a:off x="1091682" y="1614196"/>
            <a:ext cx="8054650" cy="3416320"/>
          </a:xfrm>
          <a:prstGeom prst="rect">
            <a:avLst/>
          </a:prstGeom>
          <a:noFill/>
        </p:spPr>
        <p:txBody>
          <a:bodyPr wrap="square">
            <a:spAutoFit/>
          </a:bodyPr>
          <a:lstStyle/>
          <a:p>
            <a:r>
              <a:rPr lang="en-GB" sz="2400" dirty="0"/>
              <a:t>The strategy of assimilation aims to bring formerly excluded groups into the mainstream. So assimilation always implies coming into the game after it is already begun, after the rules and standards have already been set, and having to prove oneself according to those rules and standards. In the assimilationist strategy, the privileged groups implicitly define the standards according to which all will be measured. </a:t>
            </a:r>
          </a:p>
          <a:p>
            <a:r>
              <a:rPr lang="en-GB" sz="2400" dirty="0"/>
              <a:t> Marion-Young (1990: 266)</a:t>
            </a:r>
          </a:p>
        </p:txBody>
      </p:sp>
    </p:spTree>
    <p:extLst>
      <p:ext uri="{BB962C8B-B14F-4D97-AF65-F5344CB8AC3E}">
        <p14:creationId xmlns:p14="http://schemas.microsoft.com/office/powerpoint/2010/main" val="22476274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8402FE0-8D6E-A2AA-E02F-BEE5D3037E04}"/>
              </a:ext>
            </a:extLst>
          </p:cNvPr>
          <p:cNvPicPr>
            <a:picLocks noChangeAspect="1"/>
          </p:cNvPicPr>
          <p:nvPr/>
        </p:nvPicPr>
        <p:blipFill>
          <a:blip r:embed="rId2">
            <a:alphaModFix amt="64000"/>
          </a:blip>
          <a:stretch>
            <a:fillRect/>
          </a:stretch>
        </p:blipFill>
        <p:spPr>
          <a:xfrm>
            <a:off x="9428481" y="5303521"/>
            <a:ext cx="2763519" cy="1554479"/>
          </a:xfrm>
          <a:prstGeom prst="rect">
            <a:avLst/>
          </a:prstGeom>
        </p:spPr>
      </p:pic>
      <p:sp>
        <p:nvSpPr>
          <p:cNvPr id="2" name="Title 1">
            <a:extLst>
              <a:ext uri="{FF2B5EF4-FFF2-40B4-BE49-F238E27FC236}">
                <a16:creationId xmlns:a16="http://schemas.microsoft.com/office/drawing/2014/main" id="{FADEDDF1-DAB8-BE5F-F4B6-B348FBEE4E77}"/>
              </a:ext>
            </a:extLst>
          </p:cNvPr>
          <p:cNvSpPr>
            <a:spLocks noGrp="1"/>
          </p:cNvSpPr>
          <p:nvPr>
            <p:ph type="title"/>
          </p:nvPr>
        </p:nvSpPr>
        <p:spPr/>
        <p:txBody>
          <a:bodyPr>
            <a:normAutofit fontScale="90000"/>
          </a:bodyPr>
          <a:lstStyle/>
          <a:p>
            <a:br>
              <a:rPr lang="en-GB" dirty="0"/>
            </a:br>
            <a:br>
              <a:rPr lang="en-GB" dirty="0"/>
            </a:br>
            <a:r>
              <a:rPr lang="en-GB" b="1" dirty="0"/>
              <a:t>Thinking about difference differently with regard to academic writing </a:t>
            </a:r>
            <a:br>
              <a:rPr lang="en-GB" dirty="0"/>
            </a:br>
            <a:endParaRPr lang="en-GB" dirty="0"/>
          </a:p>
        </p:txBody>
      </p:sp>
      <p:sp>
        <p:nvSpPr>
          <p:cNvPr id="3" name="Content Placeholder 2">
            <a:extLst>
              <a:ext uri="{FF2B5EF4-FFF2-40B4-BE49-F238E27FC236}">
                <a16:creationId xmlns:a16="http://schemas.microsoft.com/office/drawing/2014/main" id="{7EA88C4F-4AAC-284D-FA8B-70F3B3DB1C5A}"/>
              </a:ext>
            </a:extLst>
          </p:cNvPr>
          <p:cNvSpPr>
            <a:spLocks noGrp="1"/>
          </p:cNvSpPr>
          <p:nvPr>
            <p:ph idx="1"/>
          </p:nvPr>
        </p:nvSpPr>
        <p:spPr>
          <a:xfrm>
            <a:off x="838200" y="1996752"/>
            <a:ext cx="10515600" cy="4234366"/>
          </a:xfrm>
        </p:spPr>
        <p:txBody>
          <a:bodyPr>
            <a:normAutofit fontScale="92500" lnSpcReduction="10000"/>
          </a:bodyPr>
          <a:lstStyle/>
          <a:p>
            <a:r>
              <a:rPr lang="en-GB" dirty="0">
                <a:solidFill>
                  <a:srgbClr val="2E2E2E"/>
                </a:solidFill>
                <a:latin typeface="PlantinMTPro"/>
              </a:rPr>
              <a:t>Assimilationist and universalist assumptions are very prevalent in HE.  They encompass academic writing, academic writing development practices, assessments and assessment criteria as well as non-academic concepts such as the ‘student experience’.</a:t>
            </a:r>
          </a:p>
          <a:p>
            <a:r>
              <a:rPr lang="en-GB" dirty="0">
                <a:solidFill>
                  <a:srgbClr val="2E2E2E"/>
                </a:solidFill>
                <a:latin typeface="PlantinMTPro"/>
              </a:rPr>
              <a:t>Academic writing development practices and support initiatives often deny or elide any causal relations between difficulties with academic writing and entrenched inequalities in education. </a:t>
            </a:r>
          </a:p>
          <a:p>
            <a:r>
              <a:rPr lang="en-GB" dirty="0"/>
              <a:t> Universities have a historic lack of interest in and respect for  differences in students’ writing histories/habitus.</a:t>
            </a:r>
          </a:p>
          <a:p>
            <a:r>
              <a:rPr lang="en-GB" dirty="0"/>
              <a:t>There is an uncritical  reliance on the efficacy of deficit models of support to address student difficulties with academic writing.</a:t>
            </a:r>
          </a:p>
          <a:p>
            <a:pPr marL="0" indent="0">
              <a:buNone/>
            </a:pPr>
            <a:endParaRPr lang="en-GB" dirty="0"/>
          </a:p>
        </p:txBody>
      </p:sp>
    </p:spTree>
    <p:extLst>
      <p:ext uri="{BB962C8B-B14F-4D97-AF65-F5344CB8AC3E}">
        <p14:creationId xmlns:p14="http://schemas.microsoft.com/office/powerpoint/2010/main" val="4282270692"/>
      </p:ext>
    </p:extLst>
  </p:cSld>
  <p:clrMapOvr>
    <a:masterClrMapping/>
  </p:clrMapOvr>
  <mc:AlternateContent xmlns:mc="http://schemas.openxmlformats.org/markup-compatibility/2006" xmlns:p14="http://schemas.microsoft.com/office/powerpoint/2010/main">
    <mc:Choice Requires="p14">
      <p:transition spd="slow" p14:dur="2000" advTm="61941"/>
    </mc:Choice>
    <mc:Fallback xmlns="">
      <p:transition spd="slow" advTm="61941"/>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232A3F-6104-985F-7ED7-9FF73CE7FDD7}"/>
              </a:ext>
            </a:extLst>
          </p:cNvPr>
          <p:cNvSpPr>
            <a:spLocks noGrp="1"/>
          </p:cNvSpPr>
          <p:nvPr>
            <p:ph type="title"/>
          </p:nvPr>
        </p:nvSpPr>
        <p:spPr/>
        <p:txBody>
          <a:bodyPr/>
          <a:lstStyle/>
          <a:p>
            <a:r>
              <a:rPr lang="en-GB" b="1" dirty="0"/>
              <a:t>Academic writing as ‘academic capital’- an indicator of difference</a:t>
            </a:r>
          </a:p>
        </p:txBody>
      </p:sp>
      <p:sp>
        <p:nvSpPr>
          <p:cNvPr id="3" name="Content Placeholder 2">
            <a:extLst>
              <a:ext uri="{FF2B5EF4-FFF2-40B4-BE49-F238E27FC236}">
                <a16:creationId xmlns:a16="http://schemas.microsoft.com/office/drawing/2014/main" id="{DF2E45B6-4F6D-BD44-9BFC-93B54476A264}"/>
              </a:ext>
            </a:extLst>
          </p:cNvPr>
          <p:cNvSpPr>
            <a:spLocks noGrp="1"/>
          </p:cNvSpPr>
          <p:nvPr>
            <p:ph idx="1"/>
          </p:nvPr>
        </p:nvSpPr>
        <p:spPr/>
        <p:txBody>
          <a:bodyPr>
            <a:normAutofit/>
          </a:bodyPr>
          <a:lstStyle/>
          <a:p>
            <a:pPr marL="0" indent="0">
              <a:buNone/>
            </a:pPr>
            <a:r>
              <a:rPr lang="en-GB" dirty="0"/>
              <a:t>There is a complex relationship between social justice, academic success and the production of high-status academic writing. </a:t>
            </a:r>
          </a:p>
          <a:p>
            <a:pPr marL="0" indent="0">
              <a:buNone/>
            </a:pPr>
            <a:r>
              <a:rPr lang="en-GB" dirty="0"/>
              <a:t>Academic writing functions as a key ‘property’ determining the conditions and criteria of ‘legitimate membership’ and one’s place in the ‘hierarchising’ or ranking of students in the ‘field’ of higher education. </a:t>
            </a:r>
          </a:p>
          <a:p>
            <a:pPr marL="0" indent="0">
              <a:buNone/>
            </a:pPr>
            <a:r>
              <a:rPr lang="en-GB" dirty="0"/>
              <a:t>A student’s ability to produce ‘good’/acceptable academic writing is therefore contingent on their embodied linguistic capital and how it positions them within the ‘symbolic economy’ of HE.</a:t>
            </a:r>
          </a:p>
          <a:p>
            <a:pPr marL="0" indent="0">
              <a:buNone/>
            </a:pPr>
            <a:endParaRPr lang="en-GB" dirty="0"/>
          </a:p>
        </p:txBody>
      </p:sp>
      <p:pic>
        <p:nvPicPr>
          <p:cNvPr id="4" name="Picture 3">
            <a:extLst>
              <a:ext uri="{FF2B5EF4-FFF2-40B4-BE49-F238E27FC236}">
                <a16:creationId xmlns:a16="http://schemas.microsoft.com/office/drawing/2014/main" id="{9D588FA5-DA80-D4F9-B3C9-2EE907D3D660}"/>
              </a:ext>
            </a:extLst>
          </p:cNvPr>
          <p:cNvPicPr>
            <a:picLocks noChangeAspect="1"/>
          </p:cNvPicPr>
          <p:nvPr/>
        </p:nvPicPr>
        <p:blipFill>
          <a:blip r:embed="rId3">
            <a:alphaModFix amt="44000"/>
          </a:blip>
          <a:stretch>
            <a:fillRect/>
          </a:stretch>
        </p:blipFill>
        <p:spPr>
          <a:xfrm>
            <a:off x="6937108" y="5609388"/>
            <a:ext cx="5383229" cy="1325564"/>
          </a:xfrm>
          <a:prstGeom prst="rect">
            <a:avLst/>
          </a:prstGeom>
        </p:spPr>
      </p:pic>
    </p:spTree>
    <p:extLst>
      <p:ext uri="{BB962C8B-B14F-4D97-AF65-F5344CB8AC3E}">
        <p14:creationId xmlns:p14="http://schemas.microsoft.com/office/powerpoint/2010/main" val="1282479951"/>
      </p:ext>
    </p:extLst>
  </p:cSld>
  <p:clrMapOvr>
    <a:masterClrMapping/>
  </p:clrMapOvr>
  <mc:AlternateContent xmlns:mc="http://schemas.openxmlformats.org/markup-compatibility/2006" xmlns:p14="http://schemas.microsoft.com/office/powerpoint/2010/main">
    <mc:Choice Requires="p14">
      <p:transition spd="slow" p14:dur="2000" advTm="59880"/>
    </mc:Choice>
    <mc:Fallback xmlns="">
      <p:transition spd="slow" advTm="59880"/>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76D65C-ADD2-7403-2895-7C688A55BA9E}"/>
              </a:ext>
            </a:extLst>
          </p:cNvPr>
          <p:cNvSpPr>
            <a:spLocks noGrp="1"/>
          </p:cNvSpPr>
          <p:nvPr>
            <p:ph type="title"/>
          </p:nvPr>
        </p:nvSpPr>
        <p:spPr/>
        <p:txBody>
          <a:bodyPr/>
          <a:lstStyle/>
          <a:p>
            <a:r>
              <a:rPr lang="en-GB" b="1" dirty="0"/>
              <a:t>Academic writing habitus – how difference affects the student experience </a:t>
            </a:r>
          </a:p>
        </p:txBody>
      </p:sp>
      <p:sp>
        <p:nvSpPr>
          <p:cNvPr id="3" name="Content Placeholder 2">
            <a:extLst>
              <a:ext uri="{FF2B5EF4-FFF2-40B4-BE49-F238E27FC236}">
                <a16:creationId xmlns:a16="http://schemas.microsoft.com/office/drawing/2014/main" id="{73D8AB79-2942-A7C0-88CF-AEC38B707DDA}"/>
              </a:ext>
            </a:extLst>
          </p:cNvPr>
          <p:cNvSpPr>
            <a:spLocks noGrp="1"/>
          </p:cNvSpPr>
          <p:nvPr>
            <p:ph idx="1"/>
          </p:nvPr>
        </p:nvSpPr>
        <p:spPr>
          <a:xfrm>
            <a:off x="587829" y="1763486"/>
            <a:ext cx="10765971" cy="4413477"/>
          </a:xfrm>
        </p:spPr>
        <p:txBody>
          <a:bodyPr>
            <a:normAutofit fontScale="77500" lnSpcReduction="20000"/>
          </a:bodyPr>
          <a:lstStyle/>
          <a:p>
            <a:pPr marL="0" indent="0">
              <a:buNone/>
            </a:pPr>
            <a:r>
              <a:rPr lang="en-GB" dirty="0"/>
              <a:t> I have written elsewhere of a ‘professional academic writing habitus’ (French, 2020) </a:t>
            </a:r>
          </a:p>
          <a:p>
            <a:pPr marL="0" indent="0">
              <a:buNone/>
            </a:pPr>
            <a:r>
              <a:rPr lang="en-GB" dirty="0"/>
              <a:t> I have extended the idea here to a ‘student academic writing habitus’, which raises important questions adapted from Reay’s (1995) work on habitus: </a:t>
            </a:r>
          </a:p>
          <a:p>
            <a:r>
              <a:rPr lang="en-GB" dirty="0"/>
              <a:t>How well adapted is the individual [student] to the [HE] context they find themselves in?  </a:t>
            </a:r>
          </a:p>
          <a:p>
            <a:r>
              <a:rPr lang="en-GB" dirty="0"/>
              <a:t> How does one’s previous personal writing history shape one’s responses to academic writing demands/experiences/interventions ?</a:t>
            </a:r>
          </a:p>
          <a:p>
            <a:r>
              <a:rPr lang="en-GB" dirty="0"/>
              <a:t>Are structural factors affecting the production of academic writing visible within small scale teaching and learning interactions  ?</a:t>
            </a:r>
          </a:p>
          <a:p>
            <a:endParaRPr lang="en-GB" dirty="0"/>
          </a:p>
          <a:p>
            <a:pPr marL="0" indent="0" algn="ctr">
              <a:buNone/>
            </a:pPr>
            <a:r>
              <a:rPr lang="en-GB" sz="3100" b="1" dirty="0"/>
              <a:t>There is no </a:t>
            </a:r>
            <a:r>
              <a:rPr lang="en-GB" sz="3100" b="1" dirty="0" err="1"/>
              <a:t>unsituated</a:t>
            </a:r>
            <a:r>
              <a:rPr lang="en-GB" sz="3100" b="1" dirty="0"/>
              <a:t> group-neutral experience of academic writing </a:t>
            </a:r>
          </a:p>
          <a:p>
            <a:endParaRPr lang="en-GB" dirty="0"/>
          </a:p>
          <a:p>
            <a:pPr marL="0" indent="0">
              <a:buNone/>
            </a:pPr>
            <a:r>
              <a:rPr lang="en-GB" dirty="0"/>
              <a:t> </a:t>
            </a:r>
          </a:p>
          <a:p>
            <a:endParaRPr lang="en-GB" dirty="0"/>
          </a:p>
        </p:txBody>
      </p:sp>
      <p:pic>
        <p:nvPicPr>
          <p:cNvPr id="5" name="Picture 4">
            <a:extLst>
              <a:ext uri="{FF2B5EF4-FFF2-40B4-BE49-F238E27FC236}">
                <a16:creationId xmlns:a16="http://schemas.microsoft.com/office/drawing/2014/main" id="{54512E31-968F-F817-FF93-FF664BF91976}"/>
              </a:ext>
            </a:extLst>
          </p:cNvPr>
          <p:cNvPicPr>
            <a:picLocks noChangeAspect="1"/>
          </p:cNvPicPr>
          <p:nvPr/>
        </p:nvPicPr>
        <p:blipFill>
          <a:blip r:embed="rId2"/>
          <a:stretch>
            <a:fillRect/>
          </a:stretch>
        </p:blipFill>
        <p:spPr>
          <a:xfrm>
            <a:off x="-2323929" y="-365125"/>
            <a:ext cx="4003439" cy="6858000"/>
          </a:xfrm>
          <a:prstGeom prst="rect">
            <a:avLst/>
          </a:prstGeom>
        </p:spPr>
      </p:pic>
    </p:spTree>
    <p:extLst>
      <p:ext uri="{BB962C8B-B14F-4D97-AF65-F5344CB8AC3E}">
        <p14:creationId xmlns:p14="http://schemas.microsoft.com/office/powerpoint/2010/main" val="3019862627"/>
      </p:ext>
    </p:extLst>
  </p:cSld>
  <p:clrMapOvr>
    <a:masterClrMapping/>
  </p:clrMapOvr>
  <mc:AlternateContent xmlns:mc="http://schemas.openxmlformats.org/markup-compatibility/2006" xmlns:p14="http://schemas.microsoft.com/office/powerpoint/2010/main">
    <mc:Choice Requires="p14">
      <p:transition spd="slow" p14:dur="2000" advTm="76066"/>
    </mc:Choice>
    <mc:Fallback xmlns="">
      <p:transition spd="slow" advTm="76066"/>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alpha val="61000"/>
          </a:schemeClr>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02C6FC9-8731-86BA-24CB-199B74B0D67B}"/>
              </a:ext>
            </a:extLst>
          </p:cNvPr>
          <p:cNvPicPr>
            <a:picLocks noChangeAspect="1"/>
          </p:cNvPicPr>
          <p:nvPr/>
        </p:nvPicPr>
        <p:blipFill>
          <a:blip r:embed="rId2">
            <a:alphaModFix amt="33000"/>
          </a:blip>
          <a:stretch>
            <a:fillRect/>
          </a:stretch>
        </p:blipFill>
        <p:spPr>
          <a:xfrm>
            <a:off x="-7535272" y="0"/>
            <a:ext cx="9124229" cy="6858000"/>
          </a:xfrm>
          <a:prstGeom prst="rect">
            <a:avLst/>
          </a:prstGeom>
        </p:spPr>
      </p:pic>
      <p:sp>
        <p:nvSpPr>
          <p:cNvPr id="2" name="Title 1">
            <a:extLst>
              <a:ext uri="{FF2B5EF4-FFF2-40B4-BE49-F238E27FC236}">
                <a16:creationId xmlns:a16="http://schemas.microsoft.com/office/drawing/2014/main" id="{8C2C7C09-FCDD-461F-07A2-8A6B5B655F3B}"/>
              </a:ext>
            </a:extLst>
          </p:cNvPr>
          <p:cNvSpPr>
            <a:spLocks noGrp="1"/>
          </p:cNvSpPr>
          <p:nvPr>
            <p:ph type="title"/>
          </p:nvPr>
        </p:nvSpPr>
        <p:spPr>
          <a:xfrm>
            <a:off x="838200" y="365125"/>
            <a:ext cx="10515600" cy="782540"/>
          </a:xfrm>
        </p:spPr>
        <p:txBody>
          <a:bodyPr>
            <a:normAutofit/>
          </a:bodyPr>
          <a:lstStyle/>
          <a:p>
            <a:r>
              <a:rPr lang="en-GB" b="1" dirty="0"/>
              <a:t>Stigmatising  difference </a:t>
            </a:r>
          </a:p>
        </p:txBody>
      </p:sp>
      <p:sp>
        <p:nvSpPr>
          <p:cNvPr id="3" name="Content Placeholder 2">
            <a:extLst>
              <a:ext uri="{FF2B5EF4-FFF2-40B4-BE49-F238E27FC236}">
                <a16:creationId xmlns:a16="http://schemas.microsoft.com/office/drawing/2014/main" id="{8DEDFFB6-1860-10A2-725F-251A9D51EA35}"/>
              </a:ext>
            </a:extLst>
          </p:cNvPr>
          <p:cNvSpPr>
            <a:spLocks noGrp="1"/>
          </p:cNvSpPr>
          <p:nvPr>
            <p:ph idx="1"/>
          </p:nvPr>
        </p:nvSpPr>
        <p:spPr>
          <a:xfrm>
            <a:off x="838200" y="1231641"/>
            <a:ext cx="10515600" cy="4945321"/>
          </a:xfrm>
        </p:spPr>
        <p:txBody>
          <a:bodyPr>
            <a:normAutofit fontScale="92500" lnSpcReduction="20000"/>
          </a:bodyPr>
          <a:lstStyle/>
          <a:p>
            <a:r>
              <a:rPr lang="en-GB" dirty="0"/>
              <a:t>The  the disciplinary power of academic writing manifests itself as a ‘tacitness’ around what different forms of academic writing look like and involve (Polanyi, 1966). </a:t>
            </a:r>
          </a:p>
          <a:p>
            <a:r>
              <a:rPr lang="en-GB" dirty="0"/>
              <a:t>The ‘taken for grantedness’ of dominant academic writing conventions fails to acknowledge, and even obscures, the ways in which they implicitly reflect and support some social and cultural educational backgrounds whilst disadvantaging and disparaging others. </a:t>
            </a:r>
          </a:p>
          <a:p>
            <a:r>
              <a:rPr lang="en-GB" dirty="0"/>
              <a:t>The extent to which one’s writing ‘fits’ or ‘looks right’ usually reflects the extent to which it conforms to dominant academic writing practices (French, 2022) . </a:t>
            </a:r>
          </a:p>
          <a:p>
            <a:r>
              <a:rPr lang="en-GB" dirty="0"/>
              <a:t>Failure to meet academic writing conventions is often treated as a personal failure rather than the result of wider systemic inequalities.  </a:t>
            </a:r>
          </a:p>
          <a:p>
            <a:r>
              <a:rPr lang="en-GB" dirty="0"/>
              <a:t>A toxic combination of neoliberal responsibilisation and liberal humanist individualism.</a:t>
            </a:r>
          </a:p>
          <a:p>
            <a:endParaRPr lang="en-GB" dirty="0"/>
          </a:p>
        </p:txBody>
      </p:sp>
    </p:spTree>
    <p:extLst>
      <p:ext uri="{BB962C8B-B14F-4D97-AF65-F5344CB8AC3E}">
        <p14:creationId xmlns:p14="http://schemas.microsoft.com/office/powerpoint/2010/main" val="3897362950"/>
      </p:ext>
    </p:extLst>
  </p:cSld>
  <p:clrMapOvr>
    <a:masterClrMapping/>
  </p:clrMapOvr>
  <mc:AlternateContent xmlns:mc="http://schemas.openxmlformats.org/markup-compatibility/2006" xmlns:p14="http://schemas.microsoft.com/office/powerpoint/2010/main">
    <mc:Choice Requires="p14">
      <p:transition spd="slow" p14:dur="2000" advTm="113973"/>
    </mc:Choice>
    <mc:Fallback xmlns="">
      <p:transition spd="slow" advTm="113973"/>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353677-2B9D-EB7B-4E2A-6FD69951F552}"/>
              </a:ext>
            </a:extLst>
          </p:cNvPr>
          <p:cNvSpPr>
            <a:spLocks noGrp="1"/>
          </p:cNvSpPr>
          <p:nvPr>
            <p:ph type="title"/>
          </p:nvPr>
        </p:nvSpPr>
        <p:spPr/>
        <p:txBody>
          <a:bodyPr/>
          <a:lstStyle/>
          <a:p>
            <a:r>
              <a:rPr lang="en-GB" b="1" dirty="0"/>
              <a:t>Assessments and standards: denying the effects of difference </a:t>
            </a:r>
          </a:p>
        </p:txBody>
      </p:sp>
      <p:sp>
        <p:nvSpPr>
          <p:cNvPr id="3" name="Content Placeholder 2">
            <a:extLst>
              <a:ext uri="{FF2B5EF4-FFF2-40B4-BE49-F238E27FC236}">
                <a16:creationId xmlns:a16="http://schemas.microsoft.com/office/drawing/2014/main" id="{F07E7890-232D-FDC0-2F5C-5F2801AEFBEA}"/>
              </a:ext>
            </a:extLst>
          </p:cNvPr>
          <p:cNvSpPr>
            <a:spLocks noGrp="1"/>
          </p:cNvSpPr>
          <p:nvPr>
            <p:ph idx="1"/>
          </p:nvPr>
        </p:nvSpPr>
        <p:spPr/>
        <p:txBody>
          <a:bodyPr>
            <a:normAutofit fontScale="92500" lnSpcReduction="10000"/>
          </a:bodyPr>
          <a:lstStyle/>
          <a:p>
            <a:r>
              <a:rPr lang="en-GB" dirty="0"/>
              <a:t>Summative written assignments seek to reify and render learning visible, so it can be ranked against objective criteria (often including very vague/generic criteria around the expected quality of writing). </a:t>
            </a:r>
          </a:p>
          <a:p>
            <a:r>
              <a:rPr lang="en-GB" dirty="0"/>
              <a:t>Assessing written work (as ‘good’ academic writing or not – irrespective of any knowledge content) usually relies on the reproduction and normalisation of dominant writing conventions, generic and disciplinary (Lillis 2001, Wingate 2006, Turner, 2018, Molinari 2022) </a:t>
            </a:r>
          </a:p>
          <a:p>
            <a:r>
              <a:rPr lang="en-GB" dirty="0"/>
              <a:t>In this way, dominant academic writing discourses are unhelpfully stitched into higher education taxonomies around academic standards.</a:t>
            </a:r>
          </a:p>
          <a:p>
            <a:r>
              <a:rPr lang="en-GB" dirty="0"/>
              <a:t>This creates an unhelpful debate around ‘dumbing down’ and falling standard in the Academy.</a:t>
            </a:r>
          </a:p>
        </p:txBody>
      </p:sp>
      <p:pic>
        <p:nvPicPr>
          <p:cNvPr id="4" name="Picture 3">
            <a:extLst>
              <a:ext uri="{FF2B5EF4-FFF2-40B4-BE49-F238E27FC236}">
                <a16:creationId xmlns:a16="http://schemas.microsoft.com/office/drawing/2014/main" id="{51AB3E48-D957-A588-232A-CA1091E196C9}"/>
              </a:ext>
            </a:extLst>
          </p:cNvPr>
          <p:cNvPicPr>
            <a:picLocks noChangeAspect="1"/>
          </p:cNvPicPr>
          <p:nvPr/>
        </p:nvPicPr>
        <p:blipFill>
          <a:blip r:embed="rId2"/>
          <a:stretch>
            <a:fillRect/>
          </a:stretch>
        </p:blipFill>
        <p:spPr>
          <a:xfrm>
            <a:off x="9416954" y="-191476"/>
            <a:ext cx="2775045" cy="2680133"/>
          </a:xfrm>
          <a:prstGeom prst="rect">
            <a:avLst/>
          </a:prstGeom>
        </p:spPr>
      </p:pic>
    </p:spTree>
    <p:extLst>
      <p:ext uri="{BB962C8B-B14F-4D97-AF65-F5344CB8AC3E}">
        <p14:creationId xmlns:p14="http://schemas.microsoft.com/office/powerpoint/2010/main" val="2487266441"/>
      </p:ext>
    </p:extLst>
  </p:cSld>
  <p:clrMapOvr>
    <a:masterClrMapping/>
  </p:clrMapOvr>
  <mc:AlternateContent xmlns:mc="http://schemas.openxmlformats.org/markup-compatibility/2006" xmlns:p14="http://schemas.microsoft.com/office/powerpoint/2010/main">
    <mc:Choice Requires="p14">
      <p:transition spd="slow" p14:dur="2000" advTm="97564"/>
    </mc:Choice>
    <mc:Fallback xmlns="">
      <p:transition spd="slow" advTm="97564"/>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DAA16AD-5E24-73BC-364F-516BEE40A898}"/>
              </a:ext>
            </a:extLst>
          </p:cNvPr>
          <p:cNvPicPr>
            <a:picLocks noChangeAspect="1"/>
          </p:cNvPicPr>
          <p:nvPr/>
        </p:nvPicPr>
        <p:blipFill>
          <a:blip r:embed="rId2">
            <a:alphaModFix amt="48000"/>
            <a:extLst>
              <a:ext uri="{BEBA8EAE-BF5A-486C-A8C5-ECC9F3942E4B}">
                <a14:imgProps xmlns:a14="http://schemas.microsoft.com/office/drawing/2010/main">
                  <a14:imgLayer r:embed="rId3">
                    <a14:imgEffect>
                      <a14:artisticBlur/>
                    </a14:imgEffect>
                  </a14:imgLayer>
                </a14:imgProps>
              </a:ext>
            </a:extLst>
          </a:blip>
          <a:stretch>
            <a:fillRect/>
          </a:stretch>
        </p:blipFill>
        <p:spPr>
          <a:xfrm rot="16200000">
            <a:off x="8726077" y="3925475"/>
            <a:ext cx="3615145" cy="3741818"/>
          </a:xfrm>
          <a:prstGeom prst="rect">
            <a:avLst/>
          </a:prstGeom>
        </p:spPr>
      </p:pic>
      <p:sp>
        <p:nvSpPr>
          <p:cNvPr id="2" name="Title 1">
            <a:extLst>
              <a:ext uri="{FF2B5EF4-FFF2-40B4-BE49-F238E27FC236}">
                <a16:creationId xmlns:a16="http://schemas.microsoft.com/office/drawing/2014/main" id="{5CB0A6AC-1F80-BEFB-FB31-BAC9F7A42873}"/>
              </a:ext>
            </a:extLst>
          </p:cNvPr>
          <p:cNvSpPr>
            <a:spLocks noGrp="1"/>
          </p:cNvSpPr>
          <p:nvPr>
            <p:ph type="title"/>
          </p:nvPr>
        </p:nvSpPr>
        <p:spPr/>
        <p:txBody>
          <a:bodyPr/>
          <a:lstStyle/>
          <a:p>
            <a:r>
              <a:rPr lang="en-GB" dirty="0"/>
              <a:t> </a:t>
            </a:r>
            <a:r>
              <a:rPr lang="en-GB" b="1" dirty="0"/>
              <a:t>The equality paradox: how to unpick difference positively?</a:t>
            </a:r>
          </a:p>
        </p:txBody>
      </p:sp>
      <p:sp>
        <p:nvSpPr>
          <p:cNvPr id="3" name="Content Placeholder 2">
            <a:extLst>
              <a:ext uri="{FF2B5EF4-FFF2-40B4-BE49-F238E27FC236}">
                <a16:creationId xmlns:a16="http://schemas.microsoft.com/office/drawing/2014/main" id="{6CC6BA37-12D7-9F2D-067D-E199DFB1E2BC}"/>
              </a:ext>
            </a:extLst>
          </p:cNvPr>
          <p:cNvSpPr>
            <a:spLocks noGrp="1"/>
          </p:cNvSpPr>
          <p:nvPr>
            <p:ph idx="1"/>
          </p:nvPr>
        </p:nvSpPr>
        <p:spPr>
          <a:xfrm>
            <a:off x="838200" y="1690688"/>
            <a:ext cx="10515600" cy="4802187"/>
          </a:xfrm>
        </p:spPr>
        <p:txBody>
          <a:bodyPr>
            <a:normAutofit/>
          </a:bodyPr>
          <a:lstStyle/>
          <a:p>
            <a:r>
              <a:rPr lang="en-GB" sz="2000" dirty="0"/>
              <a:t>Formal equality  processes and protocols (i.e. everyone has access to the same curriculum and examinations and are judged against the same assessments and assessment  criteria),  do not eliminate, rather they often accentuate, the positive and negative effects, of social differences.  One reason perhaps for persistent achievement gaps. </a:t>
            </a:r>
          </a:p>
          <a:p>
            <a:r>
              <a:rPr lang="en-GB" sz="2000" dirty="0"/>
              <a:t>Historical commitment to the principles of meritocracy and impartiality  in HE, moreover,  make it very difficult to unpick how differences between groups structure privilege and oppression in teaching and assessment regimes. </a:t>
            </a:r>
          </a:p>
          <a:p>
            <a:r>
              <a:rPr lang="en-GB" sz="2000" dirty="0"/>
              <a:t>So…</a:t>
            </a:r>
          </a:p>
          <a:p>
            <a:r>
              <a:rPr lang="en-GB" sz="2000" dirty="0"/>
              <a:t>There is a need to make space for different literacies, epistemologies and methodologies  in order to capture different experiences and modes of meaning making  (Tuhiwai Smith, 2021)</a:t>
            </a:r>
          </a:p>
          <a:p>
            <a:r>
              <a:rPr lang="en-GB" sz="2000" dirty="0"/>
              <a:t> A recognition of the importance of listening to diverse groups and their ‘voice’/embodied experiences.(hooks, 2014) </a:t>
            </a:r>
          </a:p>
          <a:p>
            <a:r>
              <a:rPr lang="en-GB" sz="2000" dirty="0"/>
              <a:t>An acceptance that positive attitudes to difference diversity will not lead to consensus – quite the reverse, .( Marion-Young, 1990).</a:t>
            </a:r>
            <a:endParaRPr lang="en-GB" dirty="0"/>
          </a:p>
          <a:p>
            <a:endParaRPr lang="en-GB" dirty="0"/>
          </a:p>
          <a:p>
            <a:endParaRPr lang="en-GB" dirty="0"/>
          </a:p>
          <a:p>
            <a:endParaRPr lang="en-GB" dirty="0"/>
          </a:p>
        </p:txBody>
      </p:sp>
    </p:spTree>
    <p:extLst>
      <p:ext uri="{BB962C8B-B14F-4D97-AF65-F5344CB8AC3E}">
        <p14:creationId xmlns:p14="http://schemas.microsoft.com/office/powerpoint/2010/main" val="3578441389"/>
      </p:ext>
    </p:extLst>
  </p:cSld>
  <p:clrMapOvr>
    <a:masterClrMapping/>
  </p:clrMapOvr>
  <mc:AlternateContent xmlns:mc="http://schemas.openxmlformats.org/markup-compatibility/2006" xmlns:p14="http://schemas.microsoft.com/office/powerpoint/2010/main">
    <mc:Choice Requires="p14">
      <p:transition spd="slow" p14:dur="2000" advTm="67986"/>
    </mc:Choice>
    <mc:Fallback xmlns="">
      <p:transition spd="slow" advTm="67986"/>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C6B09E0-C024-9977-D1B8-2C75D2D880C4}"/>
              </a:ext>
            </a:extLst>
          </p:cNvPr>
          <p:cNvPicPr>
            <a:picLocks noChangeAspect="1"/>
          </p:cNvPicPr>
          <p:nvPr/>
        </p:nvPicPr>
        <p:blipFill>
          <a:blip r:embed="rId2">
            <a:alphaModFix amt="47000"/>
          </a:blip>
          <a:stretch>
            <a:fillRect/>
          </a:stretch>
        </p:blipFill>
        <p:spPr>
          <a:xfrm>
            <a:off x="7374960" y="3801979"/>
            <a:ext cx="4817040" cy="2750784"/>
          </a:xfrm>
          <a:prstGeom prst="rect">
            <a:avLst/>
          </a:prstGeom>
        </p:spPr>
      </p:pic>
      <p:sp>
        <p:nvSpPr>
          <p:cNvPr id="2" name="Title 1">
            <a:extLst>
              <a:ext uri="{FF2B5EF4-FFF2-40B4-BE49-F238E27FC236}">
                <a16:creationId xmlns:a16="http://schemas.microsoft.com/office/drawing/2014/main" id="{5A82FFFA-5C9C-C678-D55E-F09907FFFCE5}"/>
              </a:ext>
            </a:extLst>
          </p:cNvPr>
          <p:cNvSpPr>
            <a:spLocks noGrp="1"/>
          </p:cNvSpPr>
          <p:nvPr>
            <p:ph type="title"/>
          </p:nvPr>
        </p:nvSpPr>
        <p:spPr/>
        <p:txBody>
          <a:bodyPr>
            <a:normAutofit/>
          </a:bodyPr>
          <a:lstStyle/>
          <a:p>
            <a:r>
              <a:rPr lang="en-GB" b="1" dirty="0"/>
              <a:t>Towards a new politically informed approach to academic writing development </a:t>
            </a:r>
          </a:p>
        </p:txBody>
      </p:sp>
      <p:sp>
        <p:nvSpPr>
          <p:cNvPr id="3" name="Content Placeholder 2">
            <a:extLst>
              <a:ext uri="{FF2B5EF4-FFF2-40B4-BE49-F238E27FC236}">
                <a16:creationId xmlns:a16="http://schemas.microsoft.com/office/drawing/2014/main" id="{E2C921D0-46F7-BD44-FD00-9D3DB3E69F11}"/>
              </a:ext>
            </a:extLst>
          </p:cNvPr>
          <p:cNvSpPr>
            <a:spLocks noGrp="1"/>
          </p:cNvSpPr>
          <p:nvPr>
            <p:ph idx="1"/>
          </p:nvPr>
        </p:nvSpPr>
        <p:spPr>
          <a:xfrm>
            <a:off x="838200" y="2177716"/>
            <a:ext cx="7210926" cy="3864310"/>
          </a:xfrm>
        </p:spPr>
        <p:txBody>
          <a:bodyPr>
            <a:normAutofit fontScale="92500" lnSpcReduction="20000"/>
          </a:bodyPr>
          <a:lstStyle/>
          <a:p>
            <a:pPr marL="0" indent="0">
              <a:buNone/>
            </a:pPr>
            <a:r>
              <a:rPr lang="en-GB" dirty="0"/>
              <a:t> I am proposing a more politically informed academic development approach in HE. </a:t>
            </a:r>
          </a:p>
          <a:p>
            <a:pPr marL="0" indent="0">
              <a:buNone/>
            </a:pPr>
            <a:r>
              <a:rPr lang="en-GB" dirty="0"/>
              <a:t>It seeks to defines itself in opposition to the dominant,  universalist, depoliticised approaches that lecturers (and students) are currently encouraged to use to think (or not think) about academic writing practices in higher education.</a:t>
            </a:r>
          </a:p>
          <a:p>
            <a:pPr marL="0" indent="0">
              <a:buNone/>
            </a:pPr>
            <a:r>
              <a:rPr lang="en-GB" sz="2600" i="1" dirty="0"/>
              <a:t>…the assertion of positive group specificity introduces the possibility of understanding the relation between groups as merely difference, instead of exclusion, opposition, or dominance.   Marion-Young ( 1990:267)</a:t>
            </a:r>
          </a:p>
        </p:txBody>
      </p:sp>
    </p:spTree>
    <p:extLst>
      <p:ext uri="{BB962C8B-B14F-4D97-AF65-F5344CB8AC3E}">
        <p14:creationId xmlns:p14="http://schemas.microsoft.com/office/powerpoint/2010/main" val="3983979462"/>
      </p:ext>
    </p:extLst>
  </p:cSld>
  <p:clrMapOvr>
    <a:masterClrMapping/>
  </p:clrMapOvr>
  <mc:AlternateContent xmlns:mc="http://schemas.openxmlformats.org/markup-compatibility/2006" xmlns:p14="http://schemas.microsoft.com/office/powerpoint/2010/main">
    <mc:Choice Requires="p14">
      <p:transition spd="slow" p14:dur="2000" advTm="24474"/>
    </mc:Choice>
    <mc:Fallback xmlns="">
      <p:transition spd="slow" advTm="24474"/>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5" name="Rectangle 14">
            <a:extLst>
              <a:ext uri="{FF2B5EF4-FFF2-40B4-BE49-F238E27FC236}">
                <a16:creationId xmlns:a16="http://schemas.microsoft.com/office/drawing/2014/main" id="{0C777BBD-C42C-46C6-8D2D-BD2F9613D6F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A389439A-7C4E-A876-B4E9-BCDB65B7FA9E}"/>
              </a:ext>
            </a:extLst>
          </p:cNvPr>
          <p:cNvPicPr>
            <a:picLocks noChangeAspect="1"/>
          </p:cNvPicPr>
          <p:nvPr/>
        </p:nvPicPr>
        <p:blipFill rotWithShape="1">
          <a:blip r:embed="rId2">
            <a:alphaModFix amt="22000"/>
          </a:blip>
          <a:srcRect t="29196" b="21726"/>
          <a:stretch/>
        </p:blipFill>
        <p:spPr>
          <a:xfrm>
            <a:off x="-2227791" y="-673730"/>
            <a:ext cx="12191980" cy="6857990"/>
          </a:xfrm>
          <a:prstGeom prst="rect">
            <a:avLst/>
          </a:prstGeom>
        </p:spPr>
      </p:pic>
      <p:sp>
        <p:nvSpPr>
          <p:cNvPr id="14" name="Graphic 1">
            <a:extLst>
              <a:ext uri="{FF2B5EF4-FFF2-40B4-BE49-F238E27FC236}">
                <a16:creationId xmlns:a16="http://schemas.microsoft.com/office/drawing/2014/main" id="{721F817A-BF7E-440D-B296-66D86EDB067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V="1">
            <a:off x="1969639" y="181596"/>
            <a:ext cx="8252722" cy="6022258"/>
          </a:xfrm>
          <a:custGeom>
            <a:avLst/>
            <a:gdLst>
              <a:gd name="connsiteX0" fmla="*/ 5458905 w 6886274"/>
              <a:gd name="connsiteY0" fmla="*/ 754119 h 5025119"/>
              <a:gd name="connsiteX1" fmla="*/ 3455557 w 6886274"/>
              <a:gd name="connsiteY1" fmla="*/ 1027709 h 5025119"/>
              <a:gd name="connsiteX2" fmla="*/ 3338677 w 6886274"/>
              <a:gd name="connsiteY2" fmla="*/ 1021381 h 5025119"/>
              <a:gd name="connsiteX3" fmla="*/ 2518280 w 6886274"/>
              <a:gd name="connsiteY3" fmla="*/ 980435 h 5025119"/>
              <a:gd name="connsiteX4" fmla="*/ 1673687 w 6886274"/>
              <a:gd name="connsiteY4" fmla="*/ 739229 h 5025119"/>
              <a:gd name="connsiteX5" fmla="*/ 1183459 w 6886274"/>
              <a:gd name="connsiteY5" fmla="*/ 397149 h 5025119"/>
              <a:gd name="connsiteX6" fmla="*/ 977987 w 6886274"/>
              <a:gd name="connsiteY6" fmla="*/ 241184 h 5025119"/>
              <a:gd name="connsiteX7" fmla="*/ 788150 w 6886274"/>
              <a:gd name="connsiteY7" fmla="*/ 66980 h 5025119"/>
              <a:gd name="connsiteX8" fmla="*/ 721148 w 6886274"/>
              <a:gd name="connsiteY8" fmla="*/ 31990 h 5025119"/>
              <a:gd name="connsiteX9" fmla="*/ 701792 w 6886274"/>
              <a:gd name="connsiteY9" fmla="*/ 32362 h 5025119"/>
              <a:gd name="connsiteX10" fmla="*/ 686530 w 6886274"/>
              <a:gd name="connsiteY10" fmla="*/ 43157 h 5025119"/>
              <a:gd name="connsiteX11" fmla="*/ 693603 w 6886274"/>
              <a:gd name="connsiteY11" fmla="*/ 58046 h 5025119"/>
              <a:gd name="connsiteX12" fmla="*/ 705886 w 6886274"/>
              <a:gd name="connsiteY12" fmla="*/ 65491 h 5025119"/>
              <a:gd name="connsiteX13" fmla="*/ 762838 w 6886274"/>
              <a:gd name="connsiteY13" fmla="*/ 112764 h 5025119"/>
              <a:gd name="connsiteX14" fmla="*/ 764327 w 6886274"/>
              <a:gd name="connsiteY14" fmla="*/ 140309 h 5025119"/>
              <a:gd name="connsiteX15" fmla="*/ 775121 w 6886274"/>
              <a:gd name="connsiteY15" fmla="*/ 159666 h 5025119"/>
              <a:gd name="connsiteX16" fmla="*/ 823139 w 6886274"/>
              <a:gd name="connsiteY16" fmla="*/ 176416 h 5025119"/>
              <a:gd name="connsiteX17" fmla="*/ 707748 w 6886274"/>
              <a:gd name="connsiteY17" fmla="*/ 109414 h 5025119"/>
              <a:gd name="connsiteX18" fmla="*/ 681319 w 6886274"/>
              <a:gd name="connsiteY18" fmla="*/ 69958 h 5025119"/>
              <a:gd name="connsiteX19" fmla="*/ 640746 w 6886274"/>
              <a:gd name="connsiteY19" fmla="*/ 67352 h 5025119"/>
              <a:gd name="connsiteX20" fmla="*/ 614318 w 6886274"/>
              <a:gd name="connsiteY20" fmla="*/ 61396 h 5025119"/>
              <a:gd name="connsiteX21" fmla="*/ 560716 w 6886274"/>
              <a:gd name="connsiteY21" fmla="*/ 3701 h 5025119"/>
              <a:gd name="connsiteX22" fmla="*/ 540616 w 6886274"/>
              <a:gd name="connsiteY22" fmla="*/ 3701 h 5025119"/>
              <a:gd name="connsiteX23" fmla="*/ 543594 w 6886274"/>
              <a:gd name="connsiteY23" fmla="*/ 21940 h 5025119"/>
              <a:gd name="connsiteX24" fmla="*/ 558855 w 6886274"/>
              <a:gd name="connsiteY24" fmla="*/ 51346 h 5025119"/>
              <a:gd name="connsiteX25" fmla="*/ 557366 w 6886274"/>
              <a:gd name="connsiteY25" fmla="*/ 72563 h 5025119"/>
              <a:gd name="connsiteX26" fmla="*/ 570022 w 6886274"/>
              <a:gd name="connsiteY26" fmla="*/ 120209 h 5025119"/>
              <a:gd name="connsiteX27" fmla="*/ 599801 w 6886274"/>
              <a:gd name="connsiteY27" fmla="*/ 192794 h 5025119"/>
              <a:gd name="connsiteX28" fmla="*/ 614318 w 6886274"/>
              <a:gd name="connsiteY28" fmla="*/ 212150 h 5025119"/>
              <a:gd name="connsiteX29" fmla="*/ 623996 w 6886274"/>
              <a:gd name="connsiteY29" fmla="*/ 220711 h 5025119"/>
              <a:gd name="connsiteX30" fmla="*/ 821278 w 6886274"/>
              <a:gd name="connsiteY30" fmla="*/ 503235 h 5025119"/>
              <a:gd name="connsiteX31" fmla="*/ 1033822 w 6886274"/>
              <a:gd name="connsiteY31" fmla="*/ 694562 h 5025119"/>
              <a:gd name="connsiteX32" fmla="*/ 1039406 w 6886274"/>
              <a:gd name="connsiteY32" fmla="*/ 702378 h 5025119"/>
              <a:gd name="connsiteX33" fmla="*/ 944114 w 6886274"/>
              <a:gd name="connsiteY33" fmla="*/ 662550 h 5025119"/>
              <a:gd name="connsiteX34" fmla="*/ 733432 w 6886274"/>
              <a:gd name="connsiteY34" fmla="*/ 500629 h 5025119"/>
              <a:gd name="connsiteX35" fmla="*/ 606501 w 6886274"/>
              <a:gd name="connsiteY35" fmla="*/ 399755 h 5025119"/>
              <a:gd name="connsiteX36" fmla="*/ 588634 w 6886274"/>
              <a:gd name="connsiteY36" fmla="*/ 381143 h 5025119"/>
              <a:gd name="connsiteX37" fmla="*/ 575978 w 6886274"/>
              <a:gd name="connsiteY37" fmla="*/ 375560 h 5025119"/>
              <a:gd name="connsiteX38" fmla="*/ 567044 w 6886274"/>
              <a:gd name="connsiteY38" fmla="*/ 388588 h 5025119"/>
              <a:gd name="connsiteX39" fmla="*/ 578956 w 6886274"/>
              <a:gd name="connsiteY39" fmla="*/ 437722 h 5025119"/>
              <a:gd name="connsiteX40" fmla="*/ 675736 w 6886274"/>
              <a:gd name="connsiteY40" fmla="*/ 535619 h 5025119"/>
              <a:gd name="connsiteX41" fmla="*/ 811600 w 6886274"/>
              <a:gd name="connsiteY41" fmla="*/ 652872 h 5025119"/>
              <a:gd name="connsiteX42" fmla="*/ 818300 w 6886274"/>
              <a:gd name="connsiteY42" fmla="*/ 666272 h 5025119"/>
              <a:gd name="connsiteX43" fmla="*/ 741621 w 6886274"/>
              <a:gd name="connsiteY43" fmla="*/ 608576 h 5025119"/>
              <a:gd name="connsiteX44" fmla="*/ 666430 w 6886274"/>
              <a:gd name="connsiteY44" fmla="*/ 553114 h 5025119"/>
              <a:gd name="connsiteX45" fmla="*/ 645585 w 6886274"/>
              <a:gd name="connsiteY45" fmla="*/ 547903 h 5025119"/>
              <a:gd name="connsiteX46" fmla="*/ 640002 w 6886274"/>
              <a:gd name="connsiteY46" fmla="*/ 570236 h 5025119"/>
              <a:gd name="connsiteX47" fmla="*/ 675736 w 6886274"/>
              <a:gd name="connsiteY47" fmla="*/ 628677 h 5025119"/>
              <a:gd name="connsiteX48" fmla="*/ 855896 w 6886274"/>
              <a:gd name="connsiteY48" fmla="*/ 786875 h 5025119"/>
              <a:gd name="connsiteX49" fmla="*/ 946348 w 6886274"/>
              <a:gd name="connsiteY49" fmla="*/ 877699 h 5025119"/>
              <a:gd name="connsiteX50" fmla="*/ 950442 w 6886274"/>
              <a:gd name="connsiteY50" fmla="*/ 899661 h 5025119"/>
              <a:gd name="connsiteX51" fmla="*/ 991760 w 6886274"/>
              <a:gd name="connsiteY51" fmla="*/ 937629 h 5025119"/>
              <a:gd name="connsiteX52" fmla="*/ 1018188 w 6886274"/>
              <a:gd name="connsiteY52" fmla="*/ 945445 h 5025119"/>
              <a:gd name="connsiteX53" fmla="*/ 1315601 w 6886274"/>
              <a:gd name="connsiteY53" fmla="*/ 1196329 h 5025119"/>
              <a:gd name="connsiteX54" fmla="*/ 1454443 w 6886274"/>
              <a:gd name="connsiteY54" fmla="*/ 1279709 h 5025119"/>
              <a:gd name="connsiteX55" fmla="*/ 1454443 w 6886274"/>
              <a:gd name="connsiteY55" fmla="*/ 1285665 h 5025119"/>
              <a:gd name="connsiteX56" fmla="*/ 1453327 w 6886274"/>
              <a:gd name="connsiteY56" fmla="*/ 1291993 h 5025119"/>
              <a:gd name="connsiteX57" fmla="*/ 1256416 w 6886274"/>
              <a:gd name="connsiteY57" fmla="*/ 1166923 h 5025119"/>
              <a:gd name="connsiteX58" fmla="*/ 745715 w 6886274"/>
              <a:gd name="connsiteY58" fmla="*/ 798786 h 5025119"/>
              <a:gd name="connsiteX59" fmla="*/ 592356 w 6886274"/>
              <a:gd name="connsiteY59" fmla="*/ 656966 h 5025119"/>
              <a:gd name="connsiteX60" fmla="*/ 485526 w 6886274"/>
              <a:gd name="connsiteY60" fmla="*/ 567259 h 5025119"/>
              <a:gd name="connsiteX61" fmla="*/ 430063 w 6886274"/>
              <a:gd name="connsiteY61" fmla="*/ 550136 h 5025119"/>
              <a:gd name="connsiteX62" fmla="*/ 408846 w 6886274"/>
              <a:gd name="connsiteY62" fmla="*/ 563164 h 5025119"/>
              <a:gd name="connsiteX63" fmla="*/ 421130 w 6886274"/>
              <a:gd name="connsiteY63" fmla="*/ 581403 h 5025119"/>
              <a:gd name="connsiteX64" fmla="*/ 426713 w 6886274"/>
              <a:gd name="connsiteY64" fmla="*/ 584009 h 5025119"/>
              <a:gd name="connsiteX65" fmla="*/ 487015 w 6886274"/>
              <a:gd name="connsiteY65" fmla="*/ 635005 h 5025119"/>
              <a:gd name="connsiteX66" fmla="*/ 487015 w 6886274"/>
              <a:gd name="connsiteY66" fmla="*/ 655105 h 5025119"/>
              <a:gd name="connsiteX67" fmla="*/ 497437 w 6886274"/>
              <a:gd name="connsiteY67" fmla="*/ 678183 h 5025119"/>
              <a:gd name="connsiteX68" fmla="*/ 539871 w 6886274"/>
              <a:gd name="connsiteY68" fmla="*/ 691584 h 5025119"/>
              <a:gd name="connsiteX69" fmla="*/ 485898 w 6886274"/>
              <a:gd name="connsiteY69" fmla="*/ 681906 h 5025119"/>
              <a:gd name="connsiteX70" fmla="*/ 410335 w 6886274"/>
              <a:gd name="connsiteY70" fmla="*/ 600387 h 5025119"/>
              <a:gd name="connsiteX71" fmla="*/ 397307 w 6886274"/>
              <a:gd name="connsiteY71" fmla="*/ 582892 h 5025119"/>
              <a:gd name="connsiteX72" fmla="*/ 363062 w 6886274"/>
              <a:gd name="connsiteY72" fmla="*/ 584009 h 5025119"/>
              <a:gd name="connsiteX73" fmla="*/ 334772 w 6886274"/>
              <a:gd name="connsiteY73" fmla="*/ 578426 h 5025119"/>
              <a:gd name="connsiteX74" fmla="*/ 281915 w 6886274"/>
              <a:gd name="connsiteY74" fmla="*/ 522219 h 5025119"/>
              <a:gd name="connsiteX75" fmla="*/ 263304 w 6886274"/>
              <a:gd name="connsiteY75" fmla="*/ 521846 h 5025119"/>
              <a:gd name="connsiteX76" fmla="*/ 263676 w 6886274"/>
              <a:gd name="connsiteY76" fmla="*/ 538225 h 5025119"/>
              <a:gd name="connsiteX77" fmla="*/ 275215 w 6886274"/>
              <a:gd name="connsiteY77" fmla="*/ 563164 h 5025119"/>
              <a:gd name="connsiteX78" fmla="*/ 271121 w 6886274"/>
              <a:gd name="connsiteY78" fmla="*/ 604854 h 5025119"/>
              <a:gd name="connsiteX79" fmla="*/ 274471 w 6886274"/>
              <a:gd name="connsiteY79" fmla="*/ 627560 h 5025119"/>
              <a:gd name="connsiteX80" fmla="*/ 319138 w 6886274"/>
              <a:gd name="connsiteY80" fmla="*/ 718012 h 5025119"/>
              <a:gd name="connsiteX81" fmla="*/ 326583 w 6886274"/>
              <a:gd name="connsiteY81" fmla="*/ 729551 h 5025119"/>
              <a:gd name="connsiteX82" fmla="*/ 349289 w 6886274"/>
              <a:gd name="connsiteY82" fmla="*/ 748163 h 5025119"/>
              <a:gd name="connsiteX83" fmla="*/ 528332 w 6886274"/>
              <a:gd name="connsiteY83" fmla="*/ 1007608 h 5025119"/>
              <a:gd name="connsiteX84" fmla="*/ 766932 w 6886274"/>
              <a:gd name="connsiteY84" fmla="*/ 1222758 h 5025119"/>
              <a:gd name="connsiteX85" fmla="*/ 681319 w 6886274"/>
              <a:gd name="connsiteY85" fmla="*/ 1190746 h 5025119"/>
              <a:gd name="connsiteX86" fmla="*/ 469520 w 6886274"/>
              <a:gd name="connsiteY86" fmla="*/ 1032920 h 5025119"/>
              <a:gd name="connsiteX87" fmla="*/ 325466 w 6886274"/>
              <a:gd name="connsiteY87" fmla="*/ 917900 h 5025119"/>
              <a:gd name="connsiteX88" fmla="*/ 312066 w 6886274"/>
              <a:gd name="connsiteY88" fmla="*/ 903383 h 5025119"/>
              <a:gd name="connsiteX89" fmla="*/ 296805 w 6886274"/>
              <a:gd name="connsiteY89" fmla="*/ 895566 h 5025119"/>
              <a:gd name="connsiteX90" fmla="*/ 288243 w 6886274"/>
              <a:gd name="connsiteY90" fmla="*/ 910828 h 5025119"/>
              <a:gd name="connsiteX91" fmla="*/ 309460 w 6886274"/>
              <a:gd name="connsiteY91" fmla="*/ 971129 h 5025119"/>
              <a:gd name="connsiteX92" fmla="*/ 407729 w 6886274"/>
              <a:gd name="connsiteY92" fmla="*/ 1062698 h 5025119"/>
              <a:gd name="connsiteX93" fmla="*/ 544338 w 6886274"/>
              <a:gd name="connsiteY93" fmla="*/ 1189257 h 5025119"/>
              <a:gd name="connsiteX94" fmla="*/ 454630 w 6886274"/>
              <a:gd name="connsiteY94" fmla="*/ 1120766 h 5025119"/>
              <a:gd name="connsiteX95" fmla="*/ 385396 w 6886274"/>
              <a:gd name="connsiteY95" fmla="*/ 1070515 h 5025119"/>
              <a:gd name="connsiteX96" fmla="*/ 366040 w 6886274"/>
              <a:gd name="connsiteY96" fmla="*/ 1067537 h 5025119"/>
              <a:gd name="connsiteX97" fmla="*/ 361573 w 6886274"/>
              <a:gd name="connsiteY97" fmla="*/ 1086149 h 5025119"/>
              <a:gd name="connsiteX98" fmla="*/ 402146 w 6886274"/>
              <a:gd name="connsiteY98" fmla="*/ 1152778 h 5025119"/>
              <a:gd name="connsiteX99" fmla="*/ 475475 w 6886274"/>
              <a:gd name="connsiteY99" fmla="*/ 1218663 h 5025119"/>
              <a:gd name="connsiteX100" fmla="*/ 393957 w 6886274"/>
              <a:gd name="connsiteY100" fmla="*/ 1201913 h 5025119"/>
              <a:gd name="connsiteX101" fmla="*/ 460586 w 6886274"/>
              <a:gd name="connsiteY101" fmla="*/ 1260353 h 5025119"/>
              <a:gd name="connsiteX102" fmla="*/ 561089 w 6886274"/>
              <a:gd name="connsiteY102" fmla="*/ 1291993 h 5025119"/>
              <a:gd name="connsiteX103" fmla="*/ 602034 w 6886274"/>
              <a:gd name="connsiteY103" fmla="*/ 1328843 h 5025119"/>
              <a:gd name="connsiteX104" fmla="*/ 641863 w 6886274"/>
              <a:gd name="connsiteY104" fmla="*/ 1368672 h 5025119"/>
              <a:gd name="connsiteX105" fmla="*/ 651541 w 6886274"/>
              <a:gd name="connsiteY105" fmla="*/ 1404406 h 5025119"/>
              <a:gd name="connsiteX106" fmla="*/ 688392 w 6886274"/>
              <a:gd name="connsiteY106" fmla="*/ 1457263 h 5025119"/>
              <a:gd name="connsiteX107" fmla="*/ 692486 w 6886274"/>
              <a:gd name="connsiteY107" fmla="*/ 1458008 h 5025119"/>
              <a:gd name="connsiteX108" fmla="*/ 719287 w 6886274"/>
              <a:gd name="connsiteY108" fmla="*/ 1485181 h 5025119"/>
              <a:gd name="connsiteX109" fmla="*/ 745343 w 6886274"/>
              <a:gd name="connsiteY109" fmla="*/ 1512353 h 5025119"/>
              <a:gd name="connsiteX110" fmla="*/ 750926 w 6886274"/>
              <a:gd name="connsiteY110" fmla="*/ 1516448 h 5025119"/>
              <a:gd name="connsiteX111" fmla="*/ 890141 w 6886274"/>
              <a:gd name="connsiteY111" fmla="*/ 1685813 h 5025119"/>
              <a:gd name="connsiteX112" fmla="*/ 899074 w 6886274"/>
              <a:gd name="connsiteY112" fmla="*/ 1693630 h 5025119"/>
              <a:gd name="connsiteX113" fmla="*/ 605012 w 6886274"/>
              <a:gd name="connsiteY113" fmla="*/ 1669435 h 5025119"/>
              <a:gd name="connsiteX114" fmla="*/ 229431 w 6886274"/>
              <a:gd name="connsiteY114" fmla="*/ 1545110 h 5025119"/>
              <a:gd name="connsiteX115" fmla="*/ 251765 w 6886274"/>
              <a:gd name="connsiteY115" fmla="*/ 1614717 h 5025119"/>
              <a:gd name="connsiteX116" fmla="*/ 237992 w 6886274"/>
              <a:gd name="connsiteY116" fmla="*/ 1675391 h 5025119"/>
              <a:gd name="connsiteX117" fmla="*/ 232781 w 6886274"/>
              <a:gd name="connsiteY117" fmla="*/ 1807160 h 5025119"/>
              <a:gd name="connsiteX118" fmla="*/ 236131 w 6886274"/>
              <a:gd name="connsiteY118" fmla="*/ 1828750 h 5025119"/>
              <a:gd name="connsiteX119" fmla="*/ 152007 w 6886274"/>
              <a:gd name="connsiteY119" fmla="*/ 1842150 h 5025119"/>
              <a:gd name="connsiteX120" fmla="*/ 653030 w 6886274"/>
              <a:gd name="connsiteY120" fmla="*/ 2213265 h 5025119"/>
              <a:gd name="connsiteX121" fmla="*/ 318394 w 6886274"/>
              <a:gd name="connsiteY121" fmla="*/ 2143285 h 5025119"/>
              <a:gd name="connsiteX122" fmla="*/ 272982 w 6886274"/>
              <a:gd name="connsiteY122" fmla="*/ 2258305 h 5025119"/>
              <a:gd name="connsiteX123" fmla="*/ 430435 w 6886274"/>
              <a:gd name="connsiteY123" fmla="*/ 2360668 h 5025119"/>
              <a:gd name="connsiteX124" fmla="*/ 488876 w 6886274"/>
              <a:gd name="connsiteY124" fmla="*/ 2563162 h 5025119"/>
              <a:gd name="connsiteX125" fmla="*/ 460586 w 6886274"/>
              <a:gd name="connsiteY125" fmla="*/ 2748533 h 5025119"/>
              <a:gd name="connsiteX126" fmla="*/ 393212 w 6886274"/>
              <a:gd name="connsiteY126" fmla="*/ 2807345 h 5025119"/>
              <a:gd name="connsiteX127" fmla="*/ 295688 w 6886274"/>
              <a:gd name="connsiteY127" fmla="*/ 2913059 h 5025119"/>
              <a:gd name="connsiteX128" fmla="*/ 235386 w 6886274"/>
              <a:gd name="connsiteY128" fmla="*/ 2978572 h 5025119"/>
              <a:gd name="connsiteX129" fmla="*/ 25448 w 6886274"/>
              <a:gd name="connsiteY129" fmla="*/ 2952888 h 5025119"/>
              <a:gd name="connsiteX130" fmla="*/ 305738 w 6886274"/>
              <a:gd name="connsiteY130" fmla="*/ 3119275 h 5025119"/>
              <a:gd name="connsiteX131" fmla="*/ 79049 w 6886274"/>
              <a:gd name="connsiteY131" fmla="*/ 3098430 h 5025119"/>
              <a:gd name="connsiteX132" fmla="*/ 4975 w 6886274"/>
              <a:gd name="connsiteY132" fmla="*/ 3109969 h 5025119"/>
              <a:gd name="connsiteX133" fmla="*/ 47037 w 6886274"/>
              <a:gd name="connsiteY133" fmla="*/ 3163943 h 5025119"/>
              <a:gd name="connsiteX134" fmla="*/ 213425 w 6886274"/>
              <a:gd name="connsiteY134" fmla="*/ 3255139 h 5025119"/>
              <a:gd name="connsiteX135" fmla="*/ 556622 w 6886274"/>
              <a:gd name="connsiteY135" fmla="*/ 3502301 h 5025119"/>
              <a:gd name="connsiteX136" fmla="*/ 224592 w 6886274"/>
              <a:gd name="connsiteY136" fmla="*/ 3388771 h 5025119"/>
              <a:gd name="connsiteX137" fmla="*/ 574861 w 6886274"/>
              <a:gd name="connsiteY137" fmla="*/ 3643004 h 5025119"/>
              <a:gd name="connsiteX138" fmla="*/ 652657 w 6886274"/>
              <a:gd name="connsiteY138" fmla="*/ 3727501 h 5025119"/>
              <a:gd name="connsiteX139" fmla="*/ 810111 w 6886274"/>
              <a:gd name="connsiteY139" fmla="*/ 3937067 h 5025119"/>
              <a:gd name="connsiteX140" fmla="*/ 802294 w 6886274"/>
              <a:gd name="connsiteY140" fmla="*/ 3960890 h 5025119"/>
              <a:gd name="connsiteX141" fmla="*/ 620646 w 6886274"/>
              <a:gd name="connsiteY141" fmla="*/ 3927017 h 5025119"/>
              <a:gd name="connsiteX142" fmla="*/ 856268 w 6886274"/>
              <a:gd name="connsiteY142" fmla="*/ 4103082 h 5025119"/>
              <a:gd name="connsiteX143" fmla="*/ 1099707 w 6886274"/>
              <a:gd name="connsiteY143" fmla="*/ 4238574 h 5025119"/>
              <a:gd name="connsiteX144" fmla="*/ 926992 w 6886274"/>
              <a:gd name="connsiteY144" fmla="*/ 4218102 h 5025119"/>
              <a:gd name="connsiteX145" fmla="*/ 689508 w 6886274"/>
              <a:gd name="connsiteY145" fmla="*/ 4140677 h 5025119"/>
              <a:gd name="connsiteX146" fmla="*/ 606873 w 6886274"/>
              <a:gd name="connsiteY146" fmla="*/ 4169711 h 5025119"/>
              <a:gd name="connsiteX147" fmla="*/ 831701 w 6886274"/>
              <a:gd name="connsiteY147" fmla="*/ 4297759 h 5025119"/>
              <a:gd name="connsiteX148" fmla="*/ 960493 w 6886274"/>
              <a:gd name="connsiteY148" fmla="*/ 4356944 h 5025119"/>
              <a:gd name="connsiteX149" fmla="*/ 1012233 w 6886274"/>
              <a:gd name="connsiteY149" fmla="*/ 4402356 h 5025119"/>
              <a:gd name="connsiteX150" fmla="*/ 1159636 w 6886274"/>
              <a:gd name="connsiteY150" fmla="*/ 4564276 h 5025119"/>
              <a:gd name="connsiteX151" fmla="*/ 1592169 w 6886274"/>
              <a:gd name="connsiteY151" fmla="*/ 4741458 h 5025119"/>
              <a:gd name="connsiteX152" fmla="*/ 3110499 w 6886274"/>
              <a:gd name="connsiteY152" fmla="*/ 5032171 h 5025119"/>
              <a:gd name="connsiteX153" fmla="*/ 6033630 w 6886274"/>
              <a:gd name="connsiteY153" fmla="*/ 4091915 h 5025119"/>
              <a:gd name="connsiteX154" fmla="*/ 6180661 w 6886274"/>
              <a:gd name="connsiteY154" fmla="*/ 3957912 h 5025119"/>
              <a:gd name="connsiteX155" fmla="*/ 6305359 w 6886274"/>
              <a:gd name="connsiteY155" fmla="*/ 3837309 h 5025119"/>
              <a:gd name="connsiteX156" fmla="*/ 6240218 w 6886274"/>
              <a:gd name="connsiteY156" fmla="*/ 3796364 h 5025119"/>
              <a:gd name="connsiteX157" fmla="*/ 6328437 w 6886274"/>
              <a:gd name="connsiteY157" fmla="*/ 3681344 h 5025119"/>
              <a:gd name="connsiteX158" fmla="*/ 6608355 w 6886274"/>
              <a:gd name="connsiteY158" fmla="*/ 3326236 h 5025119"/>
              <a:gd name="connsiteX159" fmla="*/ 6731191 w 6886274"/>
              <a:gd name="connsiteY159" fmla="*/ 3248067 h 5025119"/>
              <a:gd name="connsiteX160" fmla="*/ 6880456 w 6886274"/>
              <a:gd name="connsiteY160" fmla="*/ 3051529 h 5025119"/>
              <a:gd name="connsiteX161" fmla="*/ 6901673 w 6886274"/>
              <a:gd name="connsiteY161" fmla="*/ 2763795 h 5025119"/>
              <a:gd name="connsiteX162" fmla="*/ 6871150 w 6886274"/>
              <a:gd name="connsiteY162" fmla="*/ 2948421 h 5025119"/>
              <a:gd name="connsiteX163" fmla="*/ 6848444 w 6886274"/>
              <a:gd name="connsiteY163" fmla="*/ 2890353 h 5025119"/>
              <a:gd name="connsiteX164" fmla="*/ 6878223 w 6886274"/>
              <a:gd name="connsiteY164" fmla="*/ 2873230 h 5025119"/>
              <a:gd name="connsiteX165" fmla="*/ 6762459 w 6886274"/>
              <a:gd name="connsiteY165" fmla="*/ 2568745 h 5025119"/>
              <a:gd name="connsiteX166" fmla="*/ 6673123 w 6886274"/>
              <a:gd name="connsiteY166" fmla="*/ 2451493 h 5025119"/>
              <a:gd name="connsiteX167" fmla="*/ 6662700 w 6886274"/>
              <a:gd name="connsiteY167" fmla="*/ 2346896 h 5025119"/>
              <a:gd name="connsiteX168" fmla="*/ 6487752 w 6886274"/>
              <a:gd name="connsiteY168" fmla="*/ 2285105 h 5025119"/>
              <a:gd name="connsiteX169" fmla="*/ 6652278 w 6886274"/>
              <a:gd name="connsiteY169" fmla="*/ 2063628 h 5025119"/>
              <a:gd name="connsiteX170" fmla="*/ 6668656 w 6886274"/>
              <a:gd name="connsiteY170" fmla="*/ 2017843 h 5025119"/>
              <a:gd name="connsiteX171" fmla="*/ 6570015 w 6886274"/>
              <a:gd name="connsiteY171" fmla="*/ 1854062 h 5025119"/>
              <a:gd name="connsiteX172" fmla="*/ 6554009 w 6886274"/>
              <a:gd name="connsiteY172" fmla="*/ 1827633 h 5025119"/>
              <a:gd name="connsiteX173" fmla="*/ 6517531 w 6886274"/>
              <a:gd name="connsiteY173" fmla="*/ 1775149 h 5025119"/>
              <a:gd name="connsiteX174" fmla="*/ 6412934 w 6886274"/>
              <a:gd name="connsiteY174" fmla="*/ 1762493 h 5025119"/>
              <a:gd name="connsiteX175" fmla="*/ 6467279 w 6886274"/>
              <a:gd name="connsiteY175" fmla="*/ 1725642 h 5025119"/>
              <a:gd name="connsiteX176" fmla="*/ 6572621 w 6886274"/>
              <a:gd name="connsiteY176" fmla="*/ 1600200 h 5025119"/>
              <a:gd name="connsiteX177" fmla="*/ 6502641 w 6886274"/>
              <a:gd name="connsiteY177" fmla="*/ 1480341 h 5025119"/>
              <a:gd name="connsiteX178" fmla="*/ 6481796 w 6886274"/>
              <a:gd name="connsiteY178" fmla="*/ 1461358 h 5025119"/>
              <a:gd name="connsiteX179" fmla="*/ 6509713 w 6886274"/>
              <a:gd name="connsiteY179" fmla="*/ 1436418 h 5025119"/>
              <a:gd name="connsiteX180" fmla="*/ 6567037 w 6886274"/>
              <a:gd name="connsiteY180" fmla="*/ 1348199 h 5025119"/>
              <a:gd name="connsiteX181" fmla="*/ 6596816 w 6886274"/>
              <a:gd name="connsiteY181" fmla="*/ 1286781 h 5025119"/>
              <a:gd name="connsiteX182" fmla="*/ 6632178 w 6886274"/>
              <a:gd name="connsiteY182" fmla="*/ 1261842 h 5025119"/>
              <a:gd name="connsiteX183" fmla="*/ 6639994 w 6886274"/>
              <a:gd name="connsiteY183" fmla="*/ 1240625 h 5025119"/>
              <a:gd name="connsiteX184" fmla="*/ 6622127 w 6886274"/>
              <a:gd name="connsiteY184" fmla="*/ 1136400 h 5025119"/>
              <a:gd name="connsiteX185" fmla="*/ 6612077 w 6886274"/>
              <a:gd name="connsiteY185" fmla="*/ 1109599 h 5025119"/>
              <a:gd name="connsiteX186" fmla="*/ 6531675 w 6886274"/>
              <a:gd name="connsiteY186" fmla="*/ 1009469 h 5025119"/>
              <a:gd name="connsiteX187" fmla="*/ 6456113 w 6886274"/>
              <a:gd name="connsiteY187" fmla="*/ 845315 h 5025119"/>
              <a:gd name="connsiteX188" fmla="*/ 6440851 w 6886274"/>
              <a:gd name="connsiteY188" fmla="*/ 739229 h 5025119"/>
              <a:gd name="connsiteX189" fmla="*/ 6434523 w 6886274"/>
              <a:gd name="connsiteY189" fmla="*/ 715034 h 5025119"/>
              <a:gd name="connsiteX190" fmla="*/ 6432290 w 6886274"/>
              <a:gd name="connsiteY190" fmla="*/ 617510 h 5025119"/>
              <a:gd name="connsiteX191" fmla="*/ 6416284 w 6886274"/>
              <a:gd name="connsiteY191" fmla="*/ 595176 h 5025119"/>
              <a:gd name="connsiteX192" fmla="*/ 6267763 w 6886274"/>
              <a:gd name="connsiteY192" fmla="*/ 591826 h 5025119"/>
              <a:gd name="connsiteX193" fmla="*/ 6236496 w 6886274"/>
              <a:gd name="connsiteY193" fmla="*/ 521102 h 5025119"/>
              <a:gd name="connsiteX194" fmla="*/ 6257341 w 6886274"/>
              <a:gd name="connsiteY194" fmla="*/ 487229 h 5025119"/>
              <a:gd name="connsiteX195" fmla="*/ 6248780 w 6886274"/>
              <a:gd name="connsiteY195" fmla="*/ 465267 h 5025119"/>
              <a:gd name="connsiteX196" fmla="*/ 6226818 w 6886274"/>
              <a:gd name="connsiteY196" fmla="*/ 473456 h 5025119"/>
              <a:gd name="connsiteX197" fmla="*/ 6115149 w 6886274"/>
              <a:gd name="connsiteY197" fmla="*/ 551625 h 5025119"/>
              <a:gd name="connsiteX198" fmla="*/ 5951739 w 6886274"/>
              <a:gd name="connsiteY198" fmla="*/ 659944 h 5025119"/>
              <a:gd name="connsiteX199" fmla="*/ 5917122 w 6886274"/>
              <a:gd name="connsiteY199" fmla="*/ 644310 h 5025119"/>
              <a:gd name="connsiteX200" fmla="*/ 5890694 w 6886274"/>
              <a:gd name="connsiteY200" fmla="*/ 630538 h 5025119"/>
              <a:gd name="connsiteX201" fmla="*/ 5837464 w 6886274"/>
              <a:gd name="connsiteY201" fmla="*/ 646916 h 5025119"/>
              <a:gd name="connsiteX202" fmla="*/ 5809175 w 6886274"/>
              <a:gd name="connsiteY202" fmla="*/ 683395 h 5025119"/>
              <a:gd name="connsiteX203" fmla="*/ 5815503 w 6886274"/>
              <a:gd name="connsiteY203" fmla="*/ 698656 h 5025119"/>
              <a:gd name="connsiteX204" fmla="*/ 5746268 w 6886274"/>
              <a:gd name="connsiteY204" fmla="*/ 667389 h 5025119"/>
              <a:gd name="connsiteX205" fmla="*/ 5458905 w 6886274"/>
              <a:gd name="connsiteY205" fmla="*/ 754119 h 5025119"/>
              <a:gd name="connsiteX206" fmla="*/ 885302 w 6886274"/>
              <a:gd name="connsiteY206" fmla="*/ 1333310 h 5025119"/>
              <a:gd name="connsiteX207" fmla="*/ 862596 w 6886274"/>
              <a:gd name="connsiteY207" fmla="*/ 1314326 h 5025119"/>
              <a:gd name="connsiteX208" fmla="*/ 866318 w 6886274"/>
              <a:gd name="connsiteY208" fmla="*/ 1309860 h 5025119"/>
              <a:gd name="connsiteX209" fmla="*/ 912103 w 6886274"/>
              <a:gd name="connsiteY209" fmla="*/ 1341127 h 5025119"/>
              <a:gd name="connsiteX210" fmla="*/ 885302 w 6886274"/>
              <a:gd name="connsiteY210" fmla="*/ 1333310 h 5025119"/>
              <a:gd name="connsiteX211" fmla="*/ 1140280 w 6886274"/>
              <a:gd name="connsiteY211" fmla="*/ 787619 h 5025119"/>
              <a:gd name="connsiteX212" fmla="*/ 1414987 w 6886274"/>
              <a:gd name="connsiteY212" fmla="*/ 975596 h 5025119"/>
              <a:gd name="connsiteX213" fmla="*/ 1410892 w 6886274"/>
              <a:gd name="connsiteY213" fmla="*/ 980063 h 5025119"/>
              <a:gd name="connsiteX214" fmla="*/ 1140280 w 6886274"/>
              <a:gd name="connsiteY214" fmla="*/ 787619 h 502511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Lst>
            <a:rect l="l" t="t" r="r" b="b"/>
            <a:pathLst>
              <a:path w="6886274" h="5025119">
                <a:moveTo>
                  <a:pt x="5458905" y="754119"/>
                </a:moveTo>
                <a:cubicBezTo>
                  <a:pt x="5417216" y="775336"/>
                  <a:pt x="4594585" y="1111088"/>
                  <a:pt x="3455557" y="1027709"/>
                </a:cubicBezTo>
                <a:cubicBezTo>
                  <a:pt x="3415356" y="1024731"/>
                  <a:pt x="3377389" y="1022869"/>
                  <a:pt x="3338677" y="1021381"/>
                </a:cubicBezTo>
                <a:cubicBezTo>
                  <a:pt x="2996224" y="1006119"/>
                  <a:pt x="2660100" y="998674"/>
                  <a:pt x="2518280" y="980435"/>
                </a:cubicBezTo>
                <a:cubicBezTo>
                  <a:pt x="2407355" y="965918"/>
                  <a:pt x="1840075" y="843082"/>
                  <a:pt x="1673687" y="739229"/>
                </a:cubicBezTo>
                <a:cubicBezTo>
                  <a:pt x="1503578" y="632771"/>
                  <a:pt x="1343146" y="515146"/>
                  <a:pt x="1183459" y="397149"/>
                </a:cubicBezTo>
                <a:cubicBezTo>
                  <a:pt x="1114224" y="346153"/>
                  <a:pt x="1040522" y="299624"/>
                  <a:pt x="977987" y="241184"/>
                </a:cubicBezTo>
                <a:cubicBezTo>
                  <a:pt x="915453" y="182372"/>
                  <a:pt x="855896" y="121326"/>
                  <a:pt x="788150" y="66980"/>
                </a:cubicBezTo>
                <a:cubicBezTo>
                  <a:pt x="768794" y="51346"/>
                  <a:pt x="749438" y="34596"/>
                  <a:pt x="721148" y="31990"/>
                </a:cubicBezTo>
                <a:cubicBezTo>
                  <a:pt x="714820" y="31246"/>
                  <a:pt x="708120" y="31618"/>
                  <a:pt x="701792" y="32362"/>
                </a:cubicBezTo>
                <a:cubicBezTo>
                  <a:pt x="694720" y="33107"/>
                  <a:pt x="689136" y="36829"/>
                  <a:pt x="686530" y="43157"/>
                </a:cubicBezTo>
                <a:cubicBezTo>
                  <a:pt x="683925" y="50230"/>
                  <a:pt x="688392" y="54324"/>
                  <a:pt x="693603" y="58046"/>
                </a:cubicBezTo>
                <a:cubicBezTo>
                  <a:pt x="697325" y="60652"/>
                  <a:pt x="701047" y="64747"/>
                  <a:pt x="705886" y="65491"/>
                </a:cubicBezTo>
                <a:cubicBezTo>
                  <a:pt x="736782" y="69958"/>
                  <a:pt x="748321" y="92664"/>
                  <a:pt x="762838" y="112764"/>
                </a:cubicBezTo>
                <a:cubicBezTo>
                  <a:pt x="769166" y="121326"/>
                  <a:pt x="775866" y="128026"/>
                  <a:pt x="764327" y="140309"/>
                </a:cubicBezTo>
                <a:cubicBezTo>
                  <a:pt x="754277" y="151104"/>
                  <a:pt x="764699" y="156688"/>
                  <a:pt x="775121" y="159666"/>
                </a:cubicBezTo>
                <a:cubicBezTo>
                  <a:pt x="789638" y="163760"/>
                  <a:pt x="806761" y="163016"/>
                  <a:pt x="823139" y="176416"/>
                </a:cubicBezTo>
                <a:cubicBezTo>
                  <a:pt x="761721" y="177533"/>
                  <a:pt x="735665" y="142171"/>
                  <a:pt x="707748" y="109414"/>
                </a:cubicBezTo>
                <a:cubicBezTo>
                  <a:pt x="697325" y="97503"/>
                  <a:pt x="690253" y="83358"/>
                  <a:pt x="681319" y="69958"/>
                </a:cubicBezTo>
                <a:cubicBezTo>
                  <a:pt x="670152" y="53580"/>
                  <a:pt x="657124" y="52835"/>
                  <a:pt x="640746" y="67352"/>
                </a:cubicBezTo>
                <a:cubicBezTo>
                  <a:pt x="626229" y="80380"/>
                  <a:pt x="619157" y="79264"/>
                  <a:pt x="614318" y="61396"/>
                </a:cubicBezTo>
                <a:cubicBezTo>
                  <a:pt x="606873" y="33479"/>
                  <a:pt x="589750" y="13751"/>
                  <a:pt x="560716" y="3701"/>
                </a:cubicBezTo>
                <a:cubicBezTo>
                  <a:pt x="554388" y="1467"/>
                  <a:pt x="546572" y="-3372"/>
                  <a:pt x="540616" y="3701"/>
                </a:cubicBezTo>
                <a:cubicBezTo>
                  <a:pt x="535405" y="9656"/>
                  <a:pt x="539871" y="16729"/>
                  <a:pt x="543594" y="21940"/>
                </a:cubicBezTo>
                <a:cubicBezTo>
                  <a:pt x="550294" y="31246"/>
                  <a:pt x="556250" y="40179"/>
                  <a:pt x="558855" y="51346"/>
                </a:cubicBezTo>
                <a:cubicBezTo>
                  <a:pt x="560716" y="58791"/>
                  <a:pt x="562578" y="66980"/>
                  <a:pt x="557366" y="72563"/>
                </a:cubicBezTo>
                <a:cubicBezTo>
                  <a:pt x="535777" y="96386"/>
                  <a:pt x="551411" y="107553"/>
                  <a:pt x="570022" y="120209"/>
                </a:cubicBezTo>
                <a:cubicBezTo>
                  <a:pt x="595706" y="137332"/>
                  <a:pt x="605756" y="162643"/>
                  <a:pt x="599801" y="192794"/>
                </a:cubicBezTo>
                <a:cubicBezTo>
                  <a:pt x="597567" y="205078"/>
                  <a:pt x="599056" y="212522"/>
                  <a:pt x="614318" y="212150"/>
                </a:cubicBezTo>
                <a:cubicBezTo>
                  <a:pt x="620273" y="212150"/>
                  <a:pt x="621762" y="216245"/>
                  <a:pt x="623996" y="220711"/>
                </a:cubicBezTo>
                <a:cubicBezTo>
                  <a:pt x="671641" y="326053"/>
                  <a:pt x="740504" y="418366"/>
                  <a:pt x="821278" y="503235"/>
                </a:cubicBezTo>
                <a:cubicBezTo>
                  <a:pt x="886791" y="572098"/>
                  <a:pt x="959004" y="634260"/>
                  <a:pt x="1033822" y="694562"/>
                </a:cubicBezTo>
                <a:cubicBezTo>
                  <a:pt x="1036055" y="696423"/>
                  <a:pt x="1038289" y="698656"/>
                  <a:pt x="1039406" y="702378"/>
                </a:cubicBezTo>
                <a:cubicBezTo>
                  <a:pt x="1004044" y="694934"/>
                  <a:pt x="973521" y="679672"/>
                  <a:pt x="944114" y="662550"/>
                </a:cubicBezTo>
                <a:cubicBezTo>
                  <a:pt x="865946" y="617138"/>
                  <a:pt x="800061" y="558325"/>
                  <a:pt x="733432" y="500629"/>
                </a:cubicBezTo>
                <a:cubicBezTo>
                  <a:pt x="692858" y="465267"/>
                  <a:pt x="651169" y="431022"/>
                  <a:pt x="606501" y="399755"/>
                </a:cubicBezTo>
                <a:cubicBezTo>
                  <a:pt x="599056" y="394543"/>
                  <a:pt x="593845" y="387843"/>
                  <a:pt x="588634" y="381143"/>
                </a:cubicBezTo>
                <a:cubicBezTo>
                  <a:pt x="585656" y="377421"/>
                  <a:pt x="581934" y="374071"/>
                  <a:pt x="575978" y="375560"/>
                </a:cubicBezTo>
                <a:cubicBezTo>
                  <a:pt x="568533" y="377421"/>
                  <a:pt x="567789" y="383004"/>
                  <a:pt x="567044" y="388588"/>
                </a:cubicBezTo>
                <a:cubicBezTo>
                  <a:pt x="564811" y="406455"/>
                  <a:pt x="569650" y="422461"/>
                  <a:pt x="578956" y="437722"/>
                </a:cubicBezTo>
                <a:cubicBezTo>
                  <a:pt x="603151" y="476806"/>
                  <a:pt x="638885" y="506957"/>
                  <a:pt x="675736" y="535619"/>
                </a:cubicBezTo>
                <a:cubicBezTo>
                  <a:pt x="723381" y="572470"/>
                  <a:pt x="769538" y="610810"/>
                  <a:pt x="811600" y="652872"/>
                </a:cubicBezTo>
                <a:cubicBezTo>
                  <a:pt x="814578" y="655850"/>
                  <a:pt x="820161" y="657711"/>
                  <a:pt x="818300" y="666272"/>
                </a:cubicBezTo>
                <a:cubicBezTo>
                  <a:pt x="791872" y="646544"/>
                  <a:pt x="766932" y="627188"/>
                  <a:pt x="741621" y="608576"/>
                </a:cubicBezTo>
                <a:cubicBezTo>
                  <a:pt x="716681" y="589965"/>
                  <a:pt x="691369" y="571353"/>
                  <a:pt x="666430" y="553114"/>
                </a:cubicBezTo>
                <a:cubicBezTo>
                  <a:pt x="660474" y="548647"/>
                  <a:pt x="654146" y="542319"/>
                  <a:pt x="645585" y="547903"/>
                </a:cubicBezTo>
                <a:cubicBezTo>
                  <a:pt x="636652" y="553486"/>
                  <a:pt x="637768" y="562792"/>
                  <a:pt x="640002" y="570236"/>
                </a:cubicBezTo>
                <a:cubicBezTo>
                  <a:pt x="647074" y="592198"/>
                  <a:pt x="659358" y="611554"/>
                  <a:pt x="675736" y="628677"/>
                </a:cubicBezTo>
                <a:cubicBezTo>
                  <a:pt x="731570" y="685256"/>
                  <a:pt x="795966" y="734018"/>
                  <a:pt x="855896" y="786875"/>
                </a:cubicBezTo>
                <a:cubicBezTo>
                  <a:pt x="888280" y="815537"/>
                  <a:pt x="918058" y="846060"/>
                  <a:pt x="946348" y="877699"/>
                </a:cubicBezTo>
                <a:cubicBezTo>
                  <a:pt x="952676" y="884772"/>
                  <a:pt x="952303" y="891472"/>
                  <a:pt x="950442" y="899661"/>
                </a:cubicBezTo>
                <a:cubicBezTo>
                  <a:pt x="942998" y="932790"/>
                  <a:pt x="954537" y="943957"/>
                  <a:pt x="991760" y="937629"/>
                </a:cubicBezTo>
                <a:cubicBezTo>
                  <a:pt x="1003299" y="935767"/>
                  <a:pt x="1011116" y="937629"/>
                  <a:pt x="1018188" y="945445"/>
                </a:cubicBezTo>
                <a:cubicBezTo>
                  <a:pt x="1103802" y="1042225"/>
                  <a:pt x="1205048" y="1123744"/>
                  <a:pt x="1315601" y="1196329"/>
                </a:cubicBezTo>
                <a:cubicBezTo>
                  <a:pt x="1360641" y="1225735"/>
                  <a:pt x="1407170" y="1253653"/>
                  <a:pt x="1454443" y="1279709"/>
                </a:cubicBezTo>
                <a:cubicBezTo>
                  <a:pt x="1454443" y="1281570"/>
                  <a:pt x="1454443" y="1283804"/>
                  <a:pt x="1454443" y="1285665"/>
                </a:cubicBezTo>
                <a:cubicBezTo>
                  <a:pt x="1454071" y="1288270"/>
                  <a:pt x="1453699" y="1289759"/>
                  <a:pt x="1453327" y="1291993"/>
                </a:cubicBezTo>
                <a:cubicBezTo>
                  <a:pt x="1386697" y="1251792"/>
                  <a:pt x="1320812" y="1210474"/>
                  <a:pt x="1256416" y="1166923"/>
                </a:cubicBezTo>
                <a:cubicBezTo>
                  <a:pt x="1081840" y="1048926"/>
                  <a:pt x="915080" y="922367"/>
                  <a:pt x="745715" y="798786"/>
                </a:cubicBezTo>
                <a:cubicBezTo>
                  <a:pt x="688764" y="757096"/>
                  <a:pt x="643724" y="703867"/>
                  <a:pt x="592356" y="656966"/>
                </a:cubicBezTo>
                <a:cubicBezTo>
                  <a:pt x="558111" y="625699"/>
                  <a:pt x="525354" y="592943"/>
                  <a:pt x="485526" y="567259"/>
                </a:cubicBezTo>
                <a:cubicBezTo>
                  <a:pt x="469148" y="556836"/>
                  <a:pt x="452025" y="547530"/>
                  <a:pt x="430063" y="550136"/>
                </a:cubicBezTo>
                <a:cubicBezTo>
                  <a:pt x="421502" y="551253"/>
                  <a:pt x="411824" y="553486"/>
                  <a:pt x="408846" y="563164"/>
                </a:cubicBezTo>
                <a:cubicBezTo>
                  <a:pt x="406240" y="572842"/>
                  <a:pt x="414057" y="577309"/>
                  <a:pt x="421130" y="581403"/>
                </a:cubicBezTo>
                <a:cubicBezTo>
                  <a:pt x="422991" y="582520"/>
                  <a:pt x="424852" y="584009"/>
                  <a:pt x="426713" y="584009"/>
                </a:cubicBezTo>
                <a:cubicBezTo>
                  <a:pt x="462075" y="586242"/>
                  <a:pt x="470264" y="614532"/>
                  <a:pt x="487015" y="635005"/>
                </a:cubicBezTo>
                <a:cubicBezTo>
                  <a:pt x="492226" y="641333"/>
                  <a:pt x="492598" y="647661"/>
                  <a:pt x="487015" y="655105"/>
                </a:cubicBezTo>
                <a:cubicBezTo>
                  <a:pt x="476964" y="668505"/>
                  <a:pt x="484037" y="674461"/>
                  <a:pt x="497437" y="678183"/>
                </a:cubicBezTo>
                <a:cubicBezTo>
                  <a:pt x="510837" y="681906"/>
                  <a:pt x="525354" y="683022"/>
                  <a:pt x="539871" y="691584"/>
                </a:cubicBezTo>
                <a:cubicBezTo>
                  <a:pt x="516793" y="698656"/>
                  <a:pt x="500787" y="691212"/>
                  <a:pt x="485898" y="681906"/>
                </a:cubicBezTo>
                <a:cubicBezTo>
                  <a:pt x="452397" y="661433"/>
                  <a:pt x="430808" y="631282"/>
                  <a:pt x="410335" y="600387"/>
                </a:cubicBezTo>
                <a:cubicBezTo>
                  <a:pt x="406240" y="594431"/>
                  <a:pt x="402890" y="587731"/>
                  <a:pt x="397307" y="582892"/>
                </a:cubicBezTo>
                <a:cubicBezTo>
                  <a:pt x="386884" y="573214"/>
                  <a:pt x="375717" y="572098"/>
                  <a:pt x="363062" y="584009"/>
                </a:cubicBezTo>
                <a:cubicBezTo>
                  <a:pt x="346311" y="599643"/>
                  <a:pt x="340356" y="598526"/>
                  <a:pt x="334772" y="578426"/>
                </a:cubicBezTo>
                <a:cubicBezTo>
                  <a:pt x="327327" y="551253"/>
                  <a:pt x="310577" y="532269"/>
                  <a:pt x="281915" y="522219"/>
                </a:cubicBezTo>
                <a:cubicBezTo>
                  <a:pt x="275960" y="519985"/>
                  <a:pt x="269632" y="517007"/>
                  <a:pt x="263304" y="521846"/>
                </a:cubicBezTo>
                <a:cubicBezTo>
                  <a:pt x="256604" y="527430"/>
                  <a:pt x="261070" y="533013"/>
                  <a:pt x="263676" y="538225"/>
                </a:cubicBezTo>
                <a:cubicBezTo>
                  <a:pt x="267398" y="546414"/>
                  <a:pt x="271865" y="554603"/>
                  <a:pt x="275215" y="563164"/>
                </a:cubicBezTo>
                <a:cubicBezTo>
                  <a:pt x="281171" y="576937"/>
                  <a:pt x="282288" y="591454"/>
                  <a:pt x="271121" y="604854"/>
                </a:cubicBezTo>
                <a:cubicBezTo>
                  <a:pt x="262931" y="614532"/>
                  <a:pt x="263676" y="620860"/>
                  <a:pt x="274471" y="627560"/>
                </a:cubicBezTo>
                <a:cubicBezTo>
                  <a:pt x="309088" y="648405"/>
                  <a:pt x="331050" y="675578"/>
                  <a:pt x="319138" y="718012"/>
                </a:cubicBezTo>
                <a:cubicBezTo>
                  <a:pt x="317277" y="723968"/>
                  <a:pt x="319511" y="729924"/>
                  <a:pt x="326583" y="729551"/>
                </a:cubicBezTo>
                <a:cubicBezTo>
                  <a:pt x="342217" y="728435"/>
                  <a:pt x="344822" y="738113"/>
                  <a:pt x="349289" y="748163"/>
                </a:cubicBezTo>
                <a:cubicBezTo>
                  <a:pt x="392840" y="844571"/>
                  <a:pt x="455747" y="928695"/>
                  <a:pt x="528332" y="1007608"/>
                </a:cubicBezTo>
                <a:cubicBezTo>
                  <a:pt x="600173" y="1085777"/>
                  <a:pt x="680947" y="1155756"/>
                  <a:pt x="766932" y="1222758"/>
                </a:cubicBezTo>
                <a:cubicBezTo>
                  <a:pt x="742737" y="1220524"/>
                  <a:pt x="711470" y="1206752"/>
                  <a:pt x="681319" y="1190746"/>
                </a:cubicBezTo>
                <a:cubicBezTo>
                  <a:pt x="601662" y="1147939"/>
                  <a:pt x="536149" y="1089871"/>
                  <a:pt x="469520" y="1032920"/>
                </a:cubicBezTo>
                <a:cubicBezTo>
                  <a:pt x="422991" y="993091"/>
                  <a:pt x="377579" y="952146"/>
                  <a:pt x="325466" y="917900"/>
                </a:cubicBezTo>
                <a:cubicBezTo>
                  <a:pt x="319511" y="914178"/>
                  <a:pt x="315416" y="909339"/>
                  <a:pt x="312066" y="903383"/>
                </a:cubicBezTo>
                <a:cubicBezTo>
                  <a:pt x="309088" y="898172"/>
                  <a:pt x="304621" y="893333"/>
                  <a:pt x="296805" y="895566"/>
                </a:cubicBezTo>
                <a:cubicBezTo>
                  <a:pt x="288988" y="898172"/>
                  <a:pt x="288243" y="904872"/>
                  <a:pt x="288243" y="910828"/>
                </a:cubicBezTo>
                <a:cubicBezTo>
                  <a:pt x="289360" y="933162"/>
                  <a:pt x="295688" y="953262"/>
                  <a:pt x="309460" y="971129"/>
                </a:cubicBezTo>
                <a:cubicBezTo>
                  <a:pt x="336261" y="1006864"/>
                  <a:pt x="371995" y="1034781"/>
                  <a:pt x="407729" y="1062698"/>
                </a:cubicBezTo>
                <a:cubicBezTo>
                  <a:pt x="457236" y="1101038"/>
                  <a:pt x="503021" y="1142728"/>
                  <a:pt x="544338" y="1189257"/>
                </a:cubicBezTo>
                <a:cubicBezTo>
                  <a:pt x="514560" y="1166551"/>
                  <a:pt x="484781" y="1143472"/>
                  <a:pt x="454630" y="1120766"/>
                </a:cubicBezTo>
                <a:cubicBezTo>
                  <a:pt x="431924" y="1103644"/>
                  <a:pt x="408474" y="1087265"/>
                  <a:pt x="385396" y="1070515"/>
                </a:cubicBezTo>
                <a:cubicBezTo>
                  <a:pt x="379812" y="1066421"/>
                  <a:pt x="373856" y="1061954"/>
                  <a:pt x="366040" y="1067537"/>
                </a:cubicBezTo>
                <a:cubicBezTo>
                  <a:pt x="358967" y="1072376"/>
                  <a:pt x="360084" y="1079449"/>
                  <a:pt x="361573" y="1086149"/>
                </a:cubicBezTo>
                <a:cubicBezTo>
                  <a:pt x="367156" y="1112577"/>
                  <a:pt x="382790" y="1133794"/>
                  <a:pt x="402146" y="1152778"/>
                </a:cubicBezTo>
                <a:cubicBezTo>
                  <a:pt x="425596" y="1175484"/>
                  <a:pt x="450164" y="1197074"/>
                  <a:pt x="475475" y="1218663"/>
                </a:cubicBezTo>
                <a:cubicBezTo>
                  <a:pt x="448303" y="1212707"/>
                  <a:pt x="421130" y="1206752"/>
                  <a:pt x="393957" y="1201913"/>
                </a:cubicBezTo>
                <a:cubicBezTo>
                  <a:pt x="406240" y="1245091"/>
                  <a:pt x="434902" y="1253653"/>
                  <a:pt x="460586" y="1260353"/>
                </a:cubicBezTo>
                <a:cubicBezTo>
                  <a:pt x="495204" y="1268914"/>
                  <a:pt x="528332" y="1279709"/>
                  <a:pt x="561089" y="1291993"/>
                </a:cubicBezTo>
                <a:cubicBezTo>
                  <a:pt x="574861" y="1304276"/>
                  <a:pt x="588634" y="1316188"/>
                  <a:pt x="602034" y="1328843"/>
                </a:cubicBezTo>
                <a:cubicBezTo>
                  <a:pt x="615807" y="1341872"/>
                  <a:pt x="628835" y="1354900"/>
                  <a:pt x="641863" y="1368672"/>
                </a:cubicBezTo>
                <a:cubicBezTo>
                  <a:pt x="651169" y="1378722"/>
                  <a:pt x="662335" y="1387284"/>
                  <a:pt x="651541" y="1404406"/>
                </a:cubicBezTo>
                <a:cubicBezTo>
                  <a:pt x="646702" y="1412223"/>
                  <a:pt x="678341" y="1454658"/>
                  <a:pt x="688392" y="1457263"/>
                </a:cubicBezTo>
                <a:cubicBezTo>
                  <a:pt x="689881" y="1457635"/>
                  <a:pt x="691369" y="1458008"/>
                  <a:pt x="692486" y="1458008"/>
                </a:cubicBezTo>
                <a:cubicBezTo>
                  <a:pt x="714076" y="1456519"/>
                  <a:pt x="718915" y="1469175"/>
                  <a:pt x="719287" y="1485181"/>
                </a:cubicBezTo>
                <a:cubicBezTo>
                  <a:pt x="719659" y="1500814"/>
                  <a:pt x="715937" y="1520170"/>
                  <a:pt x="745343" y="1512353"/>
                </a:cubicBezTo>
                <a:cubicBezTo>
                  <a:pt x="748693" y="1511609"/>
                  <a:pt x="749438" y="1513842"/>
                  <a:pt x="750926" y="1516448"/>
                </a:cubicBezTo>
                <a:cubicBezTo>
                  <a:pt x="782938" y="1583077"/>
                  <a:pt x="836912" y="1634445"/>
                  <a:pt x="890141" y="1685813"/>
                </a:cubicBezTo>
                <a:cubicBezTo>
                  <a:pt x="893119" y="1688419"/>
                  <a:pt x="896097" y="1691024"/>
                  <a:pt x="899074" y="1693630"/>
                </a:cubicBezTo>
                <a:cubicBezTo>
                  <a:pt x="843240" y="1680602"/>
                  <a:pt x="658985" y="1663851"/>
                  <a:pt x="605012" y="1669435"/>
                </a:cubicBezTo>
                <a:cubicBezTo>
                  <a:pt x="556994" y="1674274"/>
                  <a:pt x="285638" y="1593128"/>
                  <a:pt x="229431" y="1545110"/>
                </a:cubicBezTo>
                <a:cubicBezTo>
                  <a:pt x="221614" y="1582705"/>
                  <a:pt x="238364" y="1597594"/>
                  <a:pt x="251765" y="1614717"/>
                </a:cubicBezTo>
                <a:cubicBezTo>
                  <a:pt x="270748" y="1638912"/>
                  <a:pt x="273726" y="1656035"/>
                  <a:pt x="237992" y="1675391"/>
                </a:cubicBezTo>
                <a:cubicBezTo>
                  <a:pt x="135628" y="1730481"/>
                  <a:pt x="136745" y="1732342"/>
                  <a:pt x="232781" y="1807160"/>
                </a:cubicBezTo>
                <a:cubicBezTo>
                  <a:pt x="237248" y="1810511"/>
                  <a:pt x="235014" y="1821305"/>
                  <a:pt x="236131" y="1828750"/>
                </a:cubicBezTo>
                <a:cubicBezTo>
                  <a:pt x="211191" y="1839917"/>
                  <a:pt x="181785" y="1810883"/>
                  <a:pt x="152007" y="1842150"/>
                </a:cubicBezTo>
                <a:cubicBezTo>
                  <a:pt x="280426" y="1979503"/>
                  <a:pt x="475848" y="2110157"/>
                  <a:pt x="653030" y="2213265"/>
                </a:cubicBezTo>
                <a:cubicBezTo>
                  <a:pt x="509721" y="2247138"/>
                  <a:pt x="423735" y="2128024"/>
                  <a:pt x="318394" y="2143285"/>
                </a:cubicBezTo>
                <a:cubicBezTo>
                  <a:pt x="265909" y="2180508"/>
                  <a:pt x="422246" y="2240810"/>
                  <a:pt x="272982" y="2258305"/>
                </a:cubicBezTo>
                <a:cubicBezTo>
                  <a:pt x="337750" y="2291061"/>
                  <a:pt x="385768" y="2323073"/>
                  <a:pt x="430435" y="2360668"/>
                </a:cubicBezTo>
                <a:cubicBezTo>
                  <a:pt x="509721" y="2428042"/>
                  <a:pt x="525354" y="2472710"/>
                  <a:pt x="488876" y="2563162"/>
                </a:cubicBezTo>
                <a:cubicBezTo>
                  <a:pt x="464681" y="2622719"/>
                  <a:pt x="429691" y="2677437"/>
                  <a:pt x="460586" y="2748533"/>
                </a:cubicBezTo>
                <a:cubicBezTo>
                  <a:pt x="481803" y="2797295"/>
                  <a:pt x="473614" y="2829307"/>
                  <a:pt x="393212" y="2807345"/>
                </a:cubicBezTo>
                <a:cubicBezTo>
                  <a:pt x="306483" y="2783895"/>
                  <a:pt x="273726" y="2827818"/>
                  <a:pt x="295688" y="2913059"/>
                </a:cubicBezTo>
                <a:cubicBezTo>
                  <a:pt x="309833" y="2967777"/>
                  <a:pt x="294943" y="2984900"/>
                  <a:pt x="235386" y="2978572"/>
                </a:cubicBezTo>
                <a:cubicBezTo>
                  <a:pt x="169501" y="2971499"/>
                  <a:pt x="106967" y="2935765"/>
                  <a:pt x="25448" y="2952888"/>
                </a:cubicBezTo>
                <a:cubicBezTo>
                  <a:pt x="90588" y="3052646"/>
                  <a:pt x="229803" y="3024356"/>
                  <a:pt x="305738" y="3119275"/>
                </a:cubicBezTo>
                <a:cubicBezTo>
                  <a:pt x="215286" y="3119647"/>
                  <a:pt x="146051" y="3119275"/>
                  <a:pt x="79049" y="3098430"/>
                </a:cubicBezTo>
                <a:cubicBezTo>
                  <a:pt x="51132" y="3089869"/>
                  <a:pt x="20609" y="3081308"/>
                  <a:pt x="4975" y="3109969"/>
                </a:cubicBezTo>
                <a:cubicBezTo>
                  <a:pt x="-13636" y="3144587"/>
                  <a:pt x="24331" y="3157615"/>
                  <a:pt x="47037" y="3163943"/>
                </a:cubicBezTo>
                <a:cubicBezTo>
                  <a:pt x="111061" y="3181438"/>
                  <a:pt x="160196" y="3222755"/>
                  <a:pt x="213425" y="3255139"/>
                </a:cubicBezTo>
                <a:cubicBezTo>
                  <a:pt x="329933" y="3326236"/>
                  <a:pt x="457981" y="3385420"/>
                  <a:pt x="556622" y="3502301"/>
                </a:cubicBezTo>
                <a:cubicBezTo>
                  <a:pt x="432669" y="3472523"/>
                  <a:pt x="339983" y="3402915"/>
                  <a:pt x="224592" y="3388771"/>
                </a:cubicBezTo>
                <a:cubicBezTo>
                  <a:pt x="324722" y="3495601"/>
                  <a:pt x="453142" y="3565208"/>
                  <a:pt x="574861" y="3643004"/>
                </a:cubicBezTo>
                <a:cubicBezTo>
                  <a:pt x="609479" y="3664966"/>
                  <a:pt x="644841" y="3679855"/>
                  <a:pt x="652657" y="3727501"/>
                </a:cubicBezTo>
                <a:cubicBezTo>
                  <a:pt x="667919" y="3819814"/>
                  <a:pt x="712959" y="3896494"/>
                  <a:pt x="810111" y="3937067"/>
                </a:cubicBezTo>
                <a:cubicBezTo>
                  <a:pt x="810856" y="3937439"/>
                  <a:pt x="805644" y="3951212"/>
                  <a:pt x="802294" y="3960890"/>
                </a:cubicBezTo>
                <a:cubicBezTo>
                  <a:pt x="743110" y="3963868"/>
                  <a:pt x="696581" y="3909149"/>
                  <a:pt x="620646" y="3927017"/>
                </a:cubicBezTo>
                <a:cubicBezTo>
                  <a:pt x="692858" y="4001091"/>
                  <a:pt x="753532" y="4067720"/>
                  <a:pt x="856268" y="4103082"/>
                </a:cubicBezTo>
                <a:cubicBezTo>
                  <a:pt x="938531" y="4131372"/>
                  <a:pt x="1040150" y="4147377"/>
                  <a:pt x="1099707" y="4238574"/>
                </a:cubicBezTo>
                <a:cubicBezTo>
                  <a:pt x="1030472" y="4256441"/>
                  <a:pt x="978732" y="4234107"/>
                  <a:pt x="926992" y="4218102"/>
                </a:cubicBezTo>
                <a:cubicBezTo>
                  <a:pt x="847334" y="4193534"/>
                  <a:pt x="769166" y="4165617"/>
                  <a:pt x="689508" y="4140677"/>
                </a:cubicBezTo>
                <a:cubicBezTo>
                  <a:pt x="659358" y="4131372"/>
                  <a:pt x="626229" y="4124299"/>
                  <a:pt x="606873" y="4169711"/>
                </a:cubicBezTo>
                <a:cubicBezTo>
                  <a:pt x="707748" y="4179389"/>
                  <a:pt x="768421" y="4240435"/>
                  <a:pt x="831701" y="4297759"/>
                </a:cubicBezTo>
                <a:cubicBezTo>
                  <a:pt x="867435" y="4330143"/>
                  <a:pt x="896469" y="4373322"/>
                  <a:pt x="960493" y="4356944"/>
                </a:cubicBezTo>
                <a:cubicBezTo>
                  <a:pt x="994366" y="4348382"/>
                  <a:pt x="1015955" y="4372578"/>
                  <a:pt x="1012233" y="4402356"/>
                </a:cubicBezTo>
                <a:cubicBezTo>
                  <a:pt x="999577" y="4507325"/>
                  <a:pt x="1078118" y="4544176"/>
                  <a:pt x="1159636" y="4564276"/>
                </a:cubicBezTo>
                <a:cubicBezTo>
                  <a:pt x="1313740" y="4602616"/>
                  <a:pt x="1442160" y="4692324"/>
                  <a:pt x="1592169" y="4741458"/>
                </a:cubicBezTo>
                <a:cubicBezTo>
                  <a:pt x="1738083" y="4789104"/>
                  <a:pt x="2833187" y="5010209"/>
                  <a:pt x="3110499" y="5032171"/>
                </a:cubicBezTo>
                <a:cubicBezTo>
                  <a:pt x="4807501" y="5166546"/>
                  <a:pt x="6028047" y="4106432"/>
                  <a:pt x="6033630" y="4091915"/>
                </a:cubicBezTo>
                <a:cubicBezTo>
                  <a:pt x="6059314" y="4023797"/>
                  <a:pt x="6122965" y="3994390"/>
                  <a:pt x="6180661" y="3957912"/>
                </a:cubicBezTo>
                <a:cubicBezTo>
                  <a:pt x="6230913" y="3925900"/>
                  <a:pt x="6284514" y="3892027"/>
                  <a:pt x="6305359" y="3837309"/>
                </a:cubicBezTo>
                <a:cubicBezTo>
                  <a:pt x="6332904" y="3764724"/>
                  <a:pt x="6254735" y="3824281"/>
                  <a:pt x="6240218" y="3796364"/>
                </a:cubicBezTo>
                <a:cubicBezTo>
                  <a:pt x="6269997" y="3758768"/>
                  <a:pt x="6316153" y="3724151"/>
                  <a:pt x="6328437" y="3681344"/>
                </a:cubicBezTo>
                <a:cubicBezTo>
                  <a:pt x="6372361" y="3526496"/>
                  <a:pt x="6466907" y="3413710"/>
                  <a:pt x="6608355" y="3326236"/>
                </a:cubicBezTo>
                <a:cubicBezTo>
                  <a:pt x="6648928" y="3300924"/>
                  <a:pt x="6675729" y="3255512"/>
                  <a:pt x="6731191" y="3248067"/>
                </a:cubicBezTo>
                <a:cubicBezTo>
                  <a:pt x="6854400" y="3232061"/>
                  <a:pt x="6815315" y="3106992"/>
                  <a:pt x="6880456" y="3051529"/>
                </a:cubicBezTo>
                <a:cubicBezTo>
                  <a:pt x="6892739" y="3041107"/>
                  <a:pt x="6903907" y="2777939"/>
                  <a:pt x="6901673" y="2763795"/>
                </a:cubicBezTo>
                <a:cubicBezTo>
                  <a:pt x="6898323" y="2743322"/>
                  <a:pt x="6883806" y="2966288"/>
                  <a:pt x="6871150" y="2948421"/>
                </a:cubicBezTo>
                <a:cubicBezTo>
                  <a:pt x="6858494" y="2930182"/>
                  <a:pt x="6839138" y="2914176"/>
                  <a:pt x="6848444" y="2890353"/>
                </a:cubicBezTo>
                <a:cubicBezTo>
                  <a:pt x="6852166" y="2880303"/>
                  <a:pt x="6849561" y="2846058"/>
                  <a:pt x="6878223" y="2873230"/>
                </a:cubicBezTo>
                <a:cubicBezTo>
                  <a:pt x="6956763" y="2946932"/>
                  <a:pt x="6870778" y="2578051"/>
                  <a:pt x="6762459" y="2568745"/>
                </a:cubicBezTo>
                <a:cubicBezTo>
                  <a:pt x="6801915" y="2465637"/>
                  <a:pt x="6801915" y="2465637"/>
                  <a:pt x="6673123" y="2451493"/>
                </a:cubicBezTo>
                <a:cubicBezTo>
                  <a:pt x="6722630" y="2385980"/>
                  <a:pt x="6722630" y="2369229"/>
                  <a:pt x="6662700" y="2346896"/>
                </a:cubicBezTo>
                <a:cubicBezTo>
                  <a:pt x="6605005" y="2325306"/>
                  <a:pt x="6540981" y="2318234"/>
                  <a:pt x="6487752" y="2285105"/>
                </a:cubicBezTo>
                <a:cubicBezTo>
                  <a:pt x="6536887" y="2201353"/>
                  <a:pt x="6550659" y="2104573"/>
                  <a:pt x="6652278" y="2063628"/>
                </a:cubicBezTo>
                <a:cubicBezTo>
                  <a:pt x="6668284" y="2057300"/>
                  <a:pt x="6679079" y="2031988"/>
                  <a:pt x="6668656" y="2017843"/>
                </a:cubicBezTo>
                <a:cubicBezTo>
                  <a:pt x="6631805" y="1965359"/>
                  <a:pt x="6684662" y="1864856"/>
                  <a:pt x="6570015" y="1854062"/>
                </a:cubicBezTo>
                <a:cubicBezTo>
                  <a:pt x="6555870" y="1852573"/>
                  <a:pt x="6542842" y="1842150"/>
                  <a:pt x="6554009" y="1827633"/>
                </a:cubicBezTo>
                <a:cubicBezTo>
                  <a:pt x="6592349" y="1778126"/>
                  <a:pt x="6545820" y="1781476"/>
                  <a:pt x="6517531" y="1775149"/>
                </a:cubicBezTo>
                <a:cubicBezTo>
                  <a:pt x="6483285" y="1767704"/>
                  <a:pt x="6444573" y="1789293"/>
                  <a:pt x="6412934" y="1762493"/>
                </a:cubicBezTo>
                <a:cubicBezTo>
                  <a:pt x="6420378" y="1734203"/>
                  <a:pt x="6447923" y="1734575"/>
                  <a:pt x="6467279" y="1725642"/>
                </a:cubicBezTo>
                <a:cubicBezTo>
                  <a:pt x="6523858" y="1699213"/>
                  <a:pt x="6570015" y="1667946"/>
                  <a:pt x="6572621" y="1600200"/>
                </a:cubicBezTo>
                <a:cubicBezTo>
                  <a:pt x="6574854" y="1545482"/>
                  <a:pt x="6580810" y="1497092"/>
                  <a:pt x="6502641" y="1480341"/>
                </a:cubicBezTo>
                <a:cubicBezTo>
                  <a:pt x="6490358" y="1477736"/>
                  <a:pt x="6484030" y="1470664"/>
                  <a:pt x="6481796" y="1461358"/>
                </a:cubicBezTo>
                <a:cubicBezTo>
                  <a:pt x="6490730" y="1452424"/>
                  <a:pt x="6499291" y="1443118"/>
                  <a:pt x="6509713" y="1436418"/>
                </a:cubicBezTo>
                <a:cubicBezTo>
                  <a:pt x="6544703" y="1414457"/>
                  <a:pt x="6556615" y="1382072"/>
                  <a:pt x="6567037" y="1348199"/>
                </a:cubicBezTo>
                <a:cubicBezTo>
                  <a:pt x="6573737" y="1326610"/>
                  <a:pt x="6581554" y="1305393"/>
                  <a:pt x="6596816" y="1286781"/>
                </a:cubicBezTo>
                <a:cubicBezTo>
                  <a:pt x="6606122" y="1275242"/>
                  <a:pt x="6617661" y="1266681"/>
                  <a:pt x="6632178" y="1261842"/>
                </a:cubicBezTo>
                <a:cubicBezTo>
                  <a:pt x="6644833" y="1257375"/>
                  <a:pt x="6648556" y="1251419"/>
                  <a:pt x="6639994" y="1240625"/>
                </a:cubicBezTo>
                <a:cubicBezTo>
                  <a:pt x="6615799" y="1209729"/>
                  <a:pt x="6606122" y="1175856"/>
                  <a:pt x="6622127" y="1136400"/>
                </a:cubicBezTo>
                <a:cubicBezTo>
                  <a:pt x="6626967" y="1124489"/>
                  <a:pt x="6623617" y="1114066"/>
                  <a:pt x="6612077" y="1109599"/>
                </a:cubicBezTo>
                <a:cubicBezTo>
                  <a:pt x="6564059" y="1090616"/>
                  <a:pt x="6552148" y="1046692"/>
                  <a:pt x="6531675" y="1009469"/>
                </a:cubicBezTo>
                <a:cubicBezTo>
                  <a:pt x="6502641" y="956612"/>
                  <a:pt x="6476213" y="902639"/>
                  <a:pt x="6456113" y="845315"/>
                </a:cubicBezTo>
                <a:cubicBezTo>
                  <a:pt x="6444201" y="811070"/>
                  <a:pt x="6432662" y="777197"/>
                  <a:pt x="6440851" y="739229"/>
                </a:cubicBezTo>
                <a:cubicBezTo>
                  <a:pt x="6442712" y="729924"/>
                  <a:pt x="6439362" y="722107"/>
                  <a:pt x="6434523" y="715034"/>
                </a:cubicBezTo>
                <a:cubicBezTo>
                  <a:pt x="6414050" y="684139"/>
                  <a:pt x="6416656" y="651383"/>
                  <a:pt x="6432290" y="617510"/>
                </a:cubicBezTo>
                <a:cubicBezTo>
                  <a:pt x="6441968" y="597037"/>
                  <a:pt x="6440851" y="594431"/>
                  <a:pt x="6416284" y="595176"/>
                </a:cubicBezTo>
                <a:cubicBezTo>
                  <a:pt x="6366405" y="596293"/>
                  <a:pt x="6316898" y="598154"/>
                  <a:pt x="6267763" y="591826"/>
                </a:cubicBezTo>
                <a:cubicBezTo>
                  <a:pt x="6212673" y="584753"/>
                  <a:pt x="6194806" y="568375"/>
                  <a:pt x="6236496" y="521102"/>
                </a:cubicBezTo>
                <a:cubicBezTo>
                  <a:pt x="6245430" y="511052"/>
                  <a:pt x="6253246" y="499885"/>
                  <a:pt x="6257341" y="487229"/>
                </a:cubicBezTo>
                <a:cubicBezTo>
                  <a:pt x="6260319" y="477179"/>
                  <a:pt x="6257713" y="470106"/>
                  <a:pt x="6248780" y="465267"/>
                </a:cubicBezTo>
                <a:cubicBezTo>
                  <a:pt x="6238357" y="459312"/>
                  <a:pt x="6232774" y="467501"/>
                  <a:pt x="6226818" y="473456"/>
                </a:cubicBezTo>
                <a:cubicBezTo>
                  <a:pt x="6194434" y="505468"/>
                  <a:pt x="6153861" y="527430"/>
                  <a:pt x="6115149" y="551625"/>
                </a:cubicBezTo>
                <a:cubicBezTo>
                  <a:pt x="6059686" y="586615"/>
                  <a:pt x="6001246" y="617510"/>
                  <a:pt x="5951739" y="659944"/>
                </a:cubicBezTo>
                <a:cubicBezTo>
                  <a:pt x="5939084" y="670739"/>
                  <a:pt x="5918611" y="662550"/>
                  <a:pt x="5917122" y="644310"/>
                </a:cubicBezTo>
                <a:cubicBezTo>
                  <a:pt x="5915633" y="626071"/>
                  <a:pt x="5905583" y="626071"/>
                  <a:pt x="5890694" y="630538"/>
                </a:cubicBezTo>
                <a:cubicBezTo>
                  <a:pt x="5872826" y="635749"/>
                  <a:pt x="5854959" y="640960"/>
                  <a:pt x="5837464" y="646916"/>
                </a:cubicBezTo>
                <a:cubicBezTo>
                  <a:pt x="5819225" y="653244"/>
                  <a:pt x="5811036" y="666644"/>
                  <a:pt x="5809175" y="683395"/>
                </a:cubicBezTo>
                <a:cubicBezTo>
                  <a:pt x="5808430" y="689723"/>
                  <a:pt x="5808803" y="697539"/>
                  <a:pt x="5815503" y="698656"/>
                </a:cubicBezTo>
                <a:cubicBezTo>
                  <a:pt x="5843048" y="703495"/>
                  <a:pt x="5755201" y="682278"/>
                  <a:pt x="5746268" y="667389"/>
                </a:cubicBezTo>
                <a:cubicBezTo>
                  <a:pt x="5745896" y="666644"/>
                  <a:pt x="5525907" y="720246"/>
                  <a:pt x="5458905" y="754119"/>
                </a:cubicBezTo>
                <a:close/>
                <a:moveTo>
                  <a:pt x="885302" y="1333310"/>
                </a:moveTo>
                <a:cubicBezTo>
                  <a:pt x="877857" y="1326982"/>
                  <a:pt x="870040" y="1321027"/>
                  <a:pt x="862596" y="1314326"/>
                </a:cubicBezTo>
                <a:cubicBezTo>
                  <a:pt x="863712" y="1312837"/>
                  <a:pt x="865201" y="1311349"/>
                  <a:pt x="866318" y="1309860"/>
                </a:cubicBezTo>
                <a:cubicBezTo>
                  <a:pt x="881580" y="1320282"/>
                  <a:pt x="896841" y="1330705"/>
                  <a:pt x="912103" y="1341127"/>
                </a:cubicBezTo>
                <a:cubicBezTo>
                  <a:pt x="903541" y="1338522"/>
                  <a:pt x="894235" y="1335916"/>
                  <a:pt x="885302" y="1333310"/>
                </a:cubicBezTo>
                <a:close/>
                <a:moveTo>
                  <a:pt x="1140280" y="787619"/>
                </a:moveTo>
                <a:cubicBezTo>
                  <a:pt x="1231849" y="850154"/>
                  <a:pt x="1323418" y="913061"/>
                  <a:pt x="1414987" y="975596"/>
                </a:cubicBezTo>
                <a:cubicBezTo>
                  <a:pt x="1413498" y="977085"/>
                  <a:pt x="1412381" y="978574"/>
                  <a:pt x="1410892" y="980063"/>
                </a:cubicBezTo>
                <a:cubicBezTo>
                  <a:pt x="1310390" y="927206"/>
                  <a:pt x="1215471" y="868394"/>
                  <a:pt x="1140280" y="787619"/>
                </a:cubicBezTo>
                <a:close/>
              </a:path>
            </a:pathLst>
          </a:custGeom>
          <a:solidFill>
            <a:schemeClr val="bg1">
              <a:alpha val="9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solidFill>
                <a:schemeClr val="lt1"/>
              </a:solidFill>
            </a:endParaRPr>
          </a:p>
        </p:txBody>
      </p:sp>
      <p:sp>
        <p:nvSpPr>
          <p:cNvPr id="2" name="Title 1">
            <a:extLst>
              <a:ext uri="{FF2B5EF4-FFF2-40B4-BE49-F238E27FC236}">
                <a16:creationId xmlns:a16="http://schemas.microsoft.com/office/drawing/2014/main" id="{3B248FEA-44C1-0BEB-6E65-C6D26C733ECE}"/>
              </a:ext>
            </a:extLst>
          </p:cNvPr>
          <p:cNvSpPr>
            <a:spLocks noGrp="1"/>
          </p:cNvSpPr>
          <p:nvPr>
            <p:ph type="title"/>
          </p:nvPr>
        </p:nvSpPr>
        <p:spPr>
          <a:xfrm>
            <a:off x="3204375" y="842211"/>
            <a:ext cx="7852645" cy="799592"/>
          </a:xfrm>
        </p:spPr>
        <p:txBody>
          <a:bodyPr anchor="b">
            <a:normAutofit/>
          </a:bodyPr>
          <a:lstStyle/>
          <a:p>
            <a:r>
              <a:rPr lang="en-GB" b="1" dirty="0"/>
              <a:t>Questions for HEIs  </a:t>
            </a:r>
          </a:p>
        </p:txBody>
      </p:sp>
      <p:sp>
        <p:nvSpPr>
          <p:cNvPr id="3" name="Content Placeholder 2">
            <a:extLst>
              <a:ext uri="{FF2B5EF4-FFF2-40B4-BE49-F238E27FC236}">
                <a16:creationId xmlns:a16="http://schemas.microsoft.com/office/drawing/2014/main" id="{46D59C90-46D7-F603-8EEE-B3DE2FC820A2}"/>
              </a:ext>
            </a:extLst>
          </p:cNvPr>
          <p:cNvSpPr>
            <a:spLocks noGrp="1"/>
          </p:cNvSpPr>
          <p:nvPr>
            <p:ph idx="1"/>
          </p:nvPr>
        </p:nvSpPr>
        <p:spPr>
          <a:xfrm>
            <a:off x="1969640" y="1436914"/>
            <a:ext cx="10153450" cy="5239491"/>
          </a:xfrm>
        </p:spPr>
        <p:txBody>
          <a:bodyPr>
            <a:normAutofit/>
          </a:bodyPr>
          <a:lstStyle/>
          <a:p>
            <a:pPr marL="0" indent="0">
              <a:buNone/>
            </a:pPr>
            <a:endParaRPr lang="en-GB" sz="2400" dirty="0"/>
          </a:p>
          <a:p>
            <a:r>
              <a:rPr lang="en-GB" sz="2400" dirty="0"/>
              <a:t>How can tutors be supported to work with students to explore how and why academic writing and writing development / assessment practices in HE are essentially hegemonic, often exclusionary and retrogressive?</a:t>
            </a:r>
          </a:p>
          <a:p>
            <a:r>
              <a:rPr lang="en-GB" sz="2400" dirty="0"/>
              <a:t>How could the use of critical pedagogies around academic writing help articulate how and why it plays out differently for different groups of students ? Could this more theorised approach to academic writing development   be used to improve achievement gaps ? </a:t>
            </a:r>
          </a:p>
          <a:p>
            <a:r>
              <a:rPr lang="en-GB" sz="2400" dirty="0"/>
              <a:t>How can tutors/writing developers design academic writing development and assessment  practices that mutually respect and affirm differences in students’ writing  habitus whilst avoiding deficit discourses?</a:t>
            </a:r>
          </a:p>
          <a:p>
            <a:pPr marL="0" indent="0">
              <a:buNone/>
            </a:pPr>
            <a:endParaRPr lang="en-GB" dirty="0"/>
          </a:p>
          <a:p>
            <a:endParaRPr lang="en-GB" dirty="0"/>
          </a:p>
          <a:p>
            <a:endParaRPr lang="en-GB" sz="1100" dirty="0"/>
          </a:p>
        </p:txBody>
      </p:sp>
    </p:spTree>
    <p:extLst>
      <p:ext uri="{BB962C8B-B14F-4D97-AF65-F5344CB8AC3E}">
        <p14:creationId xmlns:p14="http://schemas.microsoft.com/office/powerpoint/2010/main" val="564309893"/>
      </p:ext>
    </p:extLst>
  </p:cSld>
  <p:clrMapOvr>
    <a:masterClrMapping/>
  </p:clrMapOvr>
  <mc:AlternateContent xmlns:mc="http://schemas.openxmlformats.org/markup-compatibility/2006" xmlns:p14="http://schemas.microsoft.com/office/powerpoint/2010/main">
    <mc:Choice Requires="p14">
      <p:transition spd="slow" p14:dur="2000" advTm="53158"/>
    </mc:Choice>
    <mc:Fallback xmlns="">
      <p:transition spd="slow" advTm="53158"/>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79E81749-6190-84A6-E686-8E7949E2E2BD}"/>
              </a:ext>
            </a:extLst>
          </p:cNvPr>
          <p:cNvPicPr>
            <a:picLocks noChangeAspect="1"/>
          </p:cNvPicPr>
          <p:nvPr/>
        </p:nvPicPr>
        <p:blipFill>
          <a:blip r:embed="rId2">
            <a:alphaModFix amt="30000"/>
          </a:blip>
          <a:stretch>
            <a:fillRect/>
          </a:stretch>
        </p:blipFill>
        <p:spPr>
          <a:xfrm>
            <a:off x="-3551583" y="-686594"/>
            <a:ext cx="5335413" cy="8511460"/>
          </a:xfrm>
          <a:prstGeom prst="rect">
            <a:avLst/>
          </a:prstGeom>
        </p:spPr>
      </p:pic>
      <p:sp>
        <p:nvSpPr>
          <p:cNvPr id="2" name="Title 1">
            <a:extLst>
              <a:ext uri="{FF2B5EF4-FFF2-40B4-BE49-F238E27FC236}">
                <a16:creationId xmlns:a16="http://schemas.microsoft.com/office/drawing/2014/main" id="{96230355-7224-DD9F-8AE2-AE7A6642F4ED}"/>
              </a:ext>
            </a:extLst>
          </p:cNvPr>
          <p:cNvSpPr>
            <a:spLocks noGrp="1"/>
          </p:cNvSpPr>
          <p:nvPr>
            <p:ph type="title"/>
          </p:nvPr>
        </p:nvSpPr>
        <p:spPr/>
        <p:txBody>
          <a:bodyPr/>
          <a:lstStyle/>
          <a:p>
            <a:r>
              <a:rPr lang="en-GB" b="1" dirty="0"/>
              <a:t>Questions for tutors </a:t>
            </a:r>
          </a:p>
        </p:txBody>
      </p:sp>
      <p:sp>
        <p:nvSpPr>
          <p:cNvPr id="3" name="Content Placeholder 2">
            <a:extLst>
              <a:ext uri="{FF2B5EF4-FFF2-40B4-BE49-F238E27FC236}">
                <a16:creationId xmlns:a16="http://schemas.microsoft.com/office/drawing/2014/main" id="{9411437F-3446-58AE-CC5B-C9DDA9C6E0BE}"/>
              </a:ext>
            </a:extLst>
          </p:cNvPr>
          <p:cNvSpPr>
            <a:spLocks noGrp="1"/>
          </p:cNvSpPr>
          <p:nvPr>
            <p:ph idx="1"/>
          </p:nvPr>
        </p:nvSpPr>
        <p:spPr>
          <a:xfrm>
            <a:off x="1783830" y="1491343"/>
            <a:ext cx="9569970" cy="4685620"/>
          </a:xfrm>
        </p:spPr>
        <p:txBody>
          <a:bodyPr>
            <a:normAutofit lnSpcReduction="10000"/>
          </a:bodyPr>
          <a:lstStyle/>
          <a:p>
            <a:r>
              <a:rPr lang="en-GB" dirty="0"/>
              <a:t>Do you know/understand the origins and purposes of academic writing in your discipline?  </a:t>
            </a:r>
          </a:p>
          <a:p>
            <a:r>
              <a:rPr lang="en-GB" dirty="0"/>
              <a:t>How much do you know about your students’ previous writing histories?  </a:t>
            </a:r>
          </a:p>
          <a:p>
            <a:r>
              <a:rPr lang="en-GB" dirty="0"/>
              <a:t>Have you thought about the extent to which students’ writing histories/habitus are informed by wider social and cultural factors?  </a:t>
            </a:r>
          </a:p>
          <a:p>
            <a:r>
              <a:rPr lang="en-GB" dirty="0"/>
              <a:t>To what extent can the validation and exploration of your  students’ different writing histories be incorporated into curriculum design, written assignment preparation and your own professional development? </a:t>
            </a:r>
          </a:p>
          <a:p>
            <a:endParaRPr lang="en-GB" dirty="0"/>
          </a:p>
        </p:txBody>
      </p:sp>
    </p:spTree>
    <p:extLst>
      <p:ext uri="{BB962C8B-B14F-4D97-AF65-F5344CB8AC3E}">
        <p14:creationId xmlns:p14="http://schemas.microsoft.com/office/powerpoint/2010/main" val="5423896"/>
      </p:ext>
    </p:extLst>
  </p:cSld>
  <p:clrMapOvr>
    <a:masterClrMapping/>
  </p:clrMapOvr>
  <mc:AlternateContent xmlns:mc="http://schemas.openxmlformats.org/markup-compatibility/2006" xmlns:p14="http://schemas.microsoft.com/office/powerpoint/2010/main">
    <mc:Choice Requires="p14">
      <p:transition spd="slow" p14:dur="2000" advTm="31919"/>
    </mc:Choice>
    <mc:Fallback xmlns="">
      <p:transition spd="slow" advTm="31919"/>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955E39F-0A12-540B-C47C-286D10483976}"/>
              </a:ext>
            </a:extLst>
          </p:cNvPr>
          <p:cNvPicPr>
            <a:picLocks noChangeAspect="1"/>
          </p:cNvPicPr>
          <p:nvPr/>
        </p:nvPicPr>
        <p:blipFill>
          <a:blip r:embed="rId2">
            <a:alphaModFix amt="18000"/>
          </a:blip>
          <a:stretch>
            <a:fillRect/>
          </a:stretch>
        </p:blipFill>
        <p:spPr>
          <a:xfrm>
            <a:off x="9235471" y="135973"/>
            <a:ext cx="2956529" cy="6628384"/>
          </a:xfrm>
          <a:prstGeom prst="rect">
            <a:avLst/>
          </a:prstGeom>
        </p:spPr>
      </p:pic>
      <p:sp>
        <p:nvSpPr>
          <p:cNvPr id="2" name="Title 1">
            <a:extLst>
              <a:ext uri="{FF2B5EF4-FFF2-40B4-BE49-F238E27FC236}">
                <a16:creationId xmlns:a16="http://schemas.microsoft.com/office/drawing/2014/main" id="{58C0B04F-CC37-6EFB-38ED-184A4E646A85}"/>
              </a:ext>
            </a:extLst>
          </p:cNvPr>
          <p:cNvSpPr>
            <a:spLocks noGrp="1"/>
          </p:cNvSpPr>
          <p:nvPr>
            <p:ph type="title"/>
          </p:nvPr>
        </p:nvSpPr>
        <p:spPr/>
        <p:txBody>
          <a:bodyPr/>
          <a:lstStyle/>
          <a:p>
            <a:r>
              <a:rPr lang="en-GB" b="1" dirty="0"/>
              <a:t>To change… </a:t>
            </a:r>
          </a:p>
        </p:txBody>
      </p:sp>
      <p:sp>
        <p:nvSpPr>
          <p:cNvPr id="3" name="Content Placeholder 2">
            <a:extLst>
              <a:ext uri="{FF2B5EF4-FFF2-40B4-BE49-F238E27FC236}">
                <a16:creationId xmlns:a16="http://schemas.microsoft.com/office/drawing/2014/main" id="{7EE98A8C-D78A-9780-E782-ACBDFA0F1EA4}"/>
              </a:ext>
            </a:extLst>
          </p:cNvPr>
          <p:cNvSpPr>
            <a:spLocks noGrp="1"/>
          </p:cNvSpPr>
          <p:nvPr>
            <p:ph idx="1"/>
          </p:nvPr>
        </p:nvSpPr>
        <p:spPr/>
        <p:txBody>
          <a:bodyPr>
            <a:normAutofit fontScale="92500" lnSpcReduction="20000"/>
          </a:bodyPr>
          <a:lstStyle/>
          <a:p>
            <a:r>
              <a:rPr lang="en-GB" dirty="0"/>
              <a:t>The sector needs to move away from traditional neutral /technicist  conceptualisations of academic writing so that HEIs and lecturers can offer practical, positive and ethical responses to increasing diversity in the higher education student body.  </a:t>
            </a:r>
          </a:p>
          <a:p>
            <a:r>
              <a:rPr lang="en-GB" dirty="0"/>
              <a:t>Programmes/modules need to recognise how dominant higher education academic writing conventions and the assessments that they support, frame and inform students’ ability to evidence their learning and construct different but positive academic writing/learning/student identities.</a:t>
            </a:r>
          </a:p>
          <a:p>
            <a:r>
              <a:rPr lang="en-GB" dirty="0"/>
              <a:t>Lecturers’ need to be supported to explore inclusive, radical and essentially political questions about how and why academic writing is an inherently deeply inequitable social practice and to find ways to challenge and innovate how they work with students to develop it.</a:t>
            </a:r>
          </a:p>
          <a:p>
            <a:endParaRPr lang="en-GB" dirty="0"/>
          </a:p>
        </p:txBody>
      </p:sp>
    </p:spTree>
    <p:extLst>
      <p:ext uri="{BB962C8B-B14F-4D97-AF65-F5344CB8AC3E}">
        <p14:creationId xmlns:p14="http://schemas.microsoft.com/office/powerpoint/2010/main" val="1488756562"/>
      </p:ext>
    </p:extLst>
  </p:cSld>
  <p:clrMapOvr>
    <a:masterClrMapping/>
  </p:clrMapOvr>
  <mc:AlternateContent xmlns:mc="http://schemas.openxmlformats.org/markup-compatibility/2006" xmlns:p14="http://schemas.microsoft.com/office/powerpoint/2010/main">
    <mc:Choice Requires="p14">
      <p:transition spd="slow" p14:dur="2000" advTm="50779"/>
    </mc:Choice>
    <mc:Fallback xmlns="">
      <p:transition spd="slow" advTm="50779"/>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7" name="Rectangle 26">
            <a:extLst>
              <a:ext uri="{FF2B5EF4-FFF2-40B4-BE49-F238E27FC236}">
                <a16:creationId xmlns:a16="http://schemas.microsoft.com/office/drawing/2014/main" id="{79BB35BC-D5C2-4C8B-A22A-A71E6191913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56785C-8C52-FEDC-4083-6F6D78EA4B24}"/>
              </a:ext>
            </a:extLst>
          </p:cNvPr>
          <p:cNvSpPr>
            <a:spLocks noGrp="1"/>
          </p:cNvSpPr>
          <p:nvPr>
            <p:ph type="title"/>
          </p:nvPr>
        </p:nvSpPr>
        <p:spPr>
          <a:xfrm>
            <a:off x="6513788" y="365125"/>
            <a:ext cx="4840010" cy="994443"/>
          </a:xfrm>
        </p:spPr>
        <p:txBody>
          <a:bodyPr>
            <a:normAutofit fontScale="90000"/>
          </a:bodyPr>
          <a:lstStyle/>
          <a:p>
            <a:r>
              <a:rPr lang="en-GB" b="1" dirty="0"/>
              <a:t>Concluding thoughts </a:t>
            </a:r>
          </a:p>
        </p:txBody>
      </p:sp>
      <p:pic>
        <p:nvPicPr>
          <p:cNvPr id="5" name="Picture 4">
            <a:extLst>
              <a:ext uri="{FF2B5EF4-FFF2-40B4-BE49-F238E27FC236}">
                <a16:creationId xmlns:a16="http://schemas.microsoft.com/office/drawing/2014/main" id="{B8AC1DC6-6429-DC3F-4678-EC759C3862E3}"/>
              </a:ext>
            </a:extLst>
          </p:cNvPr>
          <p:cNvPicPr>
            <a:picLocks noChangeAspect="1"/>
          </p:cNvPicPr>
          <p:nvPr/>
        </p:nvPicPr>
        <p:blipFill rotWithShape="1">
          <a:blip r:embed="rId2">
            <a:alphaModFix amt="12000"/>
          </a:blip>
          <a:srcRect t="212" r="-2" b="-2"/>
          <a:stretch/>
        </p:blipFill>
        <p:spPr>
          <a:xfrm>
            <a:off x="-1747604" y="-132338"/>
            <a:ext cx="6116549" cy="6857990"/>
          </a:xfrm>
          <a:custGeom>
            <a:avLst/>
            <a:gdLst/>
            <a:ahLst/>
            <a:cxnLst/>
            <a:rect l="l" t="t" r="r" b="b"/>
            <a:pathLst>
              <a:path w="6116569" h="6879321">
                <a:moveTo>
                  <a:pt x="0" y="0"/>
                </a:moveTo>
                <a:lnTo>
                  <a:pt x="2935851" y="0"/>
                </a:lnTo>
                <a:cubicBezTo>
                  <a:pt x="3035710" y="10660"/>
                  <a:pt x="3138421" y="17767"/>
                  <a:pt x="3238280" y="31980"/>
                </a:cubicBezTo>
                <a:cubicBezTo>
                  <a:pt x="3817462" y="106602"/>
                  <a:pt x="3127009" y="277163"/>
                  <a:pt x="3660541" y="550772"/>
                </a:cubicBezTo>
                <a:cubicBezTo>
                  <a:pt x="3706191" y="575645"/>
                  <a:pt x="3757546" y="579199"/>
                  <a:pt x="3808902" y="589860"/>
                </a:cubicBezTo>
                <a:cubicBezTo>
                  <a:pt x="4008620" y="625393"/>
                  <a:pt x="4211192" y="618286"/>
                  <a:pt x="4413762" y="625393"/>
                </a:cubicBezTo>
                <a:cubicBezTo>
                  <a:pt x="4465118" y="628946"/>
                  <a:pt x="4525033" y="625393"/>
                  <a:pt x="4567830" y="721333"/>
                </a:cubicBezTo>
                <a:cubicBezTo>
                  <a:pt x="4425175" y="724888"/>
                  <a:pt x="4305344" y="731994"/>
                  <a:pt x="4171247" y="792401"/>
                </a:cubicBezTo>
                <a:cubicBezTo>
                  <a:pt x="4239722" y="859916"/>
                  <a:pt x="4322462" y="795955"/>
                  <a:pt x="4376671" y="842148"/>
                </a:cubicBezTo>
                <a:cubicBezTo>
                  <a:pt x="4428027" y="888342"/>
                  <a:pt x="4470824" y="891896"/>
                  <a:pt x="4527887" y="813722"/>
                </a:cubicBezTo>
                <a:cubicBezTo>
                  <a:pt x="4556417" y="774634"/>
                  <a:pt x="4604920" y="778187"/>
                  <a:pt x="4633452" y="799508"/>
                </a:cubicBezTo>
                <a:cubicBezTo>
                  <a:pt x="4781813" y="913216"/>
                  <a:pt x="4778960" y="909662"/>
                  <a:pt x="4947293" y="870576"/>
                </a:cubicBezTo>
                <a:cubicBezTo>
                  <a:pt x="5055712" y="845701"/>
                  <a:pt x="5166983" y="806615"/>
                  <a:pt x="5263988" y="820828"/>
                </a:cubicBezTo>
                <a:cubicBezTo>
                  <a:pt x="5275401" y="867022"/>
                  <a:pt x="5263988" y="888342"/>
                  <a:pt x="5249723" y="895449"/>
                </a:cubicBezTo>
                <a:cubicBezTo>
                  <a:pt x="5021475" y="1005604"/>
                  <a:pt x="4975825" y="1122864"/>
                  <a:pt x="4744723" y="1197485"/>
                </a:cubicBezTo>
                <a:cubicBezTo>
                  <a:pt x="4724751" y="1268552"/>
                  <a:pt x="4807491" y="1275660"/>
                  <a:pt x="4767548" y="1346727"/>
                </a:cubicBezTo>
                <a:cubicBezTo>
                  <a:pt x="4693367" y="1407134"/>
                  <a:pt x="4610627" y="1346727"/>
                  <a:pt x="4539299" y="1421348"/>
                </a:cubicBezTo>
                <a:cubicBezTo>
                  <a:pt x="4550712" y="1471094"/>
                  <a:pt x="4610627" y="1432008"/>
                  <a:pt x="4607773" y="1485309"/>
                </a:cubicBezTo>
                <a:cubicBezTo>
                  <a:pt x="4604920" y="1517288"/>
                  <a:pt x="4593508" y="1527948"/>
                  <a:pt x="4579242" y="1535055"/>
                </a:cubicBezTo>
                <a:cubicBezTo>
                  <a:pt x="4776107" y="1538608"/>
                  <a:pt x="5383820" y="1574142"/>
                  <a:pt x="5278255" y="1609676"/>
                </a:cubicBezTo>
                <a:cubicBezTo>
                  <a:pt x="5418057" y="1698511"/>
                  <a:pt x="5623481" y="1609676"/>
                  <a:pt x="5771843" y="1630997"/>
                </a:cubicBezTo>
                <a:cubicBezTo>
                  <a:pt x="5925911" y="1652316"/>
                  <a:pt x="6171278" y="1719830"/>
                  <a:pt x="6105656" y="1748257"/>
                </a:cubicBezTo>
                <a:cubicBezTo>
                  <a:pt x="6031475" y="1780238"/>
                  <a:pt x="5766136" y="2146235"/>
                  <a:pt x="5691955" y="2167555"/>
                </a:cubicBezTo>
                <a:cubicBezTo>
                  <a:pt x="5606362" y="2188875"/>
                  <a:pt x="5589243" y="2217302"/>
                  <a:pt x="5475118" y="2348776"/>
                </a:cubicBezTo>
                <a:cubicBezTo>
                  <a:pt x="5398085" y="2437610"/>
                  <a:pt x="5709074" y="2238623"/>
                  <a:pt x="5826051" y="2291922"/>
                </a:cubicBezTo>
                <a:cubicBezTo>
                  <a:pt x="5868848" y="2309690"/>
                  <a:pt x="5552153" y="2554872"/>
                  <a:pt x="5552153" y="2597513"/>
                </a:cubicBezTo>
                <a:cubicBezTo>
                  <a:pt x="5549300" y="2640153"/>
                  <a:pt x="5577831" y="2647260"/>
                  <a:pt x="5603508" y="2647260"/>
                </a:cubicBezTo>
                <a:cubicBezTo>
                  <a:pt x="5660571" y="2647260"/>
                  <a:pt x="5640599" y="2686346"/>
                  <a:pt x="5700515" y="2679240"/>
                </a:cubicBezTo>
                <a:cubicBezTo>
                  <a:pt x="5523622" y="2800055"/>
                  <a:pt x="5418057" y="2778734"/>
                  <a:pt x="5246870" y="2888889"/>
                </a:cubicBezTo>
                <a:cubicBezTo>
                  <a:pt x="5164130" y="2942189"/>
                  <a:pt x="4921615" y="3119857"/>
                  <a:pt x="4836022" y="3169605"/>
                </a:cubicBezTo>
                <a:cubicBezTo>
                  <a:pt x="4801785" y="3187371"/>
                  <a:pt x="4758988" y="3173158"/>
                  <a:pt x="4736163" y="3233565"/>
                </a:cubicBezTo>
                <a:cubicBezTo>
                  <a:pt x="4770400" y="3279759"/>
                  <a:pt x="4816050" y="3254885"/>
                  <a:pt x="4853141" y="3233565"/>
                </a:cubicBezTo>
                <a:cubicBezTo>
                  <a:pt x="4944440" y="3176711"/>
                  <a:pt x="4935881" y="3190925"/>
                  <a:pt x="4944440" y="3226459"/>
                </a:cubicBezTo>
                <a:cubicBezTo>
                  <a:pt x="4972972" y="3350827"/>
                  <a:pt x="5044300" y="3308186"/>
                  <a:pt x="5109921" y="3283313"/>
                </a:cubicBezTo>
                <a:cubicBezTo>
                  <a:pt x="5303932" y="3208692"/>
                  <a:pt x="5500797" y="3215799"/>
                  <a:pt x="5694809" y="3141178"/>
                </a:cubicBezTo>
                <a:cubicBezTo>
                  <a:pt x="5714781" y="3134070"/>
                  <a:pt x="5612068" y="3283313"/>
                  <a:pt x="5566419" y="3301079"/>
                </a:cubicBezTo>
                <a:cubicBezTo>
                  <a:pt x="5515063" y="3322399"/>
                  <a:pt x="5452294" y="3311739"/>
                  <a:pt x="5415203" y="3397020"/>
                </a:cubicBezTo>
                <a:cubicBezTo>
                  <a:pt x="5477972" y="3414787"/>
                  <a:pt x="5552153" y="3372147"/>
                  <a:pt x="5612068" y="3432554"/>
                </a:cubicBezTo>
                <a:cubicBezTo>
                  <a:pt x="5469413" y="3528494"/>
                  <a:pt x="5329610" y="3535601"/>
                  <a:pt x="5206927" y="3599562"/>
                </a:cubicBezTo>
                <a:cubicBezTo>
                  <a:pt x="5192661" y="3706163"/>
                  <a:pt x="5272548" y="3663523"/>
                  <a:pt x="5301079" y="3723930"/>
                </a:cubicBezTo>
                <a:cubicBezTo>
                  <a:pt x="5072830" y="3844745"/>
                  <a:pt x="4564977" y="4232062"/>
                  <a:pt x="4507915" y="4306683"/>
                </a:cubicBezTo>
                <a:cubicBezTo>
                  <a:pt x="4390937" y="4463031"/>
                  <a:pt x="3900202" y="4562525"/>
                  <a:pt x="3982942" y="4587399"/>
                </a:cubicBezTo>
                <a:cubicBezTo>
                  <a:pt x="4051417" y="4608719"/>
                  <a:pt x="4119891" y="4587399"/>
                  <a:pt x="4185513" y="4541205"/>
                </a:cubicBezTo>
                <a:cubicBezTo>
                  <a:pt x="4291078" y="4466584"/>
                  <a:pt x="5010062" y="4523438"/>
                  <a:pt x="5212633" y="4455924"/>
                </a:cubicBezTo>
                <a:cubicBezTo>
                  <a:pt x="5241164" y="4445264"/>
                  <a:pt x="5283960" y="4409730"/>
                  <a:pt x="5312492" y="4473691"/>
                </a:cubicBezTo>
                <a:cubicBezTo>
                  <a:pt x="5098508" y="4704659"/>
                  <a:pt x="4833169" y="4654913"/>
                  <a:pt x="4596361" y="4818368"/>
                </a:cubicBezTo>
                <a:cubicBezTo>
                  <a:pt x="4684807" y="4917861"/>
                  <a:pt x="4776107" y="4907202"/>
                  <a:pt x="4873113" y="4885882"/>
                </a:cubicBezTo>
                <a:cubicBezTo>
                  <a:pt x="4895938" y="4878775"/>
                  <a:pt x="4930175" y="4871668"/>
                  <a:pt x="4935881" y="4914309"/>
                </a:cubicBezTo>
                <a:cubicBezTo>
                  <a:pt x="4941587" y="4967609"/>
                  <a:pt x="4898790" y="4978270"/>
                  <a:pt x="4873113" y="5003143"/>
                </a:cubicBezTo>
                <a:cubicBezTo>
                  <a:pt x="4833169" y="5038676"/>
                  <a:pt x="4773254" y="4999590"/>
                  <a:pt x="4721898" y="5095530"/>
                </a:cubicBezTo>
                <a:cubicBezTo>
                  <a:pt x="4873113" y="5067104"/>
                  <a:pt x="4998650" y="5020910"/>
                  <a:pt x="5132745" y="4949842"/>
                </a:cubicBezTo>
                <a:cubicBezTo>
                  <a:pt x="5121333" y="5006696"/>
                  <a:pt x="5081390" y="5035123"/>
                  <a:pt x="5101362" y="5081317"/>
                </a:cubicBezTo>
                <a:cubicBezTo>
                  <a:pt x="5118480" y="5116850"/>
                  <a:pt x="5164130" y="5131063"/>
                  <a:pt x="5138452" y="5198578"/>
                </a:cubicBezTo>
                <a:cubicBezTo>
                  <a:pt x="5067125" y="5273199"/>
                  <a:pt x="4967265" y="5258986"/>
                  <a:pt x="4904497" y="5362033"/>
                </a:cubicBezTo>
                <a:cubicBezTo>
                  <a:pt x="4818903" y="5507721"/>
                  <a:pt x="4684807" y="5564575"/>
                  <a:pt x="4579242" y="5674729"/>
                </a:cubicBezTo>
                <a:cubicBezTo>
                  <a:pt x="4545005" y="5713816"/>
                  <a:pt x="4313903" y="5841738"/>
                  <a:pt x="4253988" y="5884379"/>
                </a:cubicBezTo>
                <a:cubicBezTo>
                  <a:pt x="4168395" y="5944786"/>
                  <a:pt x="4071389" y="5966106"/>
                  <a:pt x="3985795" y="6069153"/>
                </a:cubicBezTo>
                <a:cubicBezTo>
                  <a:pt x="4065682" y="6086921"/>
                  <a:pt x="4134157" y="5990979"/>
                  <a:pt x="4231163" y="6030066"/>
                </a:cubicBezTo>
                <a:cubicBezTo>
                  <a:pt x="4074242" y="6133114"/>
                  <a:pt x="3931586" y="6182861"/>
                  <a:pt x="3814609" y="6317889"/>
                </a:cubicBezTo>
                <a:cubicBezTo>
                  <a:pt x="3800343" y="6335656"/>
                  <a:pt x="3771812" y="6332102"/>
                  <a:pt x="3751840" y="6339209"/>
                </a:cubicBezTo>
                <a:cubicBezTo>
                  <a:pt x="3529298" y="6406723"/>
                  <a:pt x="3309608" y="6467130"/>
                  <a:pt x="3089919" y="6563071"/>
                </a:cubicBezTo>
                <a:cubicBezTo>
                  <a:pt x="3041416" y="6584392"/>
                  <a:pt x="2955823" y="6595052"/>
                  <a:pt x="2961529" y="6662566"/>
                </a:cubicBezTo>
                <a:cubicBezTo>
                  <a:pt x="2972941" y="6765613"/>
                  <a:pt x="3055681" y="6687439"/>
                  <a:pt x="3107038" y="6673226"/>
                </a:cubicBezTo>
                <a:cubicBezTo>
                  <a:pt x="3269664" y="6634138"/>
                  <a:pt x="3432292" y="6570178"/>
                  <a:pt x="3594919" y="6591499"/>
                </a:cubicBezTo>
                <a:cubicBezTo>
                  <a:pt x="3483648" y="6637693"/>
                  <a:pt x="3372376" y="6680332"/>
                  <a:pt x="3261106" y="6726527"/>
                </a:cubicBezTo>
                <a:cubicBezTo>
                  <a:pt x="3386642" y="6705206"/>
                  <a:pt x="3495061" y="6786934"/>
                  <a:pt x="3620597" y="6740740"/>
                </a:cubicBezTo>
                <a:cubicBezTo>
                  <a:pt x="3660541" y="6726527"/>
                  <a:pt x="3700484" y="6765613"/>
                  <a:pt x="3703337" y="6826020"/>
                </a:cubicBezTo>
                <a:cubicBezTo>
                  <a:pt x="3706191" y="6847340"/>
                  <a:pt x="3700484" y="6865108"/>
                  <a:pt x="3689072" y="6879321"/>
                </a:cubicBezTo>
                <a:lnTo>
                  <a:pt x="0" y="6879321"/>
                </a:lnTo>
                <a:close/>
              </a:path>
            </a:pathLst>
          </a:custGeom>
        </p:spPr>
      </p:pic>
      <p:sp>
        <p:nvSpPr>
          <p:cNvPr id="3" name="Content Placeholder 2">
            <a:extLst>
              <a:ext uri="{FF2B5EF4-FFF2-40B4-BE49-F238E27FC236}">
                <a16:creationId xmlns:a16="http://schemas.microsoft.com/office/drawing/2014/main" id="{093DB2A3-76E6-0DEC-088A-5E47CA316746}"/>
              </a:ext>
            </a:extLst>
          </p:cNvPr>
          <p:cNvSpPr>
            <a:spLocks noGrp="1"/>
          </p:cNvSpPr>
          <p:nvPr>
            <p:ph idx="1"/>
          </p:nvPr>
        </p:nvSpPr>
        <p:spPr>
          <a:xfrm>
            <a:off x="1684421" y="1491906"/>
            <a:ext cx="9669377" cy="4685057"/>
          </a:xfrm>
        </p:spPr>
        <p:txBody>
          <a:bodyPr>
            <a:normAutofit fontScale="92500" lnSpcReduction="20000"/>
          </a:bodyPr>
          <a:lstStyle/>
          <a:p>
            <a:r>
              <a:rPr lang="en-GB" dirty="0"/>
              <a:t>All students, not just WP students, will benefit from the idea that academic writing is a troubled and troubling concept with deep political roots. </a:t>
            </a:r>
          </a:p>
          <a:p>
            <a:r>
              <a:rPr lang="en-GB" dirty="0"/>
              <a:t>Refusing to accept the dominant culture’s definition of  good academic </a:t>
            </a:r>
            <a:r>
              <a:rPr lang="en-GB"/>
              <a:t>writing opens </a:t>
            </a:r>
            <a:r>
              <a:rPr lang="en-GB" dirty="0"/>
              <a:t>up alternative pathways to the creation of differentiated positive and successful </a:t>
            </a:r>
            <a:r>
              <a:rPr lang="en-GB"/>
              <a:t>student writing </a:t>
            </a:r>
            <a:r>
              <a:rPr lang="en-GB" dirty="0"/>
              <a:t>identities. </a:t>
            </a:r>
          </a:p>
          <a:p>
            <a:r>
              <a:rPr lang="en-GB" dirty="0"/>
              <a:t>Lecturers currently have little agency/incentive/understanding to critically interrogate academic writing conventions and assumptions and their impact on students’ writing identity formation. </a:t>
            </a:r>
          </a:p>
          <a:p>
            <a:r>
              <a:rPr lang="en-GB" dirty="0"/>
              <a:t>We’re all colluding by defaulting to the status quo.</a:t>
            </a:r>
          </a:p>
          <a:p>
            <a:r>
              <a:rPr lang="en-GB" dirty="0"/>
              <a:t>AI has been fed on historical forms of academic writing…so potentially it will do nothing to address current inequalities. </a:t>
            </a:r>
          </a:p>
          <a:p>
            <a:endParaRPr lang="en-GB" sz="1900" dirty="0"/>
          </a:p>
        </p:txBody>
      </p:sp>
    </p:spTree>
    <p:extLst>
      <p:ext uri="{BB962C8B-B14F-4D97-AF65-F5344CB8AC3E}">
        <p14:creationId xmlns:p14="http://schemas.microsoft.com/office/powerpoint/2010/main" val="3917466007"/>
      </p:ext>
    </p:extLst>
  </p:cSld>
  <p:clrMapOvr>
    <a:masterClrMapping/>
  </p:clrMapOvr>
  <mc:AlternateContent xmlns:mc="http://schemas.openxmlformats.org/markup-compatibility/2006" xmlns:p14="http://schemas.microsoft.com/office/powerpoint/2010/main">
    <mc:Choice Requires="p14">
      <p:transition spd="slow" p14:dur="2000" advTm="68741"/>
    </mc:Choice>
    <mc:Fallback xmlns="">
      <p:transition spd="slow" advTm="68741"/>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01931A-370A-1626-E36E-D64569E5BB2C}"/>
              </a:ext>
            </a:extLst>
          </p:cNvPr>
          <p:cNvSpPr>
            <a:spLocks noGrp="1"/>
          </p:cNvSpPr>
          <p:nvPr>
            <p:ph type="title"/>
          </p:nvPr>
        </p:nvSpPr>
        <p:spPr>
          <a:xfrm>
            <a:off x="838200" y="365126"/>
            <a:ext cx="10515600" cy="592818"/>
          </a:xfrm>
        </p:spPr>
        <p:txBody>
          <a:bodyPr>
            <a:normAutofit fontScale="90000"/>
          </a:bodyPr>
          <a:lstStyle/>
          <a:p>
            <a:r>
              <a:rPr lang="en-GB" dirty="0"/>
              <a:t>References </a:t>
            </a:r>
          </a:p>
        </p:txBody>
      </p:sp>
      <p:sp>
        <p:nvSpPr>
          <p:cNvPr id="3" name="Content Placeholder 2">
            <a:extLst>
              <a:ext uri="{FF2B5EF4-FFF2-40B4-BE49-F238E27FC236}">
                <a16:creationId xmlns:a16="http://schemas.microsoft.com/office/drawing/2014/main" id="{73DB6B0C-F186-D068-36D3-8C327C455524}"/>
              </a:ext>
            </a:extLst>
          </p:cNvPr>
          <p:cNvSpPr>
            <a:spLocks noGrp="1"/>
          </p:cNvSpPr>
          <p:nvPr>
            <p:ph idx="1"/>
          </p:nvPr>
        </p:nvSpPr>
        <p:spPr>
          <a:xfrm>
            <a:off x="838200" y="957943"/>
            <a:ext cx="10515600" cy="5534931"/>
          </a:xfrm>
        </p:spPr>
        <p:txBody>
          <a:bodyPr>
            <a:normAutofit fontScale="32500" lnSpcReduction="20000"/>
          </a:bodyPr>
          <a:lstStyle/>
          <a:p>
            <a:pPr marL="0" indent="0">
              <a:buNone/>
            </a:pPr>
            <a:endParaRPr lang="en-GB" dirty="0"/>
          </a:p>
          <a:p>
            <a:r>
              <a:rPr lang="en-GB" dirty="0"/>
              <a:t>Ahmed, S., 2015. On being included: Racism and diversity in institutional life.</a:t>
            </a:r>
          </a:p>
          <a:p>
            <a:r>
              <a:rPr lang="en-GB" dirty="0" err="1"/>
              <a:t>Boliver</a:t>
            </a:r>
            <a:r>
              <a:rPr lang="en-GB" dirty="0"/>
              <a:t>, V.  (2011) Expansion, differentiation, and the persistence of social class inequalities in British higher education. Higher  Education 61, 229–242</a:t>
            </a:r>
          </a:p>
          <a:p>
            <a:r>
              <a:rPr lang="en-GB" dirty="0" err="1"/>
              <a:t>Boliver</a:t>
            </a:r>
            <a:r>
              <a:rPr lang="en-GB" dirty="0"/>
              <a:t>, V. (2013). How fair is access to more prestigious UK universities. British Journal of Sociology, 64(2), 334-364. </a:t>
            </a:r>
          </a:p>
          <a:p>
            <a:r>
              <a:rPr lang="en-GB" dirty="0"/>
              <a:t>Burke, P., 2013. The right to higher education: Beyond widening participation. Routledge.</a:t>
            </a:r>
          </a:p>
          <a:p>
            <a:r>
              <a:rPr lang="en-GB" dirty="0"/>
              <a:t>English, F.M., 2007. Reconfiguring Academic Knowledge: transforming learning through </a:t>
            </a:r>
            <a:r>
              <a:rPr lang="en-GB" dirty="0" err="1"/>
              <a:t>regenring</a:t>
            </a:r>
            <a:r>
              <a:rPr lang="en-GB" dirty="0"/>
              <a:t> the student essay (Doctoral dissertation, Institute of Education, University of London).</a:t>
            </a:r>
          </a:p>
          <a:p>
            <a:r>
              <a:rPr lang="en-GB" dirty="0"/>
              <a:t>Ferguson, M., &amp; Valls, A. (Eds.). (2021). Iris Marion Young : Gender, justice, and the politics of difference. Taylor &amp; Francis Group.</a:t>
            </a:r>
          </a:p>
          <a:p>
            <a:r>
              <a:rPr lang="en-GB" dirty="0"/>
              <a:t>French, A. 2022, A Philosophical Approach to Perceptions of Academic Writing Practices in Higher Education.  Routledge.</a:t>
            </a:r>
          </a:p>
          <a:p>
            <a:r>
              <a:rPr lang="en-GB" dirty="0"/>
              <a:t>French, A., 2020. Academic writing as identity-work in higher education: Forming a ‘professional writing in higher education habitus’. Studies in Higher Education, 45(8), pp.1605-1617.</a:t>
            </a:r>
          </a:p>
          <a:p>
            <a:r>
              <a:rPr lang="en-GB" dirty="0" err="1"/>
              <a:t>Ganobscik</a:t>
            </a:r>
            <a:r>
              <a:rPr lang="en-GB" dirty="0"/>
              <a:t>-Williams, L. (ed.) (2006) Teaching Academic Writing in UK Higher Education: Theories, Practices and Models.  Basingstoke: Palgrave MacMillan. </a:t>
            </a:r>
          </a:p>
          <a:p>
            <a:r>
              <a:rPr lang="en-GB" dirty="0"/>
              <a:t>Hooks, B., 2014. Teaching to transgress. Routledge.</a:t>
            </a:r>
          </a:p>
          <a:p>
            <a:r>
              <a:rPr lang="en-GB" dirty="0"/>
              <a:t>Ivanic, R. (1998) Writing and Identity: the discoursal construction of identity in academic writing.  Amsterdam: John </a:t>
            </a:r>
            <a:r>
              <a:rPr lang="en-GB" dirty="0" err="1"/>
              <a:t>Benjamins</a:t>
            </a:r>
            <a:r>
              <a:rPr lang="en-GB" dirty="0"/>
              <a:t>. </a:t>
            </a:r>
          </a:p>
          <a:p>
            <a:r>
              <a:rPr lang="en-GB" dirty="0"/>
              <a:t>Lillis, T. (2001) Student Writing: Access, Regulation, Desire. London: Routledge.</a:t>
            </a:r>
          </a:p>
          <a:p>
            <a:r>
              <a:rPr lang="en-GB" dirty="0"/>
              <a:t>Lillis, T. &amp; J. Turner (2001) Student writing in higher education: contemporary confusion, traditional concerns. Teaching in Higher Education, Vol 6, No 1, pp. 64-73.</a:t>
            </a:r>
          </a:p>
          <a:p>
            <a:r>
              <a:rPr lang="en-GB" dirty="0"/>
              <a:t>Molinari, J., 2022. What makes writing academic: Rethinking theory for practice. Bloomsbury Academic.</a:t>
            </a:r>
          </a:p>
          <a:p>
            <a:r>
              <a:rPr lang="en-GB" dirty="0"/>
              <a:t>Polanyi, M. (1966) The Tacit Dimension. Gloucester, Mass: Peter Smith.</a:t>
            </a:r>
          </a:p>
          <a:p>
            <a:r>
              <a:rPr lang="en-GB" dirty="0"/>
              <a:t>Reay. D. (1995) They employ cleaners to do that: Habitus in the primary classroom in British Journal of Sociology of Education vol 16 no 3 pp 353-371.</a:t>
            </a:r>
          </a:p>
          <a:p>
            <a:r>
              <a:rPr lang="en-GB" dirty="0" err="1"/>
              <a:t>Sucharov</a:t>
            </a:r>
            <a:r>
              <a:rPr lang="en-GB" dirty="0"/>
              <a:t>, M. (1994) Psychoanalysis, self psychology and intersubjectivity. In: </a:t>
            </a:r>
            <a:r>
              <a:rPr lang="en-GB" dirty="0" err="1"/>
              <a:t>Stolorow</a:t>
            </a:r>
            <a:r>
              <a:rPr lang="en-GB" dirty="0"/>
              <a:t>, R., Atwood, G. &amp; </a:t>
            </a:r>
            <a:r>
              <a:rPr lang="en-GB" dirty="0" err="1"/>
              <a:t>Brandchaft</a:t>
            </a:r>
            <a:r>
              <a:rPr lang="en-GB" dirty="0"/>
              <a:t>, B. (eds.) The Intersubjective Perspective. Northvale, New Jersey: Aronson.</a:t>
            </a:r>
          </a:p>
          <a:p>
            <a:r>
              <a:rPr lang="en-GB" dirty="0"/>
              <a:t>Smith, L.T., 2021. Decolonizing methodologies: Research and indigenous peoples. Bloomsbury Publishing.</a:t>
            </a:r>
          </a:p>
          <a:p>
            <a:r>
              <a:rPr lang="en-GB" dirty="0"/>
              <a:t>Turner, J. (2018) On Writtenness, London: Bloomsbury.</a:t>
            </a:r>
          </a:p>
          <a:p>
            <a:r>
              <a:rPr lang="en-GB" dirty="0"/>
              <a:t>Wingate, U. (2006) Doing away with study skills.  Teaching in Higher Education, Vol 11, No 4, pp. 447 - 460.</a:t>
            </a:r>
          </a:p>
          <a:p>
            <a:r>
              <a:rPr lang="en-GB" dirty="0"/>
              <a:t>Young, I. M. 1990. Justice and the politics of difference. Princeton, N.J.,  Princeton University Press.</a:t>
            </a:r>
          </a:p>
          <a:p>
            <a:r>
              <a:rPr lang="en-GB" dirty="0"/>
              <a:t>Young, I.M., 2020. Justice and the Politics of Difference. In The new social theory reader (pp. 261-269). Routledge.</a:t>
            </a:r>
          </a:p>
        </p:txBody>
      </p:sp>
    </p:spTree>
    <p:extLst>
      <p:ext uri="{BB962C8B-B14F-4D97-AF65-F5344CB8AC3E}">
        <p14:creationId xmlns:p14="http://schemas.microsoft.com/office/powerpoint/2010/main" val="376675250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7080</TotalTime>
  <Words>3238</Words>
  <Application>Microsoft Office PowerPoint</Application>
  <PresentationFormat>Widescreen</PresentationFormat>
  <Paragraphs>152</Paragraphs>
  <Slides>27</Slides>
  <Notes>3</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27</vt:i4>
      </vt:variant>
    </vt:vector>
  </HeadingPairs>
  <TitlesOfParts>
    <vt:vector size="32" baseType="lpstr">
      <vt:lpstr>Aptos</vt:lpstr>
      <vt:lpstr>Aptos Display</vt:lpstr>
      <vt:lpstr>Arial</vt:lpstr>
      <vt:lpstr>PlantinMTPro</vt:lpstr>
      <vt:lpstr>Office Theme</vt:lpstr>
      <vt:lpstr>PowerPoint Presentation</vt:lpstr>
      <vt:lpstr>PowerPoint Presentation</vt:lpstr>
      <vt:lpstr>           Academic writing in HE:  towards a ‘politics of difference’   </vt:lpstr>
      <vt:lpstr>Who am I ? </vt:lpstr>
      <vt:lpstr>Key idea </vt:lpstr>
      <vt:lpstr>The ‘turn to difference’</vt:lpstr>
      <vt:lpstr>The turn to difference and academic writing </vt:lpstr>
      <vt:lpstr>Widening Participation in HE</vt:lpstr>
      <vt:lpstr>WP and the positive mobilisation of difference </vt:lpstr>
      <vt:lpstr>Academic writing in an age of diversity </vt:lpstr>
      <vt:lpstr>Implications</vt:lpstr>
      <vt:lpstr>Academic writing as identity work </vt:lpstr>
      <vt:lpstr>EDI in HE: thinking about difference differently …</vt:lpstr>
      <vt:lpstr>PowerPoint Presentation</vt:lpstr>
      <vt:lpstr>PowerPoint Presentation</vt:lpstr>
      <vt:lpstr>  Thinking about difference differently with regard to academic writing  </vt:lpstr>
      <vt:lpstr>Academic writing as ‘academic capital’- an indicator of difference</vt:lpstr>
      <vt:lpstr>Academic writing habitus – how difference affects the student experience </vt:lpstr>
      <vt:lpstr>Stigmatising  difference </vt:lpstr>
      <vt:lpstr>Assessments and standards: denying the effects of difference </vt:lpstr>
      <vt:lpstr> The equality paradox: how to unpick difference positively?</vt:lpstr>
      <vt:lpstr>Towards a new politically informed approach to academic writing development </vt:lpstr>
      <vt:lpstr>Questions for HEIs  </vt:lpstr>
      <vt:lpstr>Questions for tutors </vt:lpstr>
      <vt:lpstr>To change… </vt:lpstr>
      <vt:lpstr>Concluding thoughts </vt:lpstr>
      <vt:lpstr>References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Academic integrity, widening participation and academic writing in HE:  towards a politics of difference</dc:title>
  <dc:creator>Amanda French</dc:creator>
  <cp:lastModifiedBy>Ayanna Prevatt-Goldstein</cp:lastModifiedBy>
  <cp:revision>6</cp:revision>
  <dcterms:created xsi:type="dcterms:W3CDTF">2024-05-17T18:49:08Z</dcterms:created>
  <dcterms:modified xsi:type="dcterms:W3CDTF">2025-02-07T22:27:26Z</dcterms:modified>
</cp:coreProperties>
</file>