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76" r:id="rId2"/>
    <p:sldId id="278" r:id="rId3"/>
    <p:sldId id="283" r:id="rId4"/>
    <p:sldId id="284" r:id="rId5"/>
    <p:sldId id="288" r:id="rId6"/>
    <p:sldId id="285" r:id="rId7"/>
    <p:sldId id="270" r:id="rId8"/>
    <p:sldId id="280" r:id="rId9"/>
    <p:sldId id="281" r:id="rId10"/>
    <p:sldId id="286" r:id="rId11"/>
    <p:sldId id="287" r:id="rId12"/>
    <p:sldId id="277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37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8419A70-E629-FD41-BC86-A90C6FFAC9FD}" v="11" dt="2021-06-19T13:56:30.786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205"/>
    <p:restoredTop sz="96327"/>
  </p:normalViewPr>
  <p:slideViewPr>
    <p:cSldViewPr snapToGrid="0" snapToObjects="1" showGuides="1">
      <p:cViewPr varScale="1">
        <p:scale>
          <a:sx n="100" d="100"/>
          <a:sy n="100" d="100"/>
        </p:scale>
        <p:origin x="184" y="240"/>
      </p:cViewPr>
      <p:guideLst>
        <p:guide orient="horz" pos="2137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A13D4B-ABC3-5043-AD86-1B4FCE67366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784C2AF-2D80-744A-B4DF-3B3C3ED6C1C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072771C-E055-264D-A28D-71A9673008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084F435-8827-8B4D-B9D6-B54253EF2B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0781C0-2A73-B744-BDC9-8E6E852896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1165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685306-1430-6946-969E-D979595EB4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B15DB1-9D20-6944-9784-6553D756A6B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8C221AA-EF8D-7E4A-A381-6BC2A364E3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9BE25D-B0D1-534C-8839-CD0BE0D1A5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69EBE7-56B4-EF46-AC94-A1C22B39F5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52627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A4A9E76-4B37-9342-B384-61A057C5A2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040126-2C1B-754C-9AD5-768F1E361A3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ECB29C4-B1A0-C640-9289-8A5BF958AE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2B35C0B-6E59-E24E-8636-E1738A9886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720E782-3FCE-0548-AA8E-FFB1DF5D0F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38918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3D6571-8B7C-1B4F-96F7-EE5A5525BF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124EC5-A2AA-DB48-AB28-3C3EDCB6DD9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432E3BB-C4C6-B347-A69A-2B895A7A73B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F03751A-CD9D-D148-A729-D21F80546E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8F406EC-86F4-3E4A-AA8A-941219521F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3FA22C0-0810-9B45-91DD-A2EFD7E54D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58741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60D2E3-C7C2-1443-9E5F-6217D52B25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57A0753-19E9-8343-9201-EE2DFCF3D0B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4A48BB7-B80D-C147-ABFC-008524E2470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8A68122-E151-5243-8B5A-197B36D8F76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B2EE100-1D9F-9140-AEC9-61EE3136C3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A32C195-A025-0E44-A7A9-08B3D49FEC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1280D47-DC18-CA43-BDC3-FEFA79CCC5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D22D8ED-D92C-854C-AB38-B6AA40CBB6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470848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068565-FC7C-7B43-AD16-3054E6E9D9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EB6A9FA-7093-0946-921D-F9D2ECBF8A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35B6281-17BA-B344-83B8-902A5002D9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1C71AC4-58C2-8F4E-9A1A-50A6BCA148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2436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C55A3A9-D25B-E846-ADF1-B0E6851950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B35FB9D-1765-2D4D-A594-0208BB8294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C1B1ABC-344C-264C-87B5-7724C4F655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974086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0F40E8-5673-844F-80C0-5715E7ECDC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5912D57-78AD-C346-821C-BBF2884DBE7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F1D223A-0C97-B640-825E-1F6567AE358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5B6B837-E09E-C243-97EA-E59D619BF1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F09BD46-6753-8447-B8E0-9EAADDBFD8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175B766-ED6D-AA41-9102-16DFBD4431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50000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CCC0D0-4E95-404C-A98A-08520A0F70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B93A8AD-B020-4644-8AA4-EC43FD73DF0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68B64E5-D1B1-794E-B806-5C7230A0006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D537155-7D72-1F45-80F5-2C2ABD3611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F44B700-99CC-FA47-8A63-DAE59103B5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DDC9247-DB85-8548-966F-F55D21638D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66031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76997D-D9FC-CE4E-84B9-826ECFC81B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703C484-58FF-EE41-A8D3-28347EE779F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315E150-F0D0-EE40-8453-1F9CF56D64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254FC56-6657-1548-AB20-6552169705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89B6667-7FA1-C34C-9707-8458A55441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02811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ADC35BF-4680-1B47-91B0-B977AB5B415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A14903E-1A88-6F48-B331-A8A544C8CE5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68EF6F-07D2-6C44-B8B7-C22FC3C665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070773-5FAB-734A-9D9A-A57CCB17DA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1F72B78-DD3D-8648-B533-4ECA1A65FE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63614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41D0A8F-5D92-9A45-AF63-55D5A7B57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9D6DECE-F8E7-2142-8A0D-D83A36C648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943B3F4-B82E-BE45-A71D-716E575762C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54E58E-CEFB-DD4F-A779-95A27B0DF487}" type="datetimeFigureOut">
              <a:rPr lang="en-US" smtClean="0"/>
              <a:t>6/18/21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D312980-B829-484A-BE3D-D81E767EF43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455C769-0755-0345-8B17-0DE525917A7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9E00794-D1AD-A141-895D-F488BFD9112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17658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sv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hyperlink" Target="https://github.com/SyneRBI/SIRF-SuperBuild/blob/master/docker/README.md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hyperlink" Target="http://localhost:9999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C841E1-1E1E-624A-A56B-0C885065666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SIRF Notebooks</a:t>
            </a:r>
            <a:br>
              <a:rPr lang="en-US" dirty="0"/>
            </a:br>
            <a:r>
              <a:rPr lang="en-US" dirty="0"/>
              <a:t>Docker on MacOS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EA8F4FF-89F3-3742-8260-69CC33FD93C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  <a:p>
            <a:r>
              <a:rPr lang="en-US" dirty="0"/>
              <a:t>David Atkinson</a:t>
            </a:r>
          </a:p>
        </p:txBody>
      </p:sp>
      <p:pic>
        <p:nvPicPr>
          <p:cNvPr id="1026" name="Picture 2" descr="Zoom info">
            <a:extLst>
              <a:ext uri="{FF2B5EF4-FFF2-40B4-BE49-F238E27FC236}">
                <a16:creationId xmlns:a16="http://schemas.microsoft.com/office/drawing/2014/main" id="{6574B9B1-44F7-C045-B605-7BDC44CDA6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31250" y="88900"/>
            <a:ext cx="3289300" cy="2463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871952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New Docker Hub Pricing">
            <a:extLst>
              <a:ext uri="{FF2B5EF4-FFF2-40B4-BE49-F238E27FC236}">
                <a16:creationId xmlns:a16="http://schemas.microsoft.com/office/drawing/2014/main" id="{C9EC72CF-749D-D942-A994-F72B877ADA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7045" y="3567549"/>
            <a:ext cx="2613855" cy="10881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11CDA74-BD3D-7D45-ADA5-0CA0AEB2D5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77046" y="685425"/>
            <a:ext cx="1474444" cy="604522"/>
          </a:xfrm>
          <a:prstGeom prst="rect">
            <a:avLst/>
          </a:prstGeom>
        </p:spPr>
      </p:pic>
      <p:pic>
        <p:nvPicPr>
          <p:cNvPr id="1028" name="Picture 4">
            <a:extLst>
              <a:ext uri="{FF2B5EF4-FFF2-40B4-BE49-F238E27FC236}">
                <a16:creationId xmlns:a16="http://schemas.microsoft.com/office/drawing/2014/main" id="{FEC45A50-BF8E-2B4A-86A6-C8064E51D0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3392" y="5310141"/>
            <a:ext cx="1375087" cy="3245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Graphic 4" descr="Monitor with solid fill">
            <a:extLst>
              <a:ext uri="{FF2B5EF4-FFF2-40B4-BE49-F238E27FC236}">
                <a16:creationId xmlns:a16="http://schemas.microsoft.com/office/drawing/2014/main" id="{2BFA1528-D85B-CF47-B59E-C280F15207D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8277470" y="2960551"/>
            <a:ext cx="2613852" cy="261385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F8C1876-759D-0045-BF84-95C4920A0FD7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723187" y="440725"/>
            <a:ext cx="4889500" cy="998560"/>
          </a:xfrm>
          <a:prstGeom prst="rect">
            <a:avLst/>
          </a:prstGeom>
        </p:spPr>
      </p:pic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AE01027F-3C12-D74A-8A02-CA3A797F2D17}"/>
              </a:ext>
            </a:extLst>
          </p:cNvPr>
          <p:cNvCxnSpPr>
            <a:cxnSpLocks/>
          </p:cNvCxnSpPr>
          <p:nvPr/>
        </p:nvCxnSpPr>
        <p:spPr>
          <a:xfrm>
            <a:off x="9425517" y="1503680"/>
            <a:ext cx="0" cy="1761115"/>
          </a:xfrm>
          <a:prstGeom prst="straightConnector1">
            <a:avLst/>
          </a:prstGeom>
          <a:ln w="635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A8BDE26A-5599-A446-BF8D-FC6ACBDA518C}"/>
              </a:ext>
            </a:extLst>
          </p:cNvPr>
          <p:cNvCxnSpPr>
            <a:cxnSpLocks/>
          </p:cNvCxnSpPr>
          <p:nvPr/>
        </p:nvCxnSpPr>
        <p:spPr>
          <a:xfrm>
            <a:off x="2163622" y="1289947"/>
            <a:ext cx="6176809" cy="2573612"/>
          </a:xfrm>
          <a:prstGeom prst="straightConnector1">
            <a:avLst/>
          </a:prstGeom>
          <a:ln w="635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1D298284-FA97-ED47-B1AF-53E9C2E184BF}"/>
              </a:ext>
            </a:extLst>
          </p:cNvPr>
          <p:cNvCxnSpPr>
            <a:cxnSpLocks/>
          </p:cNvCxnSpPr>
          <p:nvPr/>
        </p:nvCxnSpPr>
        <p:spPr>
          <a:xfrm>
            <a:off x="3490175" y="4111609"/>
            <a:ext cx="4825932" cy="31187"/>
          </a:xfrm>
          <a:prstGeom prst="straightConnector1">
            <a:avLst/>
          </a:prstGeom>
          <a:ln w="635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>
            <a:extLst>
              <a:ext uri="{FF2B5EF4-FFF2-40B4-BE49-F238E27FC236}">
                <a16:creationId xmlns:a16="http://schemas.microsoft.com/office/drawing/2014/main" id="{5ECA31E4-74F8-724D-B8C2-6B2F97F2E434}"/>
              </a:ext>
            </a:extLst>
          </p:cNvPr>
          <p:cNvSpPr txBox="1"/>
          <p:nvPr/>
        </p:nvSpPr>
        <p:spPr>
          <a:xfrm rot="1359496">
            <a:off x="3693257" y="2098925"/>
            <a:ext cx="342914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SyneRBI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/SIRF-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F0BF9723-4D94-024F-92F0-4936E27DE6F0}"/>
              </a:ext>
            </a:extLst>
          </p:cNvPr>
          <p:cNvSpPr txBox="1"/>
          <p:nvPr/>
        </p:nvSpPr>
        <p:spPr>
          <a:xfrm>
            <a:off x="3617385" y="4230083"/>
            <a:ext cx="4698722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docker pull 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synerbi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sirf:service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endParaRPr lang="en-US" sz="2000" dirty="0"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r>
              <a:rPr lang="en-GB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./</a:t>
            </a:r>
            <a:r>
              <a:rPr lang="en-GB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-compose-server up -d </a:t>
            </a:r>
            <a:r>
              <a:rPr lang="en-GB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800526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E87D672-EC8C-D846-BBCD-2FD2B84AE04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23187" y="440725"/>
            <a:ext cx="4889500" cy="99856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2BD950EB-1035-1E4C-814E-DE31DD7C7942}"/>
              </a:ext>
            </a:extLst>
          </p:cNvPr>
          <p:cNvSpPr txBox="1"/>
          <p:nvPr/>
        </p:nvSpPr>
        <p:spPr>
          <a:xfrm>
            <a:off x="1272746" y="2026508"/>
            <a:ext cx="7770461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Download Docker Desktop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(Includes Docker, Docker Dashboard and Docker Compose)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Drag and Drop to Applications.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Open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Allow privileges.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Run tutorials if you wish.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C7D2D0E-D09C-D04B-B56E-B9050CABDF7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29287" y="2839623"/>
            <a:ext cx="1914071" cy="8934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062376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E91FEC8B-343B-724E-897C-FC0AC72AFB0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7046" y="685425"/>
            <a:ext cx="1474444" cy="60452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3E23F33F-0E0E-4A43-B655-30273B2FC30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66428" y="1289947"/>
            <a:ext cx="8848526" cy="4991099"/>
          </a:xfrm>
          <a:prstGeom prst="rect">
            <a:avLst/>
          </a:prstGeom>
        </p:spPr>
      </p:pic>
      <p:sp>
        <p:nvSpPr>
          <p:cNvPr id="5" name="Oval 4">
            <a:extLst>
              <a:ext uri="{FF2B5EF4-FFF2-40B4-BE49-F238E27FC236}">
                <a16:creationId xmlns:a16="http://schemas.microsoft.com/office/drawing/2014/main" id="{EC7E1C05-3AD9-4044-BA8C-67CE9C1386ED}"/>
              </a:ext>
            </a:extLst>
          </p:cNvPr>
          <p:cNvSpPr/>
          <p:nvPr/>
        </p:nvSpPr>
        <p:spPr>
          <a:xfrm>
            <a:off x="2566428" y="1562100"/>
            <a:ext cx="2691372" cy="850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3A7C6DE0-AFE1-C847-A1BC-9C37A19926A9}"/>
              </a:ext>
            </a:extLst>
          </p:cNvPr>
          <p:cNvSpPr/>
          <p:nvPr/>
        </p:nvSpPr>
        <p:spPr>
          <a:xfrm>
            <a:off x="8064500" y="2705100"/>
            <a:ext cx="1270000" cy="850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id="{48C81C8D-759F-5D45-946B-18750EEE7804}"/>
              </a:ext>
            </a:extLst>
          </p:cNvPr>
          <p:cNvSpPr/>
          <p:nvPr/>
        </p:nvSpPr>
        <p:spPr>
          <a:xfrm>
            <a:off x="8483600" y="3822700"/>
            <a:ext cx="508000" cy="5207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F86903D0-DDD9-0D4A-A493-CEA545500FA9}"/>
              </a:ext>
            </a:extLst>
          </p:cNvPr>
          <p:cNvCxnSpPr/>
          <p:nvPr/>
        </p:nvCxnSpPr>
        <p:spPr>
          <a:xfrm>
            <a:off x="1587500" y="5245100"/>
            <a:ext cx="1193800" cy="0"/>
          </a:xfrm>
          <a:prstGeom prst="straightConnector1">
            <a:avLst/>
          </a:prstGeom>
          <a:ln w="47625"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2327A832-BEDF-EB42-B32A-606F489B2D6B}"/>
              </a:ext>
            </a:extLst>
          </p:cNvPr>
          <p:cNvSpPr txBox="1"/>
          <p:nvPr/>
        </p:nvSpPr>
        <p:spPr>
          <a:xfrm>
            <a:off x="266700" y="4775200"/>
            <a:ext cx="150028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Docker scripts</a:t>
            </a:r>
          </a:p>
          <a:p>
            <a:r>
              <a:rPr lang="en-US" dirty="0" err="1"/>
              <a:t>devel</a:t>
            </a:r>
            <a:r>
              <a:rPr lang="en-US" dirty="0"/>
              <a:t> folder </a:t>
            </a:r>
          </a:p>
        </p:txBody>
      </p:sp>
    </p:spTree>
    <p:extLst>
      <p:ext uri="{BB962C8B-B14F-4D97-AF65-F5344CB8AC3E}">
        <p14:creationId xmlns:p14="http://schemas.microsoft.com/office/powerpoint/2010/main" val="419759741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56A184-D64C-3249-B7F6-39D2D4F726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Git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080C0E0-84D3-1344-A225-5F4E575D733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git</a:t>
            </a:r>
            <a:r>
              <a:rPr lang="en-US" dirty="0"/>
              <a:t> on command line needs downloading e.g. install </a:t>
            </a:r>
            <a:r>
              <a:rPr lang="en-US" dirty="0" err="1"/>
              <a:t>Xcode</a:t>
            </a:r>
            <a:r>
              <a:rPr lang="en-US" dirty="0"/>
              <a:t> command line tools.  </a:t>
            </a:r>
          </a:p>
          <a:p>
            <a:endParaRPr lang="en-US" dirty="0"/>
          </a:p>
          <a:p>
            <a:r>
              <a:rPr lang="en-US" dirty="0"/>
              <a:t>Alternative use software e.g. </a:t>
            </a:r>
            <a:r>
              <a:rPr lang="en-US" dirty="0" err="1"/>
              <a:t>Souretree</a:t>
            </a:r>
            <a:endParaRPr lang="en-US" dirty="0"/>
          </a:p>
          <a:p>
            <a:endParaRPr lang="en-US" dirty="0"/>
          </a:p>
          <a:p>
            <a:r>
              <a:rPr lang="en-US" dirty="0"/>
              <a:t>Here, could just download and unzip.</a:t>
            </a:r>
          </a:p>
        </p:txBody>
      </p:sp>
    </p:spTree>
    <p:extLst>
      <p:ext uri="{BB962C8B-B14F-4D97-AF65-F5344CB8AC3E}">
        <p14:creationId xmlns:p14="http://schemas.microsoft.com/office/powerpoint/2010/main" val="34439144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New Docker Hub Pricing">
            <a:extLst>
              <a:ext uri="{FF2B5EF4-FFF2-40B4-BE49-F238E27FC236}">
                <a16:creationId xmlns:a16="http://schemas.microsoft.com/office/drawing/2014/main" id="{BD620F0D-6900-474B-B1E7-D24C27E9574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245" y="341749"/>
            <a:ext cx="2613855" cy="10881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FFED5CD-F6CD-5443-A127-3D58762FF092}"/>
              </a:ext>
            </a:extLst>
          </p:cNvPr>
          <p:cNvSpPr txBox="1"/>
          <p:nvPr/>
        </p:nvSpPr>
        <p:spPr>
          <a:xfrm>
            <a:off x="472245" y="5685254"/>
            <a:ext cx="562205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Paste into a Mac terminal:</a:t>
            </a:r>
            <a:endParaRPr lang="en-US" sz="2400" b="1" dirty="0"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r>
              <a:rPr lang="en-US" sz="2400" b="1" dirty="0">
                <a:latin typeface="Consolas" panose="020B0609020204030204" pitchFamily="49" charset="0"/>
                <a:cs typeface="Consolas" panose="020B0609020204030204" pitchFamily="49" charset="0"/>
              </a:rPr>
              <a:t>docker pull </a:t>
            </a:r>
            <a:r>
              <a:rPr lang="en-US" sz="24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synerbi</a:t>
            </a:r>
            <a:r>
              <a:rPr lang="en-US" sz="2400" b="1" dirty="0">
                <a:latin typeface="Consolas" panose="020B0609020204030204" pitchFamily="49" charset="0"/>
                <a:cs typeface="Consolas" panose="020B0609020204030204" pitchFamily="49" charset="0"/>
              </a:rPr>
              <a:t>/</a:t>
            </a:r>
            <a:r>
              <a:rPr lang="en-US" sz="24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sirf:service</a:t>
            </a:r>
            <a:endParaRPr lang="en-US" sz="24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D5C4C48B-CD3A-554A-95D7-5B274C057F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92528" y="111633"/>
            <a:ext cx="7727971" cy="5706716"/>
          </a:xfrm>
          <a:prstGeom prst="rect">
            <a:avLst/>
          </a:prstGeom>
        </p:spPr>
      </p:pic>
      <p:sp>
        <p:nvSpPr>
          <p:cNvPr id="8" name="Oval 7">
            <a:extLst>
              <a:ext uri="{FF2B5EF4-FFF2-40B4-BE49-F238E27FC236}">
                <a16:creationId xmlns:a16="http://schemas.microsoft.com/office/drawing/2014/main" id="{0E07B6CF-47DE-7E48-A402-FC1582D10D9D}"/>
              </a:ext>
            </a:extLst>
          </p:cNvPr>
          <p:cNvSpPr/>
          <p:nvPr/>
        </p:nvSpPr>
        <p:spPr>
          <a:xfrm>
            <a:off x="9056128" y="4445000"/>
            <a:ext cx="2691372" cy="850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D1E5D6E8-B0CA-4441-B932-27282A57E34E}"/>
              </a:ext>
            </a:extLst>
          </p:cNvPr>
          <p:cNvSpPr/>
          <p:nvPr/>
        </p:nvSpPr>
        <p:spPr>
          <a:xfrm>
            <a:off x="9272028" y="2578100"/>
            <a:ext cx="2691372" cy="850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>
            <a:extLst>
              <a:ext uri="{FF2B5EF4-FFF2-40B4-BE49-F238E27FC236}">
                <a16:creationId xmlns:a16="http://schemas.microsoft.com/office/drawing/2014/main" id="{7829E0BB-1C12-FD4C-829E-38853A200AD8}"/>
              </a:ext>
            </a:extLst>
          </p:cNvPr>
          <p:cNvSpPr/>
          <p:nvPr/>
        </p:nvSpPr>
        <p:spPr>
          <a:xfrm>
            <a:off x="3765527" y="4660900"/>
            <a:ext cx="2330473" cy="7366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4D607D2-FCA8-8848-A77F-A872DB681AC7}"/>
              </a:ext>
            </a:extLst>
          </p:cNvPr>
          <p:cNvSpPr txBox="1"/>
          <p:nvPr/>
        </p:nvSpPr>
        <p:spPr>
          <a:xfrm>
            <a:off x="8519362" y="2055651"/>
            <a:ext cx="33235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Toggle to get correct list ordering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03B5272-7DB8-A547-9B22-CED039EE537C}"/>
              </a:ext>
            </a:extLst>
          </p:cNvPr>
          <p:cNvSpPr txBox="1"/>
          <p:nvPr/>
        </p:nvSpPr>
        <p:spPr>
          <a:xfrm>
            <a:off x="9187795" y="4075668"/>
            <a:ext cx="18631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Copy to clipboard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D6FABBD9-4F48-1E4F-AB50-3245986FC6F3}"/>
              </a:ext>
            </a:extLst>
          </p:cNvPr>
          <p:cNvSpPr txBox="1"/>
          <p:nvPr/>
        </p:nvSpPr>
        <p:spPr>
          <a:xfrm>
            <a:off x="1798199" y="4501118"/>
            <a:ext cx="22395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Check name and date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1562C41-25CC-604F-A5A6-839C92DB3CD6}"/>
              </a:ext>
            </a:extLst>
          </p:cNvPr>
          <p:cNvSpPr txBox="1"/>
          <p:nvPr/>
        </p:nvSpPr>
        <p:spPr>
          <a:xfrm>
            <a:off x="9806466" y="529644"/>
            <a:ext cx="16224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Get an account</a:t>
            </a:r>
          </a:p>
        </p:txBody>
      </p:sp>
    </p:spTree>
    <p:extLst>
      <p:ext uri="{BB962C8B-B14F-4D97-AF65-F5344CB8AC3E}">
        <p14:creationId xmlns:p14="http://schemas.microsoft.com/office/powerpoint/2010/main" val="40013350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F585CBF-D95D-8946-9187-D69581A7E2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55271" y="280196"/>
            <a:ext cx="5605433" cy="6577804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238ED6D-8DE8-904D-AE6B-E9CA21681371}"/>
              </a:ext>
            </a:extLst>
          </p:cNvPr>
          <p:cNvSpPr txBox="1"/>
          <p:nvPr/>
        </p:nvSpPr>
        <p:spPr>
          <a:xfrm>
            <a:off x="6096000" y="728088"/>
            <a:ext cx="5622052" cy="83099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cs typeface="Consolas" panose="020B0609020204030204" pitchFamily="49" charset="0"/>
              </a:rPr>
              <a:t>Paste into terminal:</a:t>
            </a:r>
          </a:p>
          <a:p>
            <a:r>
              <a:rPr lang="en-US" sz="2400" dirty="0">
                <a:latin typeface="Consolas" panose="020B0609020204030204" pitchFamily="49" charset="0"/>
                <a:cs typeface="Consolas" panose="020B0609020204030204" pitchFamily="49" charset="0"/>
              </a:rPr>
              <a:t>docker pull </a:t>
            </a:r>
            <a:r>
              <a:rPr lang="en-US" sz="2400" dirty="0" err="1">
                <a:latin typeface="Consolas" panose="020B0609020204030204" pitchFamily="49" charset="0"/>
                <a:cs typeface="Consolas" panose="020B0609020204030204" pitchFamily="49" charset="0"/>
              </a:rPr>
              <a:t>synerbi</a:t>
            </a:r>
            <a:r>
              <a:rPr lang="en-US" sz="2400" dirty="0">
                <a:latin typeface="Consolas" panose="020B0609020204030204" pitchFamily="49" charset="0"/>
                <a:cs typeface="Consolas" panose="020B0609020204030204" pitchFamily="49" charset="0"/>
              </a:rPr>
              <a:t>/</a:t>
            </a:r>
            <a:r>
              <a:rPr lang="en-US" sz="2400" dirty="0" err="1">
                <a:latin typeface="Consolas" panose="020B0609020204030204" pitchFamily="49" charset="0"/>
                <a:cs typeface="Consolas" panose="020B0609020204030204" pitchFamily="49" charset="0"/>
              </a:rPr>
              <a:t>sirf:service</a:t>
            </a:r>
            <a:endParaRPr lang="en-US" sz="2400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375268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8E6152-DC90-0647-ADD3-D6BF5CFBD6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Folder Structure Example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D0296AE-C382-CD47-AF33-F66C6B4EB696}"/>
              </a:ext>
            </a:extLst>
          </p:cNvPr>
          <p:cNvSpPr txBox="1"/>
          <p:nvPr/>
        </p:nvSpPr>
        <p:spPr>
          <a:xfrm>
            <a:off x="726047" y="1694244"/>
            <a:ext cx="385233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/Users/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david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/software/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C87ACF47-3C4A-0541-B112-1E500998F678}"/>
              </a:ext>
            </a:extLst>
          </p:cNvPr>
          <p:cNvSpPr txBox="1"/>
          <p:nvPr/>
        </p:nvSpPr>
        <p:spPr>
          <a:xfrm>
            <a:off x="4489438" y="1383622"/>
            <a:ext cx="167494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(User created)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898261B-AF9A-2B46-84F3-888E557ADCA3}"/>
              </a:ext>
            </a:extLst>
          </p:cNvPr>
          <p:cNvSpPr txBox="1"/>
          <p:nvPr/>
        </p:nvSpPr>
        <p:spPr>
          <a:xfrm>
            <a:off x="4495095" y="2023954"/>
            <a:ext cx="580185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Clone </a:t>
            </a:r>
            <a:r>
              <a:rPr lang="en-US" sz="2000" dirty="0">
                <a:latin typeface="Consolas" panose="020B0609020204030204" pitchFamily="49" charset="0"/>
                <a:cs typeface="Consolas" panose="020B0609020204030204" pitchFamily="49" charset="0"/>
              </a:rPr>
              <a:t>SIRF-</a:t>
            </a:r>
            <a:r>
              <a:rPr lang="en-US" sz="2000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sz="2000" dirty="0"/>
              <a:t> from </a:t>
            </a:r>
            <a:r>
              <a:rPr lang="en-US" sz="2000" dirty="0" err="1"/>
              <a:t>SyneRBI</a:t>
            </a:r>
            <a:r>
              <a:rPr lang="en-US" sz="2000" dirty="0"/>
              <a:t> GitHub here.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782EA31-5CFF-AD44-9244-30378A779DF5}"/>
              </a:ext>
            </a:extLst>
          </p:cNvPr>
          <p:cNvSpPr txBox="1"/>
          <p:nvPr/>
        </p:nvSpPr>
        <p:spPr>
          <a:xfrm>
            <a:off x="726047" y="3113118"/>
            <a:ext cx="723787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/Users/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david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/software/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/SIRF-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/docker/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1302A34-53C7-3945-B847-19070B1D5CF6}"/>
              </a:ext>
            </a:extLst>
          </p:cNvPr>
          <p:cNvSpPr txBox="1"/>
          <p:nvPr/>
        </p:nvSpPr>
        <p:spPr>
          <a:xfrm>
            <a:off x="6494443" y="3474046"/>
            <a:ext cx="4698722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cd</a:t>
            </a:r>
            <a:r>
              <a:rPr lang="en-US" sz="2000" b="1" dirty="0"/>
              <a:t> here to run</a:t>
            </a:r>
          </a:p>
          <a:p>
            <a:r>
              <a:rPr lang="en-GB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./</a:t>
            </a:r>
            <a:r>
              <a:rPr lang="en-GB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-compose-server up -d </a:t>
            </a:r>
            <a:r>
              <a:rPr lang="en-GB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E200C6B-C42E-3747-9A36-873038FFDAF4}"/>
              </a:ext>
            </a:extLst>
          </p:cNvPr>
          <p:cNvSpPr txBox="1"/>
          <p:nvPr/>
        </p:nvSpPr>
        <p:spPr>
          <a:xfrm>
            <a:off x="2599381" y="5615612"/>
            <a:ext cx="64542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 ../</a:t>
            </a:r>
            <a:r>
              <a:rPr lang="en-US" sz="2000" dirty="0" err="1"/>
              <a:t>devel</a:t>
            </a:r>
            <a:r>
              <a:rPr lang="en-US" sz="2000" dirty="0"/>
              <a:t> on host is </a:t>
            </a:r>
            <a:r>
              <a:rPr lang="en-US" sz="2000" dirty="0" err="1"/>
              <a:t>Jupyter</a:t>
            </a:r>
            <a:r>
              <a:rPr lang="en-US" sz="2000" dirty="0"/>
              <a:t> notebook top level folder </a:t>
            </a:r>
            <a:r>
              <a:rPr lang="en-US" sz="2000" dirty="0">
                <a:latin typeface="Consolas" panose="020B0609020204030204" pitchFamily="49" charset="0"/>
                <a:cs typeface="Consolas" panose="020B0609020204030204" pitchFamily="49" charset="0"/>
              </a:rPr>
              <a:t>/</a:t>
            </a:r>
            <a:r>
              <a:rPr lang="en-US" sz="2000" dirty="0" err="1">
                <a:latin typeface="Consolas" panose="020B0609020204030204" pitchFamily="49" charset="0"/>
                <a:cs typeface="Consolas" panose="020B0609020204030204" pitchFamily="49" charset="0"/>
              </a:rPr>
              <a:t>devel</a:t>
            </a:r>
            <a:endParaRPr lang="en-US" sz="2000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379E692-0158-1546-AE56-2457D26BCFEF}"/>
              </a:ext>
            </a:extLst>
          </p:cNvPr>
          <p:cNvSpPr txBox="1"/>
          <p:nvPr/>
        </p:nvSpPr>
        <p:spPr>
          <a:xfrm>
            <a:off x="517838" y="4904880"/>
            <a:ext cx="794320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/Users/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david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/software/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/SIRF-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sz="2000" b="1" dirty="0">
                <a:latin typeface="Consolas" panose="020B0609020204030204" pitchFamily="49" charset="0"/>
                <a:cs typeface="Consolas" panose="020B0609020204030204" pitchFamily="49" charset="0"/>
              </a:rPr>
              <a:t>/docker/</a:t>
            </a:r>
            <a:r>
              <a:rPr lang="en-US" sz="2000" b="1" dirty="0" err="1">
                <a:latin typeface="Consolas" panose="020B0609020204030204" pitchFamily="49" charset="0"/>
                <a:cs typeface="Consolas" panose="020B0609020204030204" pitchFamily="49" charset="0"/>
              </a:rPr>
              <a:t>devel</a:t>
            </a:r>
            <a:endParaRPr lang="en-US" sz="2000" b="1" dirty="0"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78A601BD-F885-A948-A776-0501E6D6CE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319059" y="4765393"/>
            <a:ext cx="2355103" cy="1831171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14" name="Oval 13">
            <a:extLst>
              <a:ext uri="{FF2B5EF4-FFF2-40B4-BE49-F238E27FC236}">
                <a16:creationId xmlns:a16="http://schemas.microsoft.com/office/drawing/2014/main" id="{4A3E4C2C-975D-6E4D-AD6F-0F588A525431}"/>
              </a:ext>
            </a:extLst>
          </p:cNvPr>
          <p:cNvSpPr/>
          <p:nvPr/>
        </p:nvSpPr>
        <p:spPr>
          <a:xfrm>
            <a:off x="9800823" y="5588068"/>
            <a:ext cx="386366" cy="386366"/>
          </a:xfrm>
          <a:prstGeom prst="ellipse">
            <a:avLst/>
          </a:prstGeom>
          <a:noFill/>
          <a:ln w="317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D8F21813-2B05-FE4B-A38E-4B8C037D7652}"/>
              </a:ext>
            </a:extLst>
          </p:cNvPr>
          <p:cNvCxnSpPr>
            <a:stCxn id="12" idx="3"/>
          </p:cNvCxnSpPr>
          <p:nvPr/>
        </p:nvCxnSpPr>
        <p:spPr>
          <a:xfrm>
            <a:off x="8461038" y="5104935"/>
            <a:ext cx="1339785" cy="499427"/>
          </a:xfrm>
          <a:prstGeom prst="straightConnector1">
            <a:avLst/>
          </a:prstGeom>
          <a:ln w="53975"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5195493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5AF3D69B-D7E6-B44A-BA5A-0D5A74AAAAB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8778" y="0"/>
            <a:ext cx="8035030" cy="68580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FA15A01B-877E-3A4F-BFFA-0740B8A07253}"/>
              </a:ext>
            </a:extLst>
          </p:cNvPr>
          <p:cNvSpPr txBox="1"/>
          <p:nvPr/>
        </p:nvSpPr>
        <p:spPr>
          <a:xfrm>
            <a:off x="7690238" y="334851"/>
            <a:ext cx="4457502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SIRF-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dirty="0"/>
              <a:t> created by GitHub clone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A05C4EB-B57C-7547-B866-51DC723BD4C2}"/>
              </a:ext>
            </a:extLst>
          </p:cNvPr>
          <p:cNvSpPr txBox="1"/>
          <p:nvPr/>
        </p:nvSpPr>
        <p:spPr>
          <a:xfrm>
            <a:off x="7104597" y="5680466"/>
            <a:ext cx="4743606" cy="64633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Run </a:t>
            </a:r>
            <a:r>
              <a:rPr lang="en-GB" dirty="0">
                <a:highlight>
                  <a:srgbClr val="C0C0C0"/>
                </a:highlight>
                <a:latin typeface="Consolas" panose="020B0609020204030204" pitchFamily="49" charset="0"/>
                <a:cs typeface="Consolas" panose="020B0609020204030204" pitchFamily="49" charset="0"/>
              </a:rPr>
              <a:t>./</a:t>
            </a:r>
            <a:r>
              <a:rPr lang="en-GB" dirty="0" err="1">
                <a:highlight>
                  <a:srgbClr val="C0C0C0"/>
                </a:highlight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dirty="0">
                <a:highlight>
                  <a:srgbClr val="C0C0C0"/>
                </a:highlight>
                <a:latin typeface="Consolas" panose="020B0609020204030204" pitchFamily="49" charset="0"/>
                <a:cs typeface="Consolas" panose="020B0609020204030204" pitchFamily="49" charset="0"/>
              </a:rPr>
              <a:t>-compose-server up -d </a:t>
            </a:r>
            <a:r>
              <a:rPr lang="en-GB" dirty="0" err="1">
                <a:highlight>
                  <a:srgbClr val="C0C0C0"/>
                </a:highlight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endParaRPr lang="en-US" dirty="0">
              <a:highlight>
                <a:srgbClr val="C0C0C0"/>
              </a:highlight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r>
              <a:rPr lang="en-US" dirty="0">
                <a:cs typeface="Consolas" panose="020B0609020204030204" pitchFamily="49" charset="0"/>
              </a:rPr>
              <a:t> from 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SIRF-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/docker </a:t>
            </a:r>
            <a:r>
              <a:rPr lang="en-US" dirty="0"/>
              <a:t>folder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2A71969-8730-5E45-8EFF-2A9E63F2038F}"/>
              </a:ext>
            </a:extLst>
          </p:cNvPr>
          <p:cNvSpPr txBox="1"/>
          <p:nvPr/>
        </p:nvSpPr>
        <p:spPr>
          <a:xfrm>
            <a:off x="7194749" y="854368"/>
            <a:ext cx="4817794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../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devel</a:t>
            </a:r>
            <a:r>
              <a:rPr lang="en-US" dirty="0"/>
              <a:t> on host is 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/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deve</a:t>
            </a:r>
            <a:r>
              <a:rPr lang="en-US" dirty="0" err="1"/>
              <a:t>l</a:t>
            </a:r>
            <a:r>
              <a:rPr lang="en-US" dirty="0"/>
              <a:t> in </a:t>
            </a:r>
            <a:r>
              <a:rPr lang="en-US" dirty="0" err="1"/>
              <a:t>Jupyter</a:t>
            </a:r>
            <a:r>
              <a:rPr lang="en-US" dirty="0"/>
              <a:t> notebook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87F7FFA-44D6-8646-BE5B-D39AB54CA373}"/>
              </a:ext>
            </a:extLst>
          </p:cNvPr>
          <p:cNvSpPr txBox="1"/>
          <p:nvPr/>
        </p:nvSpPr>
        <p:spPr>
          <a:xfrm>
            <a:off x="7527452" y="2588448"/>
            <a:ext cx="4437369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SIRF-Exercises </a:t>
            </a:r>
            <a:r>
              <a:rPr lang="en-US" dirty="0"/>
              <a:t>are below  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devel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 </a:t>
            </a:r>
            <a:r>
              <a:rPr lang="en-US" dirty="0">
                <a:cs typeface="Consolas" panose="020B0609020204030204" pitchFamily="49" charset="0"/>
              </a:rPr>
              <a:t>on both host and notebook.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4BA7E997-DF2E-8746-ACB8-7EA7AD9F3574}"/>
              </a:ext>
            </a:extLst>
          </p:cNvPr>
          <p:cNvCxnSpPr/>
          <p:nvPr/>
        </p:nvCxnSpPr>
        <p:spPr>
          <a:xfrm flipH="1">
            <a:off x="2640169" y="515155"/>
            <a:ext cx="5050069" cy="0"/>
          </a:xfrm>
          <a:prstGeom prst="straightConnector1">
            <a:avLst/>
          </a:prstGeom>
          <a:ln w="57150">
            <a:solidFill>
              <a:schemeClr val="accent6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4A600190-B394-F44D-B58C-FB6C7B1541E6}"/>
              </a:ext>
            </a:extLst>
          </p:cNvPr>
          <p:cNvCxnSpPr>
            <a:cxnSpLocks/>
          </p:cNvCxnSpPr>
          <p:nvPr/>
        </p:nvCxnSpPr>
        <p:spPr>
          <a:xfrm flipH="1">
            <a:off x="3052293" y="2805448"/>
            <a:ext cx="4475160" cy="0"/>
          </a:xfrm>
          <a:prstGeom prst="straightConnector1">
            <a:avLst/>
          </a:prstGeom>
          <a:ln w="57150">
            <a:solidFill>
              <a:schemeClr val="accent6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4733B4D3-F1FB-AB47-B084-802CA3A9AF63}"/>
              </a:ext>
            </a:extLst>
          </p:cNvPr>
          <p:cNvCxnSpPr/>
          <p:nvPr/>
        </p:nvCxnSpPr>
        <p:spPr>
          <a:xfrm flipH="1">
            <a:off x="2251656" y="1002406"/>
            <a:ext cx="5050069" cy="0"/>
          </a:xfrm>
          <a:prstGeom prst="straightConnector1">
            <a:avLst/>
          </a:prstGeom>
          <a:ln w="57150">
            <a:solidFill>
              <a:schemeClr val="accent6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4CB958BE-17C0-F541-B067-CEE93010A70B}"/>
              </a:ext>
            </a:extLst>
          </p:cNvPr>
          <p:cNvCxnSpPr>
            <a:cxnSpLocks/>
            <a:stCxn id="4" idx="1"/>
          </p:cNvCxnSpPr>
          <p:nvPr/>
        </p:nvCxnSpPr>
        <p:spPr>
          <a:xfrm flipH="1">
            <a:off x="3052293" y="6003632"/>
            <a:ext cx="4052304" cy="225450"/>
          </a:xfrm>
          <a:prstGeom prst="straightConnector1">
            <a:avLst/>
          </a:prstGeom>
          <a:ln w="57150">
            <a:solidFill>
              <a:schemeClr val="accent6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030302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18D4AB6-AC74-7541-A138-D85CC2AB088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66900" y="1470685"/>
            <a:ext cx="9868978" cy="4650716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4CD3D7A3-37DA-8F40-997F-CDBC919686A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27987" y="237319"/>
            <a:ext cx="4889500" cy="998560"/>
          </a:xfrm>
          <a:prstGeom prst="rect">
            <a:avLst/>
          </a:prstGeom>
        </p:spPr>
      </p:pic>
      <p:sp>
        <p:nvSpPr>
          <p:cNvPr id="5" name="Oval 4">
            <a:extLst>
              <a:ext uri="{FF2B5EF4-FFF2-40B4-BE49-F238E27FC236}">
                <a16:creationId xmlns:a16="http://schemas.microsoft.com/office/drawing/2014/main" id="{F887288A-F032-7948-8123-F8B9B631BA99}"/>
              </a:ext>
            </a:extLst>
          </p:cNvPr>
          <p:cNvSpPr/>
          <p:nvPr/>
        </p:nvSpPr>
        <p:spPr>
          <a:xfrm>
            <a:off x="1524000" y="1651000"/>
            <a:ext cx="1841500" cy="850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2C43E2B-8DFE-2D41-9A65-FA5AF58503E7}"/>
              </a:ext>
            </a:extLst>
          </p:cNvPr>
          <p:cNvSpPr txBox="1"/>
          <p:nvPr/>
        </p:nvSpPr>
        <p:spPr>
          <a:xfrm>
            <a:off x="274513" y="1070575"/>
            <a:ext cx="1967911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Go to Containers</a:t>
            </a:r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id="{B122B806-4093-774C-B7B5-23F29A88085B}"/>
              </a:ext>
            </a:extLst>
          </p:cNvPr>
          <p:cNvSpPr/>
          <p:nvPr/>
        </p:nvSpPr>
        <p:spPr>
          <a:xfrm>
            <a:off x="3365500" y="4356101"/>
            <a:ext cx="571500" cy="469900"/>
          </a:xfrm>
          <a:prstGeom prst="ellipse">
            <a:avLst/>
          </a:prstGeom>
          <a:noFill/>
          <a:ln w="635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A2EF5D8-D1E7-A44B-A9D6-20CF370E8A84}"/>
              </a:ext>
            </a:extLst>
          </p:cNvPr>
          <p:cNvSpPr txBox="1"/>
          <p:nvPr/>
        </p:nvSpPr>
        <p:spPr>
          <a:xfrm>
            <a:off x="6696301" y="3678640"/>
            <a:ext cx="27652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Opens </a:t>
            </a:r>
            <a:r>
              <a:rPr lang="en-US" b="1" dirty="0" err="1"/>
              <a:t>jupyter</a:t>
            </a:r>
            <a:r>
              <a:rPr lang="en-US" b="1" dirty="0"/>
              <a:t> notebook in browser</a:t>
            </a:r>
          </a:p>
          <a:p>
            <a:r>
              <a:rPr lang="en-US" b="1" dirty="0"/>
              <a:t>(password virtual)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E040497D-2501-D641-997A-A1A078189F7C}"/>
              </a:ext>
            </a:extLst>
          </p:cNvPr>
          <p:cNvCxnSpPr>
            <a:cxnSpLocks/>
          </p:cNvCxnSpPr>
          <p:nvPr/>
        </p:nvCxnSpPr>
        <p:spPr>
          <a:xfrm>
            <a:off x="8623300" y="4119208"/>
            <a:ext cx="1244600" cy="821092"/>
          </a:xfrm>
          <a:prstGeom prst="straightConnector1">
            <a:avLst/>
          </a:prstGeom>
          <a:ln w="53975"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24C93EC2-7AD6-064A-B406-4B355405CEBC}"/>
              </a:ext>
            </a:extLst>
          </p:cNvPr>
          <p:cNvSpPr txBox="1"/>
          <p:nvPr/>
        </p:nvSpPr>
        <p:spPr>
          <a:xfrm>
            <a:off x="8042239" y="2668892"/>
            <a:ext cx="36513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Opens Command Line Interface (CLI)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E7B6C919-905C-7E4E-94E4-EB7513E60B79}"/>
              </a:ext>
            </a:extLst>
          </p:cNvPr>
          <p:cNvCxnSpPr>
            <a:cxnSpLocks/>
          </p:cNvCxnSpPr>
          <p:nvPr/>
        </p:nvCxnSpPr>
        <p:spPr>
          <a:xfrm>
            <a:off x="10325100" y="3027788"/>
            <a:ext cx="73768" cy="1798213"/>
          </a:xfrm>
          <a:prstGeom prst="straightConnector1">
            <a:avLst/>
          </a:prstGeom>
          <a:ln w="53975"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Picture 16">
            <a:extLst>
              <a:ext uri="{FF2B5EF4-FFF2-40B4-BE49-F238E27FC236}">
                <a16:creationId xmlns:a16="http://schemas.microsoft.com/office/drawing/2014/main" id="{E01A0F39-4E0D-D040-A382-1EE597890DC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04417" y="5054790"/>
            <a:ext cx="3075644" cy="1576709"/>
          </a:xfrm>
          <a:prstGeom prst="rect">
            <a:avLst/>
          </a:prstGeom>
          <a:ln>
            <a:solidFill>
              <a:schemeClr val="accent1"/>
            </a:solidFill>
          </a:ln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6A8F28B6-CBEE-CF44-9E10-CD05E2DD21DB}"/>
              </a:ext>
            </a:extLst>
          </p:cNvPr>
          <p:cNvSpPr txBox="1"/>
          <p:nvPr/>
        </p:nvSpPr>
        <p:spPr>
          <a:xfrm>
            <a:off x="320426" y="5258901"/>
            <a:ext cx="292780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Click to get logs and other information e.g. ports, memory usage</a:t>
            </a: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3EEEF832-2E49-7F42-A56F-F4381FC5E1D6}"/>
              </a:ext>
            </a:extLst>
          </p:cNvPr>
          <p:cNvCxnSpPr>
            <a:cxnSpLocks/>
          </p:cNvCxnSpPr>
          <p:nvPr/>
        </p:nvCxnSpPr>
        <p:spPr>
          <a:xfrm flipV="1">
            <a:off x="3156182" y="5054790"/>
            <a:ext cx="945178" cy="572381"/>
          </a:xfrm>
          <a:prstGeom prst="straightConnector1">
            <a:avLst/>
          </a:prstGeom>
          <a:ln w="254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9936801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364358-C666-CE4F-B623-8DEFC21ED7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Docker and SIRF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C61992-72BE-5D44-895E-B7DFE43E6C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351338"/>
          </a:xfrm>
        </p:spPr>
        <p:txBody>
          <a:bodyPr>
            <a:normAutofit fontScale="92500" lnSpcReduction="10000"/>
          </a:bodyPr>
          <a:lstStyle/>
          <a:p>
            <a:pPr lvl="1"/>
            <a:r>
              <a:rPr lang="en-GB" dirty="0"/>
              <a:t>Docker </a:t>
            </a:r>
            <a:r>
              <a:rPr lang="en-GB" b="1" dirty="0"/>
              <a:t>image </a:t>
            </a:r>
            <a:r>
              <a:rPr lang="en-GB" dirty="0"/>
              <a:t>is a</a:t>
            </a:r>
            <a:r>
              <a:rPr lang="en-US" dirty="0"/>
              <a:t> file that holds a basic operating system, a copy of the code you will be running, and all dependencies. B</a:t>
            </a:r>
            <a:r>
              <a:rPr lang="en-GB" dirty="0" err="1"/>
              <a:t>uilt</a:t>
            </a:r>
            <a:r>
              <a:rPr lang="en-GB" dirty="0"/>
              <a:t> after integration testing and pushed to Docker Hub.</a:t>
            </a:r>
          </a:p>
          <a:p>
            <a:pPr lvl="2"/>
            <a:r>
              <a:rPr lang="en-GB" dirty="0"/>
              <a:t>Image names that include ‘service’ serve a </a:t>
            </a:r>
            <a:r>
              <a:rPr lang="en-GB" dirty="0" err="1"/>
              <a:t>Jupyter</a:t>
            </a:r>
            <a:r>
              <a:rPr lang="en-GB" dirty="0"/>
              <a:t> Notebook.</a:t>
            </a:r>
          </a:p>
          <a:p>
            <a:pPr lvl="2"/>
            <a:r>
              <a:rPr lang="en-GB" dirty="0"/>
              <a:t>Check the dates</a:t>
            </a:r>
          </a:p>
          <a:p>
            <a:pPr lvl="1"/>
            <a:endParaRPr lang="en-GB" dirty="0"/>
          </a:p>
          <a:p>
            <a:pPr lvl="1"/>
            <a:r>
              <a:rPr lang="en-GB" dirty="0"/>
              <a:t>Docker </a:t>
            </a:r>
            <a:r>
              <a:rPr lang="en-GB" b="1" dirty="0"/>
              <a:t>container:</a:t>
            </a:r>
            <a:r>
              <a:rPr lang="en-GB" dirty="0"/>
              <a:t> runs one or more images</a:t>
            </a:r>
            <a:r>
              <a:rPr lang="en-US" dirty="0"/>
              <a:t>. Similar to a virtual machine.</a:t>
            </a:r>
          </a:p>
          <a:p>
            <a:pPr lvl="1"/>
            <a:r>
              <a:rPr lang="en-US" dirty="0"/>
              <a:t>Runs in its own space with its own file system, but some folders are shared with host.</a:t>
            </a:r>
          </a:p>
          <a:p>
            <a:pPr lvl="1"/>
            <a:r>
              <a:rPr lang="en-GB" dirty="0"/>
              <a:t>Here created from </a:t>
            </a:r>
            <a:r>
              <a:rPr lang="en-GB" b="1" dirty="0"/>
              <a:t>images</a:t>
            </a:r>
            <a:r>
              <a:rPr lang="en-GB" dirty="0"/>
              <a:t> using scripts with names like ‘</a:t>
            </a:r>
            <a:r>
              <a:rPr lang="en-GB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dirty="0">
                <a:latin typeface="Consolas" panose="020B0609020204030204" pitchFamily="49" charset="0"/>
                <a:cs typeface="Consolas" panose="020B0609020204030204" pitchFamily="49" charset="0"/>
              </a:rPr>
              <a:t>-compose-server</a:t>
            </a:r>
            <a:r>
              <a:rPr lang="en-GB" dirty="0"/>
              <a:t>’. (Do not use </a:t>
            </a:r>
            <a:r>
              <a:rPr lang="en-GB" dirty="0">
                <a:latin typeface="Consolas" panose="020B0609020204030204" pitchFamily="49" charset="0"/>
                <a:cs typeface="Consolas" panose="020B0609020204030204" pitchFamily="49" charset="0"/>
              </a:rPr>
              <a:t>docker compose </a:t>
            </a:r>
            <a:r>
              <a:rPr lang="en-GB" dirty="0"/>
              <a:t>directly.)</a:t>
            </a:r>
          </a:p>
          <a:p>
            <a:pPr marL="457200" lvl="1" indent="0">
              <a:buNone/>
            </a:pPr>
            <a:endParaRPr lang="en-GB" dirty="0"/>
          </a:p>
          <a:p>
            <a:r>
              <a:rPr lang="en-US" dirty="0"/>
              <a:t>Instructions here:</a:t>
            </a:r>
          </a:p>
          <a:p>
            <a:pPr marL="457200" lvl="1" indent="0">
              <a:buNone/>
            </a:pPr>
            <a:r>
              <a:rPr lang="en-US" dirty="0">
                <a:hlinkClick r:id="rId2"/>
              </a:rPr>
              <a:t>https://github.com/SyneRBI/SIRF-SuperBuild/blob/master/docker/README.md</a:t>
            </a:r>
            <a:r>
              <a:rPr lang="en-US" dirty="0"/>
              <a:t> 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353546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FABBAB-899C-0B4A-B35E-93E51986A7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20CED5-A980-EF4F-ACAF-1EC7648BF0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Clone the 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SIRF-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</a:t>
            </a:r>
            <a:r>
              <a:rPr lang="en-US" dirty="0" err="1"/>
              <a:t>d</a:t>
            </a:r>
            <a:r>
              <a:rPr lang="en-US" dirty="0"/>
              <a:t> repository from the </a:t>
            </a:r>
            <a:r>
              <a:rPr lang="en-US" dirty="0" err="1"/>
              <a:t>SyneRBI</a:t>
            </a:r>
            <a:r>
              <a:rPr lang="en-US" dirty="0"/>
              <a:t> GitHub.</a:t>
            </a:r>
          </a:p>
          <a:p>
            <a:r>
              <a:rPr lang="en-US" dirty="0"/>
              <a:t>Install Docker Desktop.</a:t>
            </a:r>
          </a:p>
          <a:p>
            <a:r>
              <a:rPr lang="en-US" dirty="0"/>
              <a:t>Get an account with Docker Hub.</a:t>
            </a:r>
          </a:p>
          <a:p>
            <a:r>
              <a:rPr lang="en-US" dirty="0"/>
              <a:t>From Docker Hub, pull image with desired tag.</a:t>
            </a:r>
          </a:p>
          <a:p>
            <a:r>
              <a:rPr lang="en-US" dirty="0"/>
              <a:t>From the 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SIRF-</a:t>
            </a:r>
            <a:r>
              <a:rPr lang="en-US" dirty="0" err="1">
                <a:latin typeface="Consolas" panose="020B0609020204030204" pitchFamily="49" charset="0"/>
                <a:cs typeface="Consolas" panose="020B0609020204030204" pitchFamily="49" charset="0"/>
              </a:rPr>
              <a:t>SuperBuild</a:t>
            </a:r>
            <a:r>
              <a:rPr lang="en-US" dirty="0">
                <a:latin typeface="Consolas" panose="020B0609020204030204" pitchFamily="49" charset="0"/>
                <a:cs typeface="Consolas" panose="020B0609020204030204" pitchFamily="49" charset="0"/>
              </a:rPr>
              <a:t>/docker </a:t>
            </a:r>
            <a:r>
              <a:rPr lang="en-US" dirty="0"/>
              <a:t>folder, issue the compose script command corresponding to desired tag.</a:t>
            </a:r>
          </a:p>
          <a:p>
            <a:r>
              <a:rPr lang="en-US" dirty="0"/>
              <a:t>Wait a moment for container to start.</a:t>
            </a:r>
          </a:p>
          <a:p>
            <a:r>
              <a:rPr lang="en-US" dirty="0"/>
              <a:t>Open </a:t>
            </a:r>
            <a:r>
              <a:rPr lang="en-US" dirty="0">
                <a:hlinkClick r:id="rId2"/>
              </a:rPr>
              <a:t>http://localhost:9999</a:t>
            </a:r>
            <a:r>
              <a:rPr lang="en-US" dirty="0"/>
              <a:t>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0F86238-84EB-B946-A9C8-2F359831033B}"/>
              </a:ext>
            </a:extLst>
          </p:cNvPr>
          <p:cNvSpPr txBox="1"/>
          <p:nvPr/>
        </p:nvSpPr>
        <p:spPr>
          <a:xfrm>
            <a:off x="5727700" y="5477212"/>
            <a:ext cx="6250429" cy="1015663"/>
          </a:xfrm>
          <a:prstGeom prst="rect">
            <a:avLst/>
          </a:prstGeom>
          <a:noFill/>
          <a:ln w="25400">
            <a:solidFill>
              <a:schemeClr val="accent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dirty="0"/>
              <a:t>Tag in Docker:     </a:t>
            </a:r>
            <a:r>
              <a:rPr lang="en-US" sz="2000" dirty="0">
                <a:latin typeface="Consolas" panose="020B0609020204030204" pitchFamily="49" charset="0"/>
                <a:cs typeface="Consolas" panose="020B0609020204030204" pitchFamily="49" charset="0"/>
              </a:rPr>
              <a:t>service</a:t>
            </a:r>
          </a:p>
          <a:p>
            <a:r>
              <a:rPr lang="en-US" sz="2000" dirty="0"/>
              <a:t>Compose script: </a:t>
            </a:r>
            <a:r>
              <a:rPr lang="en-GB" sz="2000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sz="2000" dirty="0">
                <a:latin typeface="Consolas" panose="020B0609020204030204" pitchFamily="49" charset="0"/>
                <a:cs typeface="Consolas" panose="020B0609020204030204" pitchFamily="49" charset="0"/>
              </a:rPr>
              <a:t>-compose-server</a:t>
            </a:r>
          </a:p>
          <a:p>
            <a:r>
              <a:rPr lang="en-GB" sz="2000" dirty="0">
                <a:latin typeface="Consolas" panose="020B0609020204030204" pitchFamily="49" charset="0"/>
                <a:cs typeface="Consolas" panose="020B0609020204030204" pitchFamily="49" charset="0"/>
              </a:rPr>
              <a:t>Command:   ./</a:t>
            </a:r>
            <a:r>
              <a:rPr lang="en-GB" sz="2000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r>
              <a:rPr lang="en-GB" sz="2000" dirty="0">
                <a:latin typeface="Consolas" panose="020B0609020204030204" pitchFamily="49" charset="0"/>
                <a:cs typeface="Consolas" panose="020B0609020204030204" pitchFamily="49" charset="0"/>
              </a:rPr>
              <a:t>-compose-server up -d </a:t>
            </a:r>
            <a:r>
              <a:rPr lang="en-GB" sz="2000" dirty="0" err="1">
                <a:latin typeface="Consolas" panose="020B0609020204030204" pitchFamily="49" charset="0"/>
                <a:cs typeface="Consolas" panose="020B0609020204030204" pitchFamily="49" charset="0"/>
              </a:rPr>
              <a:t>sirf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83318928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19115</TotalTime>
  <Words>484</Words>
  <Application>Microsoft Macintosh PowerPoint</Application>
  <PresentationFormat>Widescreen</PresentationFormat>
  <Paragraphs>70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Arial</vt:lpstr>
      <vt:lpstr>Calibri</vt:lpstr>
      <vt:lpstr>Calibri Light</vt:lpstr>
      <vt:lpstr>Consolas</vt:lpstr>
      <vt:lpstr>Office Theme</vt:lpstr>
      <vt:lpstr>SIRF Notebooks Docker on MacOS</vt:lpstr>
      <vt:lpstr>PowerPoint Presentation</vt:lpstr>
      <vt:lpstr>PowerPoint Presentation</vt:lpstr>
      <vt:lpstr>PowerPoint Presentation</vt:lpstr>
      <vt:lpstr>Git</vt:lpstr>
      <vt:lpstr>PowerPoint Presentation</vt:lpstr>
      <vt:lpstr>PowerPoint Presentation</vt:lpstr>
      <vt:lpstr>Folder Structure Example</vt:lpstr>
      <vt:lpstr>PowerPoint Presentation</vt:lpstr>
      <vt:lpstr>PowerPoint Presentation</vt:lpstr>
      <vt:lpstr>Docker and SIRF</vt:lpstr>
      <vt:lpstr>Summary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Docker</dc:title>
  <dc:creator>Atkinson, David</dc:creator>
  <cp:lastModifiedBy>Atkinson, David</cp:lastModifiedBy>
  <cp:revision>13</cp:revision>
  <dcterms:created xsi:type="dcterms:W3CDTF">2021-02-01T16:45:56Z</dcterms:created>
  <dcterms:modified xsi:type="dcterms:W3CDTF">2021-06-19T13:56:46Z</dcterms:modified>
</cp:coreProperties>
</file>