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308" r:id="rId2"/>
    <p:sldId id="310" r:id="rId3"/>
    <p:sldId id="320" r:id="rId4"/>
    <p:sldId id="321" r:id="rId5"/>
    <p:sldId id="322" r:id="rId6"/>
    <p:sldId id="323" r:id="rId7"/>
    <p:sldId id="324" r:id="rId8"/>
    <p:sldId id="325" r:id="rId9"/>
    <p:sldId id="316" r:id="rId10"/>
    <p:sldId id="317" r:id="rId11"/>
    <p:sldId id="318" r:id="rId12"/>
    <p:sldId id="327" r:id="rId13"/>
    <p:sldId id="328" r:id="rId14"/>
    <p:sldId id="329" r:id="rId15"/>
    <p:sldId id="330" r:id="rId16"/>
    <p:sldId id="331" r:id="rId17"/>
    <p:sldId id="311" r:id="rId18"/>
    <p:sldId id="312" r:id="rId19"/>
    <p:sldId id="314" r:id="rId20"/>
    <p:sldId id="313" r:id="rId21"/>
    <p:sldId id="315" r:id="rId22"/>
    <p:sldId id="332" r:id="rId2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026" userDrawn="1">
          <p15:clr>
            <a:srgbClr val="A4A3A4"/>
          </p15:clr>
        </p15:guide>
        <p15:guide id="3" pos="2955" userDrawn="1">
          <p15:clr>
            <a:srgbClr val="A4A3A4"/>
          </p15:clr>
        </p15:guide>
        <p15:guide id="4" orient="horz" pos="3929" userDrawn="1">
          <p15:clr>
            <a:srgbClr val="A4A3A4"/>
          </p15:clr>
        </p15:guide>
        <p15:guide id="5" orient="horz" pos="1344" userDrawn="1">
          <p15:clr>
            <a:srgbClr val="A4A3A4"/>
          </p15:clr>
        </p15:guide>
        <p15:guide id="6" pos="2910" userDrawn="1">
          <p15:clr>
            <a:srgbClr val="A4A3A4"/>
          </p15:clr>
        </p15:guide>
        <p15:guide id="7" orient="horz" pos="1275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CF8E8"/>
    <a:srgbClr val="87C6CF"/>
    <a:srgbClr val="C55A8B"/>
    <a:srgbClr val="F09F4C"/>
    <a:srgbClr val="F6BE00"/>
    <a:srgbClr val="CBD14C"/>
    <a:srgbClr val="F2F0F2"/>
    <a:srgbClr val="F5CD48"/>
    <a:srgbClr val="F4CD48"/>
    <a:srgbClr val="7DC6C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0063" autoAdjust="0"/>
    <p:restoredTop sz="94660"/>
  </p:normalViewPr>
  <p:slideViewPr>
    <p:cSldViewPr snapToGrid="0" showGuides="1">
      <p:cViewPr varScale="1">
        <p:scale>
          <a:sx n="124" d="100"/>
          <a:sy n="124" d="100"/>
        </p:scale>
        <p:origin x="354" y="90"/>
      </p:cViewPr>
      <p:guideLst>
        <p:guide orient="horz" pos="1026"/>
        <p:guide pos="2955"/>
        <p:guide orient="horz" pos="3929"/>
        <p:guide orient="horz" pos="1344"/>
        <p:guide pos="2910"/>
        <p:guide orient="horz" pos="1275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anner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4D327-4147-4EAA-A3F5-A8A1CA8EFFB0}" type="datetimeFigureOut">
              <a:rPr lang="en-GB" smtClean="0"/>
              <a:t>26/02/2025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9CB744-1D59-495E-9745-F4699BBEE9B1}" type="slidenum">
              <a:rPr lang="en-GB" smtClean="0"/>
              <a:t>‹#›</a:t>
            </a:fld>
            <a:endParaRPr lang="en-GB"/>
          </a:p>
        </p:txBody>
      </p:sp>
      <p:pic>
        <p:nvPicPr>
          <p:cNvPr id="12" name="UCL Branding">
            <a:extLst>
              <a:ext uri="{FF2B5EF4-FFF2-40B4-BE49-F238E27FC236}">
                <a16:creationId xmlns:a16="http://schemas.microsoft.com/office/drawing/2014/main" id="{2DAB06B6-D936-2CD1-B0A0-1E4694B5F72B}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5" y="-2879"/>
            <a:ext cx="12192025" cy="1341123"/>
          </a:xfrm>
          <a:prstGeom prst="rect">
            <a:avLst/>
          </a:prstGeom>
        </p:spPr>
      </p:pic>
      <p:sp>
        <p:nvSpPr>
          <p:cNvPr id="13" name="Faculty, Department title">
            <a:extLst>
              <a:ext uri="{FF2B5EF4-FFF2-40B4-BE49-F238E27FC236}">
                <a16:creationId xmlns:a16="http://schemas.microsoft.com/office/drawing/2014/main" id="{B663E030-95C2-5F38-7969-35A7B7245593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>
            <p:ph type="body" sz="quarter" idx="13" hasCustomPrompt="1"/>
          </p:nvPr>
        </p:nvSpPr>
        <p:spPr>
          <a:xfrm>
            <a:off x="360000" y="360000"/>
            <a:ext cx="5760000" cy="720000"/>
          </a:xfrm>
        </p:spPr>
        <p:txBody>
          <a:bodyPr/>
          <a:lstStyle>
            <a:lvl1pPr marL="11112" indent="0">
              <a:buNone/>
              <a:defRPr sz="1400" b="1" i="0" cap="all" baseline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IOE – FACULTY OF EDUCATION AND SOCIETY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430122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and Content 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127" r="36674"/>
          <a:stretch/>
        </p:blipFill>
        <p:spPr>
          <a:xfrm>
            <a:off x="0" y="1296759"/>
            <a:ext cx="4104168" cy="5561241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644D327-4147-4EAA-A3F5-A8A1CA8EFFB0}" type="datetimeFigureOut">
              <a:rPr lang="en-GB" smtClean="0"/>
              <a:pPr/>
              <a:t>26/02/2025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F49CB744-1D59-495E-9745-F4699BBEE9B1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extBox 6"/>
          <p:cNvSpPr txBox="1"/>
          <p:nvPr userDrawn="1"/>
        </p:nvSpPr>
        <p:spPr>
          <a:xfrm flipH="1" flipV="1">
            <a:off x="4629149" y="2033586"/>
            <a:ext cx="7564233" cy="100013"/>
          </a:xfrm>
          <a:prstGeom prst="rect">
            <a:avLst/>
          </a:prstGeom>
          <a:solidFill>
            <a:srgbClr val="87C6CF">
              <a:alpha val="70000"/>
            </a:srgbClr>
          </a:solidFill>
        </p:spPr>
        <p:txBody>
          <a:bodyPr wrap="square" rtlCol="0">
            <a:spAutoFit/>
          </a:bodyPr>
          <a:lstStyle/>
          <a:p>
            <a:endParaRPr lang="en-GB" dirty="0"/>
          </a:p>
        </p:txBody>
      </p:sp>
      <p:sp>
        <p:nvSpPr>
          <p:cNvPr id="13" name="Text Placeholder 4"/>
          <p:cNvSpPr>
            <a:spLocks noGrp="1"/>
          </p:cNvSpPr>
          <p:nvPr>
            <p:ph type="body" sz="quarter" idx="3" hasCustomPrompt="1"/>
          </p:nvPr>
        </p:nvSpPr>
        <p:spPr>
          <a:xfrm>
            <a:off x="4522824" y="1516391"/>
            <a:ext cx="6754083" cy="496225"/>
          </a:xfrm>
        </p:spPr>
        <p:txBody>
          <a:bodyPr anchor="b">
            <a:noAutofit/>
          </a:bodyPr>
          <a:lstStyle>
            <a:lvl1pPr marL="0" indent="0">
              <a:buNone/>
              <a:defRPr sz="3200" b="0" baseline="0"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Section One Title</a:t>
            </a:r>
          </a:p>
        </p:txBody>
      </p:sp>
      <p:sp>
        <p:nvSpPr>
          <p:cNvPr id="14" name="Content Placeholder 5"/>
          <p:cNvSpPr>
            <a:spLocks noGrp="1"/>
          </p:cNvSpPr>
          <p:nvPr>
            <p:ph sz="quarter" idx="4"/>
          </p:nvPr>
        </p:nvSpPr>
        <p:spPr>
          <a:xfrm>
            <a:off x="4563579" y="2154568"/>
            <a:ext cx="6713328" cy="3684588"/>
          </a:xfrm>
        </p:spPr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2" name="UCL Branding">
            <a:extLst>
              <a:ext uri="{FF2B5EF4-FFF2-40B4-BE49-F238E27FC236}">
                <a16:creationId xmlns:a16="http://schemas.microsoft.com/office/drawing/2014/main" id="{C605DC0E-D828-5523-8FCB-E28A89AF39F3}"/>
              </a:ext>
            </a:extLst>
          </p:cNvPr>
          <p:cNvPicPr>
            <a:picLocks noGrp="1" noRot="1" noMove="1" noResize="1" noEditPoints="1" noAdjustHandles="1" noChangeArrowheads="1" noChangeShapeType="1" noCrop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5" y="-1100"/>
            <a:ext cx="12192025" cy="1341123"/>
          </a:xfrm>
          <a:prstGeom prst="rect">
            <a:avLst/>
          </a:prstGeom>
        </p:spPr>
      </p:pic>
      <p:sp>
        <p:nvSpPr>
          <p:cNvPr id="3" name="Faculty, Department title">
            <a:extLst>
              <a:ext uri="{FF2B5EF4-FFF2-40B4-BE49-F238E27FC236}">
                <a16:creationId xmlns:a16="http://schemas.microsoft.com/office/drawing/2014/main" id="{56138803-081A-AA60-9EC5-34C0C9A25FAC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>
            <p:ph type="body" sz="quarter" idx="13" hasCustomPrompt="1"/>
          </p:nvPr>
        </p:nvSpPr>
        <p:spPr>
          <a:xfrm>
            <a:off x="360000" y="361779"/>
            <a:ext cx="5760000" cy="720000"/>
          </a:xfrm>
        </p:spPr>
        <p:txBody>
          <a:bodyPr/>
          <a:lstStyle>
            <a:lvl1pPr marL="11112" indent="0">
              <a:buNone/>
              <a:defRPr sz="1400" b="1" i="0" cap="all" baseline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IOE – FACULTY OF EDUCATION AND SOCIETY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7643709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and Content G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488" r="33808"/>
          <a:stretch/>
        </p:blipFill>
        <p:spPr>
          <a:xfrm>
            <a:off x="-13648" y="1310532"/>
            <a:ext cx="4299045" cy="5547468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644D327-4147-4EAA-A3F5-A8A1CA8EFFB0}" type="datetimeFigureOut">
              <a:rPr lang="en-GB" smtClean="0"/>
              <a:pPr/>
              <a:t>26/02/2025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F49CB744-1D59-495E-9745-F4699BBEE9B1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extBox 6"/>
          <p:cNvSpPr txBox="1"/>
          <p:nvPr userDrawn="1"/>
        </p:nvSpPr>
        <p:spPr>
          <a:xfrm flipH="1" flipV="1">
            <a:off x="4629149" y="2033586"/>
            <a:ext cx="7564233" cy="100013"/>
          </a:xfrm>
          <a:prstGeom prst="rect">
            <a:avLst/>
          </a:prstGeom>
          <a:solidFill>
            <a:srgbClr val="CBD14C"/>
          </a:solidFill>
        </p:spPr>
        <p:txBody>
          <a:bodyPr wrap="square" rtlCol="0">
            <a:spAutoFit/>
          </a:bodyPr>
          <a:lstStyle/>
          <a:p>
            <a:endParaRPr lang="en-GB" dirty="0"/>
          </a:p>
        </p:txBody>
      </p:sp>
      <p:sp>
        <p:nvSpPr>
          <p:cNvPr id="13" name="Text Placeholder 4"/>
          <p:cNvSpPr>
            <a:spLocks noGrp="1"/>
          </p:cNvSpPr>
          <p:nvPr>
            <p:ph type="body" sz="quarter" idx="3" hasCustomPrompt="1"/>
          </p:nvPr>
        </p:nvSpPr>
        <p:spPr>
          <a:xfrm>
            <a:off x="4522824" y="1516391"/>
            <a:ext cx="6754083" cy="496225"/>
          </a:xfrm>
        </p:spPr>
        <p:txBody>
          <a:bodyPr anchor="b">
            <a:noAutofit/>
          </a:bodyPr>
          <a:lstStyle>
            <a:lvl1pPr marL="0" indent="0">
              <a:buNone/>
              <a:defRPr sz="3200" b="0"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Section Two Title</a:t>
            </a:r>
          </a:p>
        </p:txBody>
      </p:sp>
      <p:sp>
        <p:nvSpPr>
          <p:cNvPr id="14" name="Content Placeholder 5"/>
          <p:cNvSpPr>
            <a:spLocks noGrp="1"/>
          </p:cNvSpPr>
          <p:nvPr>
            <p:ph sz="quarter" idx="4"/>
          </p:nvPr>
        </p:nvSpPr>
        <p:spPr>
          <a:xfrm>
            <a:off x="4563579" y="2154568"/>
            <a:ext cx="6713328" cy="3684588"/>
          </a:xfrm>
        </p:spPr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2" name="UCL Branding">
            <a:extLst>
              <a:ext uri="{FF2B5EF4-FFF2-40B4-BE49-F238E27FC236}">
                <a16:creationId xmlns:a16="http://schemas.microsoft.com/office/drawing/2014/main" id="{3C4F8CF8-91A2-7A0E-9CE7-441F83E3AC7D}"/>
              </a:ext>
            </a:extLst>
          </p:cNvPr>
          <p:cNvPicPr/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5" y="-1100"/>
            <a:ext cx="12192025" cy="1341123"/>
          </a:xfrm>
          <a:prstGeom prst="rect">
            <a:avLst/>
          </a:prstGeom>
        </p:spPr>
      </p:pic>
      <p:sp>
        <p:nvSpPr>
          <p:cNvPr id="3" name="Faculty, Department title">
            <a:extLst>
              <a:ext uri="{FF2B5EF4-FFF2-40B4-BE49-F238E27FC236}">
                <a16:creationId xmlns:a16="http://schemas.microsoft.com/office/drawing/2014/main" id="{794FBEE6-9187-6A4C-1F3F-33AF2C5AAE43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>
            <p:ph type="body" sz="quarter" idx="13" hasCustomPrompt="1"/>
          </p:nvPr>
        </p:nvSpPr>
        <p:spPr>
          <a:xfrm>
            <a:off x="360000" y="361779"/>
            <a:ext cx="5760000" cy="720000"/>
          </a:xfrm>
        </p:spPr>
        <p:txBody>
          <a:bodyPr/>
          <a:lstStyle>
            <a:lvl1pPr marL="11112" indent="0">
              <a:buNone/>
              <a:defRPr sz="1400" b="1" i="0" cap="all" baseline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IOE – FACULTY OF EDUCATION AND SOCIETY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954279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Header only - Pi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4D327-4147-4EAA-A3F5-A8A1CA8EFFB0}" type="datetimeFigureOut">
              <a:rPr lang="en-GB" smtClean="0"/>
              <a:t>26/02/2025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9CB744-1D59-495E-9745-F4699BBEE9B1}" type="slidenum">
              <a:rPr lang="en-GB" smtClean="0"/>
              <a:t>‹#›</a:t>
            </a:fld>
            <a:endParaRPr lang="en-GB"/>
          </a:p>
        </p:txBody>
      </p:sp>
      <p:sp>
        <p:nvSpPr>
          <p:cNvPr id="7" name="TextBox 6"/>
          <p:cNvSpPr txBox="1"/>
          <p:nvPr userDrawn="1"/>
        </p:nvSpPr>
        <p:spPr>
          <a:xfrm flipH="1" flipV="1">
            <a:off x="336884" y="2012614"/>
            <a:ext cx="11936708" cy="100800"/>
          </a:xfrm>
          <a:prstGeom prst="rect">
            <a:avLst/>
          </a:prstGeom>
          <a:solidFill>
            <a:srgbClr val="C55A8B">
              <a:alpha val="70000"/>
            </a:srgbClr>
          </a:solidFill>
        </p:spPr>
        <p:txBody>
          <a:bodyPr wrap="square" rtlCol="0">
            <a:spAutoFit/>
          </a:bodyPr>
          <a:lstStyle/>
          <a:p>
            <a:endParaRPr lang="en-GB" dirty="0"/>
          </a:p>
        </p:txBody>
      </p:sp>
      <p:sp>
        <p:nvSpPr>
          <p:cNvPr id="8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40632" y="1443789"/>
            <a:ext cx="10923981" cy="568827"/>
          </a:xfrm>
        </p:spPr>
        <p:txBody>
          <a:bodyPr anchor="b">
            <a:noAutofit/>
          </a:bodyPr>
          <a:lstStyle>
            <a:lvl1pPr marL="0" indent="0">
              <a:buNone/>
              <a:defRPr sz="3200" b="0" baseline="0"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endParaRPr lang="en-US" dirty="0"/>
          </a:p>
        </p:txBody>
      </p:sp>
      <p:pic>
        <p:nvPicPr>
          <p:cNvPr id="2" name="UCL Branding">
            <a:extLst>
              <a:ext uri="{FF2B5EF4-FFF2-40B4-BE49-F238E27FC236}">
                <a16:creationId xmlns:a16="http://schemas.microsoft.com/office/drawing/2014/main" id="{AB209C78-0BCF-7FA5-2E94-259FEA33D66D}"/>
              </a:ext>
            </a:extLst>
          </p:cNvPr>
          <p:cNvPicPr/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5" y="-1100"/>
            <a:ext cx="12192025" cy="1341123"/>
          </a:xfrm>
          <a:prstGeom prst="rect">
            <a:avLst/>
          </a:prstGeom>
        </p:spPr>
      </p:pic>
      <p:sp>
        <p:nvSpPr>
          <p:cNvPr id="9" name="Faculty, Department title">
            <a:extLst>
              <a:ext uri="{FF2B5EF4-FFF2-40B4-BE49-F238E27FC236}">
                <a16:creationId xmlns:a16="http://schemas.microsoft.com/office/drawing/2014/main" id="{30EAF100-D89D-528F-A8D6-6EC8E5EBA9F2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>
            <p:ph type="body" sz="quarter" idx="13" hasCustomPrompt="1"/>
          </p:nvPr>
        </p:nvSpPr>
        <p:spPr>
          <a:xfrm>
            <a:off x="360000" y="361779"/>
            <a:ext cx="5760000" cy="720000"/>
          </a:xfrm>
        </p:spPr>
        <p:txBody>
          <a:bodyPr/>
          <a:lstStyle>
            <a:lvl1pPr marL="11112" indent="0">
              <a:buNone/>
              <a:defRPr sz="1400" b="1" i="0" cap="all" baseline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IOE – FACULTY OF EDUCATION AND SOCIETY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22919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Graph Pi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644D327-4147-4EAA-A3F5-A8A1CA8EFFB0}" type="datetimeFigureOut">
              <a:rPr lang="en-GB" smtClean="0"/>
              <a:pPr/>
              <a:t>26/02/2025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F49CB744-1D59-495E-9745-F4699BBEE9B1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extBox 6"/>
          <p:cNvSpPr txBox="1"/>
          <p:nvPr userDrawn="1"/>
        </p:nvSpPr>
        <p:spPr>
          <a:xfrm flipH="1" flipV="1">
            <a:off x="4629149" y="2033586"/>
            <a:ext cx="7564233" cy="100013"/>
          </a:xfrm>
          <a:prstGeom prst="rect">
            <a:avLst/>
          </a:prstGeom>
          <a:solidFill>
            <a:srgbClr val="C55A8B">
              <a:alpha val="70000"/>
            </a:srgbClr>
          </a:solidFill>
        </p:spPr>
        <p:txBody>
          <a:bodyPr wrap="square" rtlCol="0">
            <a:spAutoFit/>
          </a:bodyPr>
          <a:lstStyle/>
          <a:p>
            <a:endParaRPr lang="en-GB" dirty="0"/>
          </a:p>
        </p:txBody>
      </p:sp>
      <p:sp>
        <p:nvSpPr>
          <p:cNvPr id="13" name="Text Placeholder 4"/>
          <p:cNvSpPr>
            <a:spLocks noGrp="1"/>
          </p:cNvSpPr>
          <p:nvPr>
            <p:ph type="body" sz="quarter" idx="3" hasCustomPrompt="1"/>
          </p:nvPr>
        </p:nvSpPr>
        <p:spPr>
          <a:xfrm>
            <a:off x="4522824" y="1491915"/>
            <a:ext cx="6754083" cy="520701"/>
          </a:xfrm>
        </p:spPr>
        <p:txBody>
          <a:bodyPr anchor="b">
            <a:noAutofit/>
          </a:bodyPr>
          <a:lstStyle>
            <a:lvl1pPr marL="0" indent="0">
              <a:buNone/>
              <a:defRPr sz="3200" b="0" baseline="0"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Graph heading</a:t>
            </a:r>
          </a:p>
        </p:txBody>
      </p:sp>
      <p:sp>
        <p:nvSpPr>
          <p:cNvPr id="14" name="Content Placeholder 5"/>
          <p:cNvSpPr>
            <a:spLocks noGrp="1"/>
          </p:cNvSpPr>
          <p:nvPr>
            <p:ph sz="quarter" idx="4"/>
          </p:nvPr>
        </p:nvSpPr>
        <p:spPr>
          <a:xfrm>
            <a:off x="4563579" y="2154568"/>
            <a:ext cx="6713328" cy="3684588"/>
          </a:xfrm>
        </p:spPr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3" name="Chart Placeholder 2"/>
          <p:cNvSpPr>
            <a:spLocks noGrp="1"/>
          </p:cNvSpPr>
          <p:nvPr>
            <p:ph type="chart" sz="quarter" idx="13"/>
          </p:nvPr>
        </p:nvSpPr>
        <p:spPr>
          <a:xfrm>
            <a:off x="288758" y="1491916"/>
            <a:ext cx="4107030" cy="4346909"/>
          </a:xfrm>
        </p:spPr>
        <p:txBody>
          <a:bodyPr/>
          <a:lstStyle/>
          <a:p>
            <a:endParaRPr lang="en-GB" dirty="0"/>
          </a:p>
        </p:txBody>
      </p:sp>
      <p:pic>
        <p:nvPicPr>
          <p:cNvPr id="2" name="UCL Branding">
            <a:extLst>
              <a:ext uri="{FF2B5EF4-FFF2-40B4-BE49-F238E27FC236}">
                <a16:creationId xmlns:a16="http://schemas.microsoft.com/office/drawing/2014/main" id="{2C180AEA-DF01-F515-0F06-80B22DA77C4A}"/>
              </a:ext>
            </a:extLst>
          </p:cNvPr>
          <p:cNvPicPr/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5" y="-1100"/>
            <a:ext cx="12192025" cy="1341123"/>
          </a:xfrm>
          <a:prstGeom prst="rect">
            <a:avLst/>
          </a:prstGeom>
        </p:spPr>
      </p:pic>
      <p:sp>
        <p:nvSpPr>
          <p:cNvPr id="8" name="Faculty, Department title">
            <a:extLst>
              <a:ext uri="{FF2B5EF4-FFF2-40B4-BE49-F238E27FC236}">
                <a16:creationId xmlns:a16="http://schemas.microsoft.com/office/drawing/2014/main" id="{A8740694-18F4-DA09-AC15-EB25AA0EA212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>
            <p:ph type="body" sz="quarter" idx="14" hasCustomPrompt="1"/>
          </p:nvPr>
        </p:nvSpPr>
        <p:spPr>
          <a:xfrm>
            <a:off x="360000" y="361779"/>
            <a:ext cx="5760000" cy="720000"/>
          </a:xfrm>
        </p:spPr>
        <p:txBody>
          <a:bodyPr/>
          <a:lstStyle>
            <a:lvl1pPr marL="11112" indent="0">
              <a:buNone/>
              <a:defRPr sz="1400" b="1" i="0" cap="all" baseline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IOE – FACULTY OF EDUCATION AND SOCIETY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53632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7102"/>
          <a:stretch/>
        </p:blipFill>
        <p:spPr>
          <a:xfrm>
            <a:off x="1008" y="634000"/>
            <a:ext cx="12192000" cy="6578223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644D327-4147-4EAA-A3F5-A8A1CA8EFFB0}" type="datetimeFigureOut">
              <a:rPr lang="en-GB" smtClean="0"/>
              <a:pPr/>
              <a:t>26/02/2025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F49CB744-1D59-495E-9745-F4699BBEE9B1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5" name="Rectangle 14"/>
          <p:cNvSpPr/>
          <p:nvPr userDrawn="1"/>
        </p:nvSpPr>
        <p:spPr>
          <a:xfrm>
            <a:off x="6004479" y="3272589"/>
            <a:ext cx="6187521" cy="2745439"/>
          </a:xfrm>
          <a:prstGeom prst="rect">
            <a:avLst/>
          </a:prstGeom>
          <a:solidFill>
            <a:schemeClr val="bg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3" hasCustomPrompt="1"/>
          </p:nvPr>
        </p:nvSpPr>
        <p:spPr>
          <a:xfrm>
            <a:off x="6144126" y="3421757"/>
            <a:ext cx="5430837" cy="607580"/>
          </a:xfrm>
        </p:spPr>
        <p:txBody>
          <a:bodyPr>
            <a:normAutofit/>
          </a:bodyPr>
          <a:lstStyle>
            <a:lvl1pPr marL="0" indent="0">
              <a:buNone/>
              <a:defRPr sz="4000" b="0" baseline="0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Thank you!</a:t>
            </a:r>
          </a:p>
        </p:txBody>
      </p:sp>
      <p:sp>
        <p:nvSpPr>
          <p:cNvPr id="16" name="Text Placeholder 13"/>
          <p:cNvSpPr>
            <a:spLocks noGrp="1"/>
          </p:cNvSpPr>
          <p:nvPr>
            <p:ph type="body" sz="quarter" idx="14" hasCustomPrompt="1"/>
          </p:nvPr>
        </p:nvSpPr>
        <p:spPr>
          <a:xfrm>
            <a:off x="6144126" y="3997521"/>
            <a:ext cx="5430837" cy="607580"/>
          </a:xfrm>
        </p:spPr>
        <p:txBody>
          <a:bodyPr>
            <a:normAutofit/>
          </a:bodyPr>
          <a:lstStyle>
            <a:lvl1pPr marL="0" indent="0">
              <a:buNone/>
              <a:defRPr sz="3200" baseline="0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Any questions?</a:t>
            </a:r>
          </a:p>
        </p:txBody>
      </p:sp>
      <p:sp>
        <p:nvSpPr>
          <p:cNvPr id="17" name="Text Placeholder 13"/>
          <p:cNvSpPr>
            <a:spLocks noGrp="1"/>
          </p:cNvSpPr>
          <p:nvPr>
            <p:ph type="body" sz="quarter" idx="15" hasCustomPrompt="1"/>
          </p:nvPr>
        </p:nvSpPr>
        <p:spPr>
          <a:xfrm>
            <a:off x="6144126" y="4693282"/>
            <a:ext cx="5430837" cy="117232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Fill in your contact details</a:t>
            </a:r>
          </a:p>
        </p:txBody>
      </p:sp>
      <p:pic>
        <p:nvPicPr>
          <p:cNvPr id="2" name="UCL Branding">
            <a:extLst>
              <a:ext uri="{FF2B5EF4-FFF2-40B4-BE49-F238E27FC236}">
                <a16:creationId xmlns:a16="http://schemas.microsoft.com/office/drawing/2014/main" id="{7B4D42EE-93BB-B189-B5EB-8F6442B2E3AE}"/>
              </a:ext>
            </a:extLst>
          </p:cNvPr>
          <p:cNvPicPr/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5" y="-1100"/>
            <a:ext cx="12192025" cy="1341123"/>
          </a:xfrm>
          <a:prstGeom prst="rect">
            <a:avLst/>
          </a:prstGeom>
        </p:spPr>
      </p:pic>
      <p:sp>
        <p:nvSpPr>
          <p:cNvPr id="3" name="Faculty, Department title">
            <a:extLst>
              <a:ext uri="{FF2B5EF4-FFF2-40B4-BE49-F238E27FC236}">
                <a16:creationId xmlns:a16="http://schemas.microsoft.com/office/drawing/2014/main" id="{DB6653B4-A3AC-D0DC-A862-57BC953FA8BB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>
            <p:ph type="body" sz="quarter" idx="16" hasCustomPrompt="1"/>
          </p:nvPr>
        </p:nvSpPr>
        <p:spPr>
          <a:xfrm>
            <a:off x="360000" y="361779"/>
            <a:ext cx="5760000" cy="720000"/>
          </a:xfrm>
        </p:spPr>
        <p:txBody>
          <a:bodyPr/>
          <a:lstStyle>
            <a:lvl1pPr marL="11112" indent="0">
              <a:buNone/>
              <a:defRPr sz="1400" b="1" i="0" cap="all" baseline="0">
                <a:solidFill>
                  <a:srgbClr val="FFFF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GB" dirty="0"/>
              <a:t>IOE – FACULTY OF EDUCATION AND SOCIETY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7402202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CF8E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  <a:endParaRPr lang="en-GB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644D327-4147-4EAA-A3F5-A8A1CA8EFFB0}" type="datetimeFigureOut">
              <a:rPr lang="en-GB" smtClean="0"/>
              <a:t>26/02/2025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49CB744-1D59-495E-9745-F4699BBEE9B1}" type="slidenum">
              <a:rPr lang="en-GB" smtClean="0"/>
              <a:t>‹#›</a:t>
            </a:fld>
            <a:endParaRPr lang="en-GB"/>
          </a:p>
        </p:txBody>
      </p:sp>
      <p:pic>
        <p:nvPicPr>
          <p:cNvPr id="7" name="UCL Branding">
            <a:extLst>
              <a:ext uri="{FF2B5EF4-FFF2-40B4-BE49-F238E27FC236}">
                <a16:creationId xmlns:a16="http://schemas.microsoft.com/office/drawing/2014/main" id="{8260544F-4115-873B-D58C-6C2C6BE62A66}"/>
              </a:ext>
            </a:extLst>
          </p:cNvPr>
          <p:cNvPicPr/>
          <p:nvPr userDrawn="1"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25" y="-1100"/>
            <a:ext cx="12192025" cy="1341123"/>
          </a:xfrm>
          <a:prstGeom prst="rect">
            <a:avLst/>
          </a:prstGeom>
        </p:spPr>
      </p:pic>
      <p:sp>
        <p:nvSpPr>
          <p:cNvPr id="8" name="Faculty, Department title">
            <a:extLst>
              <a:ext uri="{FF2B5EF4-FFF2-40B4-BE49-F238E27FC236}">
                <a16:creationId xmlns:a16="http://schemas.microsoft.com/office/drawing/2014/main" id="{C8642C55-10AB-7E54-078D-1659864E7CAB}"/>
              </a:ext>
            </a:extLst>
          </p:cNvPr>
          <p:cNvSpPr txBox="1">
            <a:spLocks noGrp="1" noRot="1" noMove="1" noResize="1" noEditPoints="1" noAdjustHandles="1" noChangeArrowheads="1" noChangeShapeType="1"/>
          </p:cNvSpPr>
          <p:nvPr userDrawn="1"/>
        </p:nvSpPr>
        <p:spPr>
          <a:xfrm>
            <a:off x="360000" y="361779"/>
            <a:ext cx="5760000" cy="720000"/>
          </a:xfrm>
          <a:prstGeom prst="rect">
            <a:avLst/>
          </a:prstGeom>
        </p:spPr>
        <p:txBody>
          <a:bodyPr/>
          <a:lstStyle>
            <a:lvl1pPr marL="11112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400" b="1" i="0" kern="1200" cap="all" baseline="0">
                <a:solidFill>
                  <a:srgbClr val="FFFFFF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/>
              <a:t>IOE – FACULTY OF EDUCATION AND SOCIETY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146157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5" r:id="rId1"/>
    <p:sldLayoutId id="2147483664" r:id="rId2"/>
    <p:sldLayoutId id="2147483650" r:id="rId3"/>
    <p:sldLayoutId id="2147483678" r:id="rId4"/>
    <p:sldLayoutId id="2147483680" r:id="rId5"/>
    <p:sldLayoutId id="2147483673" r:id="rId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hyperlink" Target="https://uclpress.co.uk/book/a-history-of-scientific-journals/" TargetMode="Externa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7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hyperlink" Target="https://uclpress.co.uk/book/collections-management-as-critical-museum-practice/" TargetMode="Externa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9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hyperlink" Target="https://journals.uclpress.co.uk/fej/issue/46/info/" TargetMode="External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hyperlink" Target="https://uclpress.co.uk/book-series/engaging-communities-in-city-making/" TargetMode="Externa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6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hyperlink" Target="https://uclpress.co.uk/book/creativity-in-education/" TargetMode="Externa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8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hyperlink" Target="https://uclpress.co.uk/" TargetMode="External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>
            <a:extLst>
              <a:ext uri="{FF2B5EF4-FFF2-40B4-BE49-F238E27FC236}">
                <a16:creationId xmlns:a16="http://schemas.microsoft.com/office/drawing/2014/main" id="{A17261D0-AF25-E76A-762E-7C5875109086}"/>
              </a:ext>
            </a:extLst>
          </p:cNvPr>
          <p:cNvSpPr/>
          <p:nvPr/>
        </p:nvSpPr>
        <p:spPr>
          <a:xfrm>
            <a:off x="5903843" y="2445026"/>
            <a:ext cx="6288158" cy="1918252"/>
          </a:xfrm>
          <a:prstGeom prst="rect">
            <a:avLst/>
          </a:prstGeom>
          <a:solidFill>
            <a:srgbClr val="FEC9C4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ext Placeholder 1"/>
          <p:cNvSpPr txBox="1">
            <a:spLocks/>
          </p:cNvSpPr>
          <p:nvPr/>
        </p:nvSpPr>
        <p:spPr>
          <a:xfrm>
            <a:off x="6096000" y="2600695"/>
            <a:ext cx="5791200" cy="1102221"/>
          </a:xfrm>
          <a:prstGeom prst="rect">
            <a:avLst/>
          </a:prstGeom>
        </p:spPr>
        <p:txBody>
          <a:bodyPr>
            <a:normAutofit fontScale="77500" lnSpcReduction="2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None/>
            </a:pPr>
            <a:r>
              <a:rPr lang="en-GB" dirty="0"/>
              <a:t>The UCL Academic Communication Centre and the IOE Academic Writing Centre warmly welcome you to the:</a:t>
            </a:r>
          </a:p>
        </p:txBody>
      </p:sp>
      <p:sp>
        <p:nvSpPr>
          <p:cNvPr id="3" name="Text Placeholder 3"/>
          <p:cNvSpPr txBox="1">
            <a:spLocks/>
          </p:cNvSpPr>
          <p:nvPr/>
        </p:nvSpPr>
        <p:spPr>
          <a:xfrm>
            <a:off x="6096000" y="3753020"/>
            <a:ext cx="5954038" cy="489338"/>
          </a:xfrm>
          <a:prstGeom prst="rect">
            <a:avLst/>
          </a:prstGeom>
        </p:spPr>
        <p:txBody>
          <a:bodyPr>
            <a:normAutofit fontScale="85000"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b="1" dirty="0"/>
              <a:t>IOE Academic Writing Seminar Series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95846BC-889C-586C-020A-76B7A08D6EA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42669628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D206C354-818F-89C4-0A10-CB84DE62B693}"/>
              </a:ext>
            </a:extLst>
          </p:cNvPr>
          <p:cNvSpPr/>
          <p:nvPr/>
        </p:nvSpPr>
        <p:spPr>
          <a:xfrm>
            <a:off x="5903843" y="2445026"/>
            <a:ext cx="6288158" cy="1918252"/>
          </a:xfrm>
          <a:prstGeom prst="rect">
            <a:avLst/>
          </a:prstGeom>
          <a:solidFill>
            <a:srgbClr val="FEC9C4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ext Placeholder 1"/>
          <p:cNvSpPr txBox="1">
            <a:spLocks/>
          </p:cNvSpPr>
          <p:nvPr/>
        </p:nvSpPr>
        <p:spPr>
          <a:xfrm>
            <a:off x="6096000" y="2590756"/>
            <a:ext cx="5678078" cy="1102221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None/>
            </a:pPr>
            <a:r>
              <a:rPr lang="en-GB" b="1" dirty="0"/>
              <a:t>Diversifying Academic Writing and Publishing</a:t>
            </a:r>
          </a:p>
        </p:txBody>
      </p:sp>
      <p:sp>
        <p:nvSpPr>
          <p:cNvPr id="3" name="Text Placeholder 3"/>
          <p:cNvSpPr txBox="1">
            <a:spLocks/>
          </p:cNvSpPr>
          <p:nvPr/>
        </p:nvSpPr>
        <p:spPr>
          <a:xfrm>
            <a:off x="6096000" y="3743081"/>
            <a:ext cx="5954038" cy="489338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2000" b="1" dirty="0"/>
              <a:t>Pat Gordon-Smith</a:t>
            </a:r>
            <a:r>
              <a:rPr lang="en-GB" sz="2000" dirty="0"/>
              <a:t>, UCL Press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263C2F3-07E7-F386-48B6-5903B8A6E7C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04478698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9EA819E3-5732-7CCB-1F38-BFCBFC331C6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60949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r>
              <a:rPr lang="en-US" b="1" dirty="0"/>
              <a:t>Standard academic writing (v simplistic) 1</a:t>
            </a:r>
          </a:p>
          <a:p>
            <a:pPr marL="514350" indent="-514350">
              <a:buAutoNum type="arabicPeriod"/>
            </a:pPr>
            <a:endParaRPr lang="en-US" sz="2800" dirty="0"/>
          </a:p>
          <a:p>
            <a:pPr marL="514350" indent="-514350">
              <a:buAutoNum type="arabicPeriod"/>
            </a:pPr>
            <a:r>
              <a:rPr lang="en-US" sz="2800" dirty="0"/>
              <a:t>Preferred extents:</a:t>
            </a:r>
          </a:p>
          <a:p>
            <a:pPr marL="971550" lvl="1" indent="-514350">
              <a:buAutoNum type="romanLcParenBoth"/>
            </a:pPr>
            <a:r>
              <a:rPr lang="en-US" sz="2400" b="0" dirty="0"/>
              <a:t>Chapter / article length:  7,000 to 8,000 words including references.</a:t>
            </a:r>
          </a:p>
          <a:p>
            <a:pPr marL="971550" lvl="1" indent="-514350">
              <a:buAutoNum type="romanLcParenBoth"/>
            </a:pPr>
            <a:r>
              <a:rPr lang="en-US" sz="2400" b="0" dirty="0"/>
              <a:t>Maximum length for a book: 120,000 words.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Maximum number of chapters for an edited volume: 15.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Chapters in edited volumes should be roughly the same length.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endParaRPr lang="en-US" dirty="0"/>
          </a:p>
          <a:p>
            <a:pPr marL="514350" indent="-514350">
              <a:buFont typeface="Arial" panose="020B0604020202020204" pitchFamily="34" charset="0"/>
              <a:buAutoNum type="arabicPeriod"/>
            </a:pPr>
            <a:r>
              <a:rPr lang="en-US" sz="2800" dirty="0"/>
              <a:t>Authors are professional academics reporting on research.</a:t>
            </a:r>
          </a:p>
          <a:p>
            <a:pPr marL="514350" indent="-514350">
              <a:buFont typeface="Arial" panose="020B0604020202020204" pitchFamily="34" charset="0"/>
              <a:buAutoNum type="arabicPeriod"/>
            </a:pPr>
            <a:r>
              <a:rPr lang="en-US" sz="2800" dirty="0"/>
              <a:t>Writing is high-level prose using agreed disciplinary shorthand.</a:t>
            </a:r>
          </a:p>
          <a:p>
            <a:pPr marL="514350" indent="-514350">
              <a:buFont typeface="Arial" panose="020B0604020202020204" pitchFamily="34" charset="0"/>
              <a:buAutoNum type="arabicPeriod"/>
            </a:pPr>
            <a:r>
              <a:rPr lang="en-US" sz="2800" dirty="0"/>
              <a:t>The general public are not an intended audience.</a:t>
            </a:r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2A7D374A-2CFF-F2ED-7AA2-EC9E8DC6BF37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5421116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184F51E-17F2-FE41-1451-46942EE36AD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B34654F0-4D96-7200-61EF-7A3B406741A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95136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r>
              <a:rPr lang="en-US" b="1" dirty="0"/>
              <a:t>Standard academic writing (v simplistic) 2</a:t>
            </a:r>
          </a:p>
          <a:p>
            <a:pPr marL="514350" indent="-514350">
              <a:buAutoNum type="arabicPeriod"/>
            </a:pPr>
            <a:endParaRPr lang="en-US" sz="2800" dirty="0"/>
          </a:p>
          <a:p>
            <a:r>
              <a:rPr lang="en-US" sz="2800" dirty="0"/>
              <a:t>4. Presentation roughly in this order:</a:t>
            </a:r>
          </a:p>
          <a:p>
            <a:endParaRPr lang="en-US" sz="2800" dirty="0"/>
          </a:p>
          <a:p>
            <a:pPr marL="971550" lvl="1" indent="-514350">
              <a:buAutoNum type="romanLcParenBoth"/>
            </a:pPr>
            <a:r>
              <a:rPr lang="en-US" sz="2400" b="0" dirty="0"/>
              <a:t>Foundations for conducting research set out.</a:t>
            </a:r>
          </a:p>
          <a:p>
            <a:pPr marL="971550" lvl="1" indent="-514350">
              <a:buAutoNum type="romanLcParenBoth"/>
            </a:pPr>
            <a:r>
              <a:rPr lang="en-US" sz="2400" b="0" dirty="0"/>
              <a:t>Contributing or contradictory evidence and frameworks for research investigated through literature review.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Narratives and findings from fieldwork or archive study described.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Analysis and argument spring from frameworks identified earlier, and draw together findings from the study.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Conclusions, implications for future research, policy recommendations.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endParaRPr lang="en-US" dirty="0"/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04BB4C4F-FDC8-6E08-D30D-9819422387A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224638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92405C5-2F92-C730-7DE5-036C2AAD3BA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826EDDC1-8537-BC9F-DAD0-779D52D272F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60949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r>
              <a:rPr lang="en-US" b="1" dirty="0"/>
              <a:t>What are the benefits of the standard approach?</a:t>
            </a:r>
          </a:p>
          <a:p>
            <a:pPr marL="514350" indent="-514350">
              <a:buAutoNum type="arabicPeriod"/>
            </a:pPr>
            <a:endParaRPr lang="en-US" sz="2800" dirty="0"/>
          </a:p>
          <a:p>
            <a:pPr marL="514350" indent="-514350">
              <a:buAutoNum type="arabicPeriod"/>
            </a:pPr>
            <a:r>
              <a:rPr lang="en-US" sz="2400" dirty="0"/>
              <a:t>Long established in Western academic tradition, making it:</a:t>
            </a:r>
          </a:p>
          <a:p>
            <a:pPr marL="971550" lvl="1" indent="-514350">
              <a:buAutoNum type="romanLcParenBoth"/>
            </a:pPr>
            <a:r>
              <a:rPr lang="en-US" b="0" dirty="0"/>
              <a:t>A common form.</a:t>
            </a:r>
          </a:p>
          <a:p>
            <a:pPr marL="971550" lvl="1" indent="-514350">
              <a:buAutoNum type="romanLcParenBoth"/>
            </a:pPr>
            <a:r>
              <a:rPr lang="en-US" b="0" dirty="0"/>
              <a:t>Easy to pass to students and ECRs.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b="0" dirty="0"/>
              <a:t>Helpful where students and academics are not writing in their first language.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endParaRPr lang="en-US" dirty="0"/>
          </a:p>
          <a:p>
            <a:pPr marL="514350" indent="-514350">
              <a:buFont typeface="Arial" panose="020B0604020202020204" pitchFamily="34" charset="0"/>
              <a:buAutoNum type="arabicPeriod"/>
            </a:pPr>
            <a:r>
              <a:rPr lang="en-US" sz="2400" dirty="0"/>
              <a:t>For publishers, it enables:</a:t>
            </a:r>
          </a:p>
          <a:p>
            <a:pPr marL="971550" lvl="1" indent="-514350">
              <a:buAutoNum type="romanLcParenBoth"/>
            </a:pPr>
            <a:r>
              <a:rPr lang="en-US" b="0" dirty="0"/>
              <a:t>Peer review.</a:t>
            </a:r>
          </a:p>
          <a:p>
            <a:pPr marL="971550" lvl="1" indent="-514350">
              <a:buAutoNum type="romanLcParenBoth"/>
            </a:pPr>
            <a:r>
              <a:rPr lang="en-US" b="0" dirty="0"/>
              <a:t>Efficient work for editors: we know what to look for and how to advise.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b="0" dirty="0"/>
              <a:t>Prediction of how the book will be received leading to effective marketing.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b="0" dirty="0"/>
              <a:t>Accurate budgeting results from all these.</a:t>
            </a:r>
          </a:p>
          <a:p>
            <a:endParaRPr lang="en-US" sz="2000" dirty="0"/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60B9225F-199C-23F9-0231-335D393EA28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2112104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5661E06-0BEC-C933-58CD-26138C24369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966C9B2D-8783-C076-40D0-BE8CA51D616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95136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pPr>
              <a:spcAft>
                <a:spcPts val="600"/>
              </a:spcAft>
            </a:pPr>
            <a:r>
              <a:rPr lang="en-US" b="1" dirty="0"/>
              <a:t>What is excluded by the standard approach?</a:t>
            </a:r>
          </a:p>
          <a:p>
            <a:pPr marL="514350" indent="-514350">
              <a:buAutoNum type="arabicPeriod"/>
            </a:pPr>
            <a:endParaRPr lang="en-US" sz="2800" dirty="0"/>
          </a:p>
          <a:p>
            <a:pPr marL="514350" indent="-514350">
              <a:buAutoNum type="arabicPeriod"/>
            </a:pPr>
            <a:endParaRPr lang="en-US" sz="2800" dirty="0"/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Depth and breadth of scholarly </a:t>
            </a:r>
            <a:r>
              <a:rPr lang="en-US" sz="2800" dirty="0" err="1"/>
              <a:t>endeavour</a:t>
            </a:r>
            <a:r>
              <a:rPr lang="en-US" sz="2800" dirty="0"/>
              <a:t> afforded by writing at length.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Writers from outside academia:</a:t>
            </a:r>
          </a:p>
          <a:p>
            <a:pPr marL="971550" lvl="1" indent="-514350">
              <a:buAutoNum type="romanLcParenBoth"/>
            </a:pPr>
            <a:r>
              <a:rPr lang="en-US" b="0" dirty="0"/>
              <a:t>Independent researchers.</a:t>
            </a:r>
          </a:p>
          <a:p>
            <a:pPr marL="971550" lvl="1" indent="-514350">
              <a:buAutoNum type="romanLcParenBoth"/>
            </a:pPr>
            <a:r>
              <a:rPr lang="en-US" b="0" dirty="0"/>
              <a:t>Research partners, collaborators and participants.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b="0" dirty="0"/>
              <a:t>Academics trained in different writing traditions.</a:t>
            </a:r>
            <a:endParaRPr lang="en-US" dirty="0"/>
          </a:p>
          <a:p>
            <a:pPr marL="514350" indent="-514350">
              <a:buFont typeface="+mj-lt"/>
              <a:buAutoNum type="arabicPeriod"/>
            </a:pPr>
            <a:r>
              <a:rPr lang="en-US" sz="2800" dirty="0"/>
              <a:t>Experimentation with form.</a:t>
            </a:r>
          </a:p>
          <a:p>
            <a:pPr marL="514350" indent="-514350">
              <a:buFont typeface="+mj-lt"/>
              <a:buAutoNum type="arabicPeriod"/>
            </a:pPr>
            <a:endParaRPr lang="en-US" sz="2800" dirty="0"/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endParaRPr lang="en-US" dirty="0"/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17CCE871-7A14-A40B-6990-C38E571BCA3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478214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1838F63-483F-D860-5B0E-9FFFD2AB795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D79FAA1C-2E56-4DB0-4018-9D4C09973DD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60949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pPr>
              <a:spcBef>
                <a:spcPts val="0"/>
              </a:spcBef>
              <a:spcAft>
                <a:spcPts val="1500"/>
              </a:spcAft>
            </a:pPr>
            <a:r>
              <a:rPr lang="en-US" b="1" dirty="0"/>
              <a:t>Preferred extents</a:t>
            </a:r>
          </a:p>
          <a:p>
            <a:pPr marL="514350" indent="-514350">
              <a:buAutoNum type="arabicPeriod"/>
            </a:pPr>
            <a:endParaRPr lang="en-US" sz="2800" dirty="0"/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Chapter / article length:  7,000 to 8,000 words including references.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Maximum length for a book: 120,000 words.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Maximum number of chapters for an edited volume: 15.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Chapters in edited volumes should be roughly the same length.</a:t>
            </a:r>
          </a:p>
          <a:p>
            <a:pPr marL="457200" indent="-457200">
              <a:buFont typeface="+mj-lt"/>
              <a:buAutoNum type="arabicPeriod"/>
            </a:pPr>
            <a:endParaRPr lang="en-US" dirty="0"/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B5B36729-52A8-2842-467D-A8088C3968B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685851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BE081AE-2882-8352-9BFB-AC85A48D749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FF067EE3-37EB-AE9A-7436-58E3379502F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60949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pPr>
              <a:spcBef>
                <a:spcPts val="0"/>
              </a:spcBef>
              <a:spcAft>
                <a:spcPts val="1500"/>
              </a:spcAft>
            </a:pPr>
            <a:r>
              <a:rPr lang="en-US" b="1" dirty="0"/>
              <a:t>Approach taken to academic writing – is it justified?</a:t>
            </a:r>
          </a:p>
          <a:p>
            <a:pPr marL="514350" indent="-514350">
              <a:buAutoNum type="arabicPeriod"/>
            </a:pPr>
            <a:endParaRPr lang="en-US" sz="2800" dirty="0"/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Is it a necessary outcome of the research?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Is it vital for communication of the work?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Is it effective for the reader?</a:t>
            </a:r>
          </a:p>
          <a:p>
            <a:pPr marL="457200" indent="-457200">
              <a:buFont typeface="+mj-lt"/>
              <a:buAutoNum type="arabicPeriod"/>
            </a:pPr>
            <a:endParaRPr lang="en-US" dirty="0"/>
          </a:p>
          <a:p>
            <a:r>
              <a:rPr lang="en-US" b="0" dirty="0"/>
              <a:t>These questions apply to all forms of writing, standard as well as less usual.</a:t>
            </a:r>
          </a:p>
          <a:p>
            <a:pPr marL="457200" indent="-457200">
              <a:buFont typeface="+mj-lt"/>
              <a:buAutoNum type="arabicPeriod"/>
            </a:pPr>
            <a:endParaRPr lang="en-US" dirty="0"/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159ED717-DF51-4283-F65B-845A83F9BEB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57200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2926851-2F12-B501-D636-DF9860A802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563579" y="1513170"/>
            <a:ext cx="6754083" cy="520701"/>
          </a:xfrm>
        </p:spPr>
        <p:txBody>
          <a:bodyPr/>
          <a:lstStyle/>
          <a:p>
            <a:endParaRPr lang="en-GB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569B586-9E24-21B3-2201-15A7BF67993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875999" y="2154237"/>
            <a:ext cx="6713328" cy="3684588"/>
          </a:xfrm>
        </p:spPr>
        <p:txBody>
          <a:bodyPr/>
          <a:lstStyle/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r>
              <a:rPr lang="en-GB" sz="2400" dirty="0">
                <a:hlinkClick r:id="rId2"/>
              </a:rPr>
              <a:t>https://uclpress.co.uk/book/a-history-of-scientific-journals/</a:t>
            </a:r>
            <a:endParaRPr lang="en-GB" sz="2400" dirty="0"/>
          </a:p>
          <a:p>
            <a:pPr marL="0" indent="0">
              <a:buNone/>
            </a:pPr>
            <a:endParaRPr lang="en-GB" sz="2400" dirty="0"/>
          </a:p>
          <a:p>
            <a:pPr marL="0" indent="0">
              <a:buNone/>
            </a:pPr>
            <a:endParaRPr lang="en-GB" sz="2400" dirty="0"/>
          </a:p>
          <a:p>
            <a:endParaRPr lang="en-GB" dirty="0"/>
          </a:p>
          <a:p>
            <a:endParaRPr lang="en-GB" dirty="0"/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2C5F1A24-40A3-C841-D7E2-C6DB390E5751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A2F3EA36-3A99-D4A1-9A59-7C339560741E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C8ED5BDB-0777-93B3-5F3A-8BDA92330FA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"/>
            <a:ext cx="4563579" cy="685800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13F66CD-A7FF-75DC-F338-2B33DBAE474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83320" y="3707552"/>
            <a:ext cx="2514600" cy="2457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436198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9D8A12D-B359-2BEB-04FA-01E50672DCC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0332CAD-3E07-370B-018C-831DB6986F0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563579" y="1513170"/>
            <a:ext cx="6754083" cy="520701"/>
          </a:xfrm>
        </p:spPr>
        <p:txBody>
          <a:bodyPr/>
          <a:lstStyle/>
          <a:p>
            <a:endParaRPr lang="en-GB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74A2C65-F0B6-6776-9FD5-E6C51A44F8A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875999" y="2154237"/>
            <a:ext cx="6713328" cy="3684588"/>
          </a:xfrm>
        </p:spPr>
        <p:txBody>
          <a:bodyPr/>
          <a:lstStyle/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r>
              <a:rPr lang="en-GB" sz="2400" dirty="0">
                <a:hlinkClick r:id="rId2"/>
              </a:rPr>
              <a:t>https://uclpress.co.uk/book/collections-management-as-critical-museum-practice/</a:t>
            </a:r>
            <a:endParaRPr lang="en-GB" sz="2400" dirty="0"/>
          </a:p>
          <a:p>
            <a:pPr marL="0" indent="0">
              <a:buNone/>
            </a:pPr>
            <a:endParaRPr lang="en-GB" sz="2400" dirty="0"/>
          </a:p>
          <a:p>
            <a:endParaRPr lang="en-GB" dirty="0"/>
          </a:p>
          <a:p>
            <a:endParaRPr lang="en-GB" dirty="0"/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95157CF3-B8E9-B657-66CA-570BDD405E8A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D4DFE89B-DAB8-E688-BA60-E0F53AB47EA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E73A9F47-1894-F8EF-84BB-05D9702548A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4612867" cy="6861868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A9399CC-8504-D008-091C-5CDD78597FB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57703" y="3736071"/>
            <a:ext cx="2133898" cy="23911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64516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9B30523-56ED-DB4F-D0C6-7E495E7B07C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Cara Krmpotich map of author engagement in </a:t>
            </a:r>
            <a:r>
              <a:rPr lang="en-GB" i="1" dirty="0"/>
              <a:t>collections management volume</a:t>
            </a:r>
            <a:endParaRPr lang="en-GB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275B43C-AA78-6BC2-AA26-8657C5170B5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1040" y="1348954"/>
            <a:ext cx="10765920" cy="54279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707057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AE21242-BFEB-0E83-910F-D67F88D0EB4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45BD72B5-8A51-4E41-41BF-56845E8E4064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60949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pPr>
              <a:spcBef>
                <a:spcPts val="0"/>
              </a:spcBef>
              <a:spcAft>
                <a:spcPts val="1500"/>
              </a:spcAft>
            </a:pPr>
            <a:endParaRPr lang="en-US" b="1" dirty="0"/>
          </a:p>
          <a:p>
            <a:pPr marL="457200" indent="-457200">
              <a:buFont typeface="+mj-lt"/>
              <a:buAutoNum type="arabicPeriod"/>
            </a:pPr>
            <a:endParaRPr lang="en-US" dirty="0"/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4412F23A-EB1C-F343-2407-E829D820E07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8877B45A-BFC9-3ED3-51E0-3855C11A89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06978" y="0"/>
            <a:ext cx="4532419" cy="68356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642824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2D726F0-12CD-829C-95BA-3BA11CD53C1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EF58700-EE0E-B3D2-7447-A84C242F398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563579" y="1513170"/>
            <a:ext cx="6754083" cy="520701"/>
          </a:xfrm>
        </p:spPr>
        <p:txBody>
          <a:bodyPr/>
          <a:lstStyle/>
          <a:p>
            <a:endParaRPr lang="en-GB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B84DAF2-E257-7A9E-5779-84D33C86FF6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875999" y="2154237"/>
            <a:ext cx="6713328" cy="3684588"/>
          </a:xfrm>
        </p:spPr>
        <p:txBody>
          <a:bodyPr/>
          <a:lstStyle/>
          <a:p>
            <a:pPr marL="0" indent="0">
              <a:buNone/>
            </a:pPr>
            <a:endParaRPr lang="en-GB" dirty="0"/>
          </a:p>
          <a:p>
            <a:endParaRPr lang="en-GB" dirty="0"/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477A6282-11AD-6EFB-17E2-01B8E1B20955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7217230" y="3167743"/>
            <a:ext cx="4626817" cy="3410462"/>
          </a:xfrm>
        </p:spPr>
        <p:txBody>
          <a:bodyPr/>
          <a:lstStyle/>
          <a:p>
            <a:pPr marL="0" indent="0">
              <a:buNone/>
            </a:pPr>
            <a:r>
              <a:rPr lang="en-GB" dirty="0">
                <a:hlinkClick r:id="rId2"/>
              </a:rPr>
              <a:t>https://journals.uclpress.co.uk/fej/issue/46/info/</a:t>
            </a:r>
            <a:endParaRPr lang="en-GB" dirty="0"/>
          </a:p>
          <a:p>
            <a:pPr marL="0" indent="0">
              <a:buNone/>
            </a:pPr>
            <a:endParaRPr lang="en-GB" dirty="0"/>
          </a:p>
          <a:p>
            <a:endParaRPr lang="en-GB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21452733-E0FF-037D-9D4F-CE494B31A3C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AE69514-C1FF-2584-C5EE-CF11BC854A7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"/>
            <a:ext cx="6968048" cy="6857999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80754199-D26D-150A-6C50-F7B02696621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24086" y="1491916"/>
            <a:ext cx="2909203" cy="1380446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7D53924A-8115-1F5C-066A-CEACF451944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371596" y="4429732"/>
            <a:ext cx="1814182" cy="18727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716691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E57FAAE-5DDF-BE7D-16E5-92657EAFDA7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27E13AF-E699-F6D5-FB84-7431257B51D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563579" y="1513170"/>
            <a:ext cx="6754083" cy="520701"/>
          </a:xfrm>
        </p:spPr>
        <p:txBody>
          <a:bodyPr/>
          <a:lstStyle/>
          <a:p>
            <a:endParaRPr lang="en-GB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555523E-65A4-952F-2730-E3328B04576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875999" y="2154237"/>
            <a:ext cx="6713328" cy="3684588"/>
          </a:xfrm>
        </p:spPr>
        <p:txBody>
          <a:bodyPr/>
          <a:lstStyle/>
          <a:p>
            <a:pPr marL="0" indent="0">
              <a:buNone/>
            </a:pPr>
            <a:endParaRPr lang="en-GB" dirty="0"/>
          </a:p>
          <a:p>
            <a:endParaRPr lang="en-GB" dirty="0"/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E30C34E5-190F-6847-4193-9CBBCB8CD73C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7217230" y="2302329"/>
            <a:ext cx="4626817" cy="4275876"/>
          </a:xfrm>
        </p:spPr>
        <p:txBody>
          <a:bodyPr/>
          <a:lstStyle/>
          <a:p>
            <a:pPr marL="0" indent="0">
              <a:buNone/>
            </a:pPr>
            <a:r>
              <a:rPr lang="en-GB" dirty="0">
                <a:hlinkClick r:id="rId2"/>
              </a:rPr>
              <a:t>https://uclpress.co.uk/book-series/engaging-communities-in-city-making/</a:t>
            </a:r>
            <a:endParaRPr lang="en-GB" dirty="0"/>
          </a:p>
          <a:p>
            <a:pPr marL="0" indent="0">
              <a:buNone/>
            </a:pPr>
            <a:endParaRPr lang="en-GB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F1AF61DE-0EAE-267C-1E01-0DF7AA2A5F15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2" name="Picture 1" descr="A screenshot of a web page&#10;&#10;AI-generated content may be incorrect.">
            <a:extLst>
              <a:ext uri="{FF2B5EF4-FFF2-40B4-BE49-F238E27FC236}">
                <a16:creationId xmlns:a16="http://schemas.microsoft.com/office/drawing/2014/main" id="{BE648998-1F35-1A6F-6004-2862F8AA578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6962510" cy="67437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82E0FDA-2750-A437-62E3-720342A8821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85645" y="4162065"/>
            <a:ext cx="2089986" cy="21291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766421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19AAAE7-FF14-8ABA-47C1-BE85072E99F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">
            <a:extLst>
              <a:ext uri="{FF2B5EF4-FFF2-40B4-BE49-F238E27FC236}">
                <a16:creationId xmlns:a16="http://schemas.microsoft.com/office/drawing/2014/main" id="{8C3EFB30-53F5-3C25-F91A-49BA78972C2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8"/>
            <a:ext cx="11951368" cy="5414212"/>
          </a:xfrm>
        </p:spPr>
        <p:txBody>
          <a:bodyPr/>
          <a:lstStyle/>
          <a:p>
            <a:endParaRPr lang="en-US" b="1" dirty="0"/>
          </a:p>
          <a:p>
            <a:endParaRPr lang="en-US" b="1" dirty="0"/>
          </a:p>
          <a:p>
            <a:r>
              <a:rPr lang="en-US" b="1" dirty="0"/>
              <a:t>Standard academic writing (v simplistic) 2</a:t>
            </a:r>
          </a:p>
          <a:p>
            <a:pPr marL="514350" indent="-514350">
              <a:buAutoNum type="arabicPeriod"/>
            </a:pPr>
            <a:endParaRPr lang="en-US" sz="2800" dirty="0"/>
          </a:p>
          <a:p>
            <a:r>
              <a:rPr lang="en-US" sz="2800" dirty="0"/>
              <a:t>4. Presentation roughly in this order:</a:t>
            </a:r>
          </a:p>
          <a:p>
            <a:endParaRPr lang="en-US" sz="2800" dirty="0"/>
          </a:p>
          <a:p>
            <a:pPr marL="971550" lvl="1" indent="-514350">
              <a:buAutoNum type="romanLcParenBoth"/>
            </a:pPr>
            <a:r>
              <a:rPr lang="en-US" sz="2400" b="0" dirty="0"/>
              <a:t>Foundations for conducting research set out.</a:t>
            </a:r>
          </a:p>
          <a:p>
            <a:pPr marL="971550" lvl="1" indent="-514350">
              <a:buAutoNum type="romanLcParenBoth"/>
            </a:pPr>
            <a:r>
              <a:rPr lang="en-US" sz="2400" b="0" dirty="0"/>
              <a:t>Contributing or contradictory evidence and frameworks for research investigated through literature review.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Narratives and findings from fieldwork or archive study described.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Analysis and argument spring from frameworks identified earlier, and draw together findings from the study.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r>
              <a:rPr lang="en-US" sz="2400" b="0" dirty="0"/>
              <a:t>Conclusions, implications for future research, policy recommendations.</a:t>
            </a:r>
          </a:p>
          <a:p>
            <a:pPr marL="971550" lvl="1" indent="-514350">
              <a:buFont typeface="Arial" panose="020B0604020202020204" pitchFamily="34" charset="0"/>
              <a:buAutoNum type="romanLcParenBoth"/>
            </a:pPr>
            <a:endParaRPr lang="en-US" dirty="0"/>
          </a:p>
          <a:p>
            <a:pPr marL="971550" lvl="1" indent="-514350">
              <a:buAutoNum type="romanLcParenBoth"/>
            </a:pPr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E361875A-75B2-E70D-2A24-374205E6F17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1779"/>
            <a:ext cx="5760000" cy="720000"/>
          </a:xfrm>
        </p:spPr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3685435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F867087-616E-5925-0A46-44C35F96DE1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1AE9ECF-04B2-58F9-1326-1493706A4A1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563579" y="1513170"/>
            <a:ext cx="6754083" cy="520701"/>
          </a:xfrm>
        </p:spPr>
        <p:txBody>
          <a:bodyPr/>
          <a:lstStyle/>
          <a:p>
            <a:endParaRPr lang="en-GB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8237D1A-60DD-CBDE-B0A2-AFE6A544C41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875999" y="2154237"/>
            <a:ext cx="6713328" cy="3684588"/>
          </a:xfrm>
        </p:spPr>
        <p:txBody>
          <a:bodyPr/>
          <a:lstStyle/>
          <a:p>
            <a:pPr marL="0" indent="0">
              <a:buNone/>
            </a:pPr>
            <a:endParaRPr lang="en-GB" sz="2400" dirty="0">
              <a:hlinkClick r:id="rId2"/>
            </a:endParaRPr>
          </a:p>
          <a:p>
            <a:pPr marL="0" indent="0">
              <a:buNone/>
            </a:pPr>
            <a:r>
              <a:rPr lang="en-GB" sz="2400" dirty="0">
                <a:hlinkClick r:id="rId2"/>
              </a:rPr>
              <a:t>https://uclpress.co.uk/book/creativity-in-education/</a:t>
            </a:r>
            <a:endParaRPr lang="en-GB" sz="2400" dirty="0"/>
          </a:p>
          <a:p>
            <a:pPr marL="0" indent="0">
              <a:buNone/>
            </a:pPr>
            <a:endParaRPr lang="en-GB" sz="2400" dirty="0"/>
          </a:p>
          <a:p>
            <a:endParaRPr lang="en-GB" dirty="0"/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09707083-2519-3ABC-5C62-D5F7F5499514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C3AFBABD-9ED1-FB50-EE38-05BD39CECB5E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6F71285-B480-8FA2-040D-16CD7904AD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48549"/>
            <a:ext cx="4524605" cy="690654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2DBD410F-2B6E-8550-70BA-7C2917F27C4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18089" y="3755571"/>
            <a:ext cx="2443944" cy="24530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011690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1">
            <a:extLst>
              <a:ext uri="{FF2B5EF4-FFF2-40B4-BE49-F238E27FC236}">
                <a16:creationId xmlns:a16="http://schemas.microsoft.com/office/drawing/2014/main" id="{BABEC2FB-A461-F5FB-CAFD-F2E44BB7569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60000" y="360000"/>
            <a:ext cx="5760000" cy="720000"/>
          </a:xfrm>
        </p:spPr>
        <p:txBody>
          <a:bodyPr/>
          <a:lstStyle/>
          <a:p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ACDB456-1A97-70FD-ECDF-752B74166A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8915399" cy="6857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569686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671090B2-6DF3-015B-BFEF-A83E56A355B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A3ADAE0-86D2-6404-4F31-761B56EF7E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886641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257006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54316796-D3EA-1AF8-7D98-F0366895E7E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F8ECE6CC-AB74-1B06-66DB-E1192388268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9195" y="0"/>
            <a:ext cx="879047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338705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C9D1239B-C588-2E2B-E35D-6310910073D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A7CFCEB-D722-DF1F-F17E-062896CF31F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50773" y="0"/>
            <a:ext cx="88518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448907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C519D5D8-63EB-4697-0367-A80FAC96137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FC7204A6-55FE-E35B-91C9-F077D955897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55736" y="1"/>
            <a:ext cx="895480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543071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A6220FF9-CD2D-7B52-5DEA-689832854F2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240632" y="1443789"/>
            <a:ext cx="10923981" cy="5328203"/>
          </a:xfrm>
        </p:spPr>
        <p:txBody>
          <a:bodyPr/>
          <a:lstStyle/>
          <a:p>
            <a:pPr>
              <a:spcBef>
                <a:spcPts val="600"/>
              </a:spcBef>
              <a:spcAft>
                <a:spcPts val="1800"/>
              </a:spcAft>
            </a:pPr>
            <a:r>
              <a:rPr lang="en-GB" b="1" dirty="0"/>
              <a:t>Key take homes</a:t>
            </a:r>
            <a:endParaRPr lang="en-GB" dirty="0"/>
          </a:p>
          <a:p>
            <a:pPr marL="514350" indent="-514350">
              <a:buFont typeface="+mj-lt"/>
              <a:buAutoNum type="arabicPeriod"/>
            </a:pPr>
            <a:r>
              <a:rPr lang="en-GB" sz="2800" dirty="0"/>
              <a:t>Is the approach to writing justified?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GB" b="0" dirty="0"/>
              <a:t>Is it a necessary outcome of the research?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GB" b="0" dirty="0"/>
              <a:t>Is it vital for communication of the work?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GB" b="0" dirty="0"/>
              <a:t>Is it effective for the reader?                                                             </a:t>
            </a:r>
            <a:r>
              <a:rPr lang="en-GB" dirty="0"/>
              <a:t>UCL Press</a:t>
            </a:r>
            <a:endParaRPr lang="en-GB" b="0" dirty="0"/>
          </a:p>
          <a:p>
            <a:pPr lvl="8"/>
            <a:r>
              <a:rPr lang="en-GB" b="0" dirty="0"/>
              <a:t>                                                                                               </a:t>
            </a:r>
            <a:r>
              <a:rPr lang="en-GB" b="0" dirty="0">
                <a:hlinkClick r:id="rId2"/>
              </a:rPr>
              <a:t>https://uclpress.co.uk/</a:t>
            </a:r>
            <a:r>
              <a:rPr lang="en-GB" b="0" dirty="0"/>
              <a:t> </a:t>
            </a:r>
          </a:p>
          <a:p>
            <a:pPr marL="514350" indent="-514350">
              <a:buFont typeface="+mj-lt"/>
              <a:buAutoNum type="arabicPeriod"/>
            </a:pPr>
            <a:r>
              <a:rPr lang="en-GB" sz="2800" dirty="0"/>
              <a:t>Tell your editor everything they need to know: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GB" b="0" dirty="0"/>
              <a:t>At the start. 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GB" b="0" dirty="0"/>
              <a:t>If your plans change during the writing.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GB" b="0" dirty="0"/>
              <a:t>Expect honest assessment and creative problem-solving </a:t>
            </a:r>
          </a:p>
          <a:p>
            <a:pPr lvl="1"/>
            <a:r>
              <a:rPr lang="en-GB" b="0" dirty="0"/>
              <a:t>       in return.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endParaRPr lang="en-GB" b="0" dirty="0"/>
          </a:p>
          <a:p>
            <a:pPr lvl="1"/>
            <a:r>
              <a:rPr lang="en-GB" sz="3200" dirty="0"/>
              <a:t>             p.gordon-smith@ucl.ac.uk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2D8A2E52-A09C-F395-3875-667A4051980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B9D98B93-49AE-A8E2-BEB5-14C1FFCE78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47710" y="4192905"/>
            <a:ext cx="2019300" cy="18859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650214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3490</TotalTime>
  <Words>652</Words>
  <Application>Microsoft Office PowerPoint</Application>
  <PresentationFormat>Widescreen</PresentationFormat>
  <Paragraphs>110</Paragraphs>
  <Slides>22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5" baseType="lpstr">
      <vt:lpstr>Arial</vt:lpstr>
      <vt:lpstr>Calibri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University College London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Jiangee Ching</dc:creator>
  <cp:lastModifiedBy>Pat Gordon-Smith</cp:lastModifiedBy>
  <cp:revision>134</cp:revision>
  <dcterms:created xsi:type="dcterms:W3CDTF">2017-10-18T08:53:31Z</dcterms:created>
  <dcterms:modified xsi:type="dcterms:W3CDTF">2025-02-26T11:57:43Z</dcterms:modified>
</cp:coreProperties>
</file>